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6"/>
  </p:notesMasterIdLst>
  <p:sldIdLst>
    <p:sldId id="321" r:id="rId4"/>
    <p:sldId id="323" r:id="rId5"/>
    <p:sldId id="324" r:id="rId6"/>
    <p:sldId id="325" r:id="rId7"/>
    <p:sldId id="326" r:id="rId8"/>
    <p:sldId id="327" r:id="rId9"/>
    <p:sldId id="328" r:id="rId10"/>
    <p:sldId id="329" r:id="rId11"/>
    <p:sldId id="330" r:id="rId12"/>
    <p:sldId id="332" r:id="rId13"/>
    <p:sldId id="331"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73"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76" r:id="rId51"/>
    <p:sldId id="375" r:id="rId52"/>
    <p:sldId id="369" r:id="rId53"/>
    <p:sldId id="371" r:id="rId54"/>
    <p:sldId id="320" r:id="rId55"/>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591" autoAdjust="0"/>
    <p:restoredTop sz="74487" autoAdjust="0"/>
  </p:normalViewPr>
  <p:slideViewPr>
    <p:cSldViewPr>
      <p:cViewPr varScale="1">
        <p:scale>
          <a:sx n="86" d="100"/>
          <a:sy n="86" d="100"/>
        </p:scale>
        <p:origin x="3000" y="96"/>
      </p:cViewPr>
      <p:guideLst>
        <p:guide orient="horz" pos="2160"/>
        <p:guide pos="2880"/>
      </p:guideLst>
    </p:cSldViewPr>
  </p:slideViewPr>
  <p:outlineViewPr>
    <p:cViewPr>
      <p:scale>
        <a:sx n="33" d="100"/>
        <a:sy n="33" d="100"/>
      </p:scale>
      <p:origin x="0" y="23179"/>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9ADC5-2104-47AA-A573-F04A712D90F7}" type="datetimeFigureOut">
              <a:rPr lang="en-AU" smtClean="0"/>
              <a:pPr/>
              <a:t>28/06/2017</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E06D6-90D3-48EC-8713-C9569FCB776C}" type="slidenum">
              <a:rPr lang="en-AU" smtClean="0"/>
              <a:pPr/>
              <a:t>‹#›</a:t>
            </a:fld>
            <a:endParaRPr lang="en-AU" dirty="0"/>
          </a:p>
        </p:txBody>
      </p:sp>
    </p:spTree>
    <p:extLst>
      <p:ext uri="{BB962C8B-B14F-4D97-AF65-F5344CB8AC3E}">
        <p14:creationId xmlns:p14="http://schemas.microsoft.com/office/powerpoint/2010/main" val="29960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projectaware.org/DiveAgainstDebrisData"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mailto:diveagainstdebris@projectaware.org"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projectaware.org/MyOcea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projectaware.org/"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p:spPr>
      </p:sp>
      <p:sp>
        <p:nvSpPr>
          <p:cNvPr id="102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90430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入海垃圾的来源可能是海洋或陆地，但主要还是以陆地为大宗。无论来源为何，这些垃圾都是人为因素产生的－意外、疏忽或恶意丢弃。</a:t>
            </a:r>
          </a:p>
          <a:p>
            <a:endParaRPr lang="en-US" sz="1200" kern="1200" baseline="0" dirty="0" smtClean="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废弃物管理不善是垃圾进入海洋的元凶。商家、工厂、政府的废弃物管理不良也是产生海洋垃圾的主因。地方的垃圾厂邻近海域、污水排放未经妥善处理，管理不良的住宅或工业废弃物全都造成了海洋垃圾的问题。</a:t>
            </a:r>
          </a:p>
          <a:p>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zh-TW" altLang="zh-TW" sz="1200" kern="1200" dirty="0" smtClean="0">
                <a:solidFill>
                  <a:schemeClr val="tx1"/>
                </a:solidFill>
                <a:effectLst/>
                <a:latin typeface="+mn-lt"/>
                <a:ea typeface="+mn-ea"/>
                <a:cs typeface="+mn-cs"/>
              </a:rPr>
              <a:t>即便大部分海洋垃圾的起点为陆地。但还有一部分是出于恶意或疏忽来自轮船漏油、石油和天然气钻井平台、水产养殖业所排出的废弃物。</a:t>
            </a:r>
            <a:endParaRPr lang="en-US" sz="1200" kern="1200" dirty="0" smtClean="0">
              <a:solidFill>
                <a:schemeClr val="tx1"/>
              </a:solidFill>
              <a:latin typeface="Arial" panose="020B0604020202020204" pitchFamily="34" charset="0"/>
              <a:ea typeface="+mn-ea"/>
              <a:cs typeface="Arial" panose="020B0604020202020204" pitchFamily="34" charset="0"/>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A6DAC726-01FF-4931-B341-FFC18BB2554F}" type="slidenum">
              <a:rPr lang="en-AU"/>
              <a:pPr/>
              <a:t>10</a:t>
            </a:fld>
            <a:endParaRPr lang="en-AU" dirty="0"/>
          </a:p>
        </p:txBody>
      </p:sp>
    </p:spTree>
    <p:extLst>
      <p:ext uri="{BB962C8B-B14F-4D97-AF65-F5344CB8AC3E}">
        <p14:creationId xmlns:p14="http://schemas.microsoft.com/office/powerpoint/2010/main" val="1004296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公众乱丢垃圾是主要的垃圾来源。有些甚至来自离海数千公里的内陆。这些垃圾被冲刷进雨水道，流向海洋，或被雨水冲刷，被风吹送至远方。通常我们把垃圾遗留在沙滩或河边，就等于缩短了垃圾入海的旅程。</a:t>
            </a:r>
            <a:endParaRPr lang="zh-TW" altLang="zh-TW" sz="1200" kern="1200" dirty="0">
              <a:solidFill>
                <a:schemeClr val="tx1"/>
              </a:solidFill>
              <a:effectLst/>
              <a:latin typeface="+mn-lt"/>
              <a:ea typeface="+mn-ea"/>
              <a:cs typeface="+mn-cs"/>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B41A2E54-66DF-4162-84A7-D442084F9403}" type="slidenum">
              <a:rPr lang="en-AU"/>
              <a:pPr/>
              <a:t>11</a:t>
            </a:fld>
            <a:endParaRPr lang="en-AU" dirty="0"/>
          </a:p>
        </p:txBody>
      </p:sp>
    </p:spTree>
    <p:extLst>
      <p:ext uri="{BB962C8B-B14F-4D97-AF65-F5344CB8AC3E}">
        <p14:creationId xmlns:p14="http://schemas.microsoft.com/office/powerpoint/2010/main" val="953952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这些垃圾一旦进入海洋，每年都会使成千上万的海洋生物和海鸟死于误食垃圾，或被缠绕而死。同时珊瑚礁的生存环境也受到严重破坏。</a:t>
            </a:r>
            <a:endParaRPr lang="zh-TW" altLang="zh-TW" sz="12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55AFA8C6-F8B7-4E0B-9F75-599A5982C03F}" type="slidenum">
              <a:rPr lang="en-AU"/>
              <a:pPr/>
              <a:t>12</a:t>
            </a:fld>
            <a:endParaRPr lang="en-AU" dirty="0"/>
          </a:p>
        </p:txBody>
      </p:sp>
    </p:spTree>
    <p:extLst>
      <p:ext uri="{BB962C8B-B14F-4D97-AF65-F5344CB8AC3E}">
        <p14:creationId xmlns:p14="http://schemas.microsoft.com/office/powerpoint/2010/main" val="1529085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海洋垃圾议题看起来如此庞大</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身为潜水员的我们可以带来改变吗？</a:t>
            </a:r>
          </a:p>
          <a:p>
            <a:endParaRPr lang="en-AU" dirty="0" smtClean="0">
              <a:latin typeface="Arial" panose="020B0604020202020204" pitchFamily="34" charset="0"/>
              <a:ea typeface="Calibri"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是的，我们可以。藉由在地合作、国内合作，再推广到国际，同心齐力之下可以促成：</a:t>
            </a:r>
          </a:p>
          <a:p>
            <a:endParaRPr lang="en-AU" dirty="0" smtClean="0">
              <a:latin typeface="Arial" panose="020B0604020202020204" pitchFamily="34" charset="0"/>
              <a:ea typeface="Calibri" pitchFamily="34" charset="0"/>
              <a:cs typeface="Arial" panose="020B0604020202020204" pitchFamily="34" charset="0"/>
            </a:endParaRP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推动政策修订，落实个人、企业及政府更有效管理废弃物</a:t>
            </a: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改善基础设施，减少垃圾入海量</a:t>
            </a: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明定规则，监控制造物本身及生产过程</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制造、使用、回收、丢弃</a:t>
            </a: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改变我们的态度与行为，重新检讨、垃圾减量、重复利用、确实回收</a:t>
            </a:r>
          </a:p>
          <a:p>
            <a:pPr marL="171450" indent="-171450">
              <a:buFont typeface="Arial" panose="020B0604020202020204" pitchFamily="34" charset="0"/>
              <a:buChar char="•"/>
            </a:pPr>
            <a:endParaRPr lang="en-US" dirty="0" smtClean="0">
              <a:latin typeface="Arial" panose="020B0604020202020204" pitchFamily="34" charset="0"/>
              <a:ea typeface="Calibri" pitchFamily="34" charset="0"/>
              <a:cs typeface="Arial" panose="020B0604020202020204"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55BEDECB-2D8F-4F2D-9935-E9A6C69ABCF5}" type="slidenum">
              <a:rPr lang="en-AU"/>
              <a:pPr/>
              <a:t>13</a:t>
            </a:fld>
            <a:endParaRPr lang="en-AU" dirty="0"/>
          </a:p>
        </p:txBody>
      </p:sp>
    </p:spTree>
    <p:extLst>
      <p:ext uri="{BB962C8B-B14F-4D97-AF65-F5344CB8AC3E}">
        <p14:creationId xmlns:p14="http://schemas.microsoft.com/office/powerpoint/2010/main" val="3407397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normAutofit/>
          </a:bodyPr>
          <a:lstStyle/>
          <a:p>
            <a:r>
              <a:rPr lang="zh-TW" altLang="zh-TW" sz="1200" kern="1200" dirty="0" smtClean="0">
                <a:solidFill>
                  <a:schemeClr val="tx1"/>
                </a:solidFill>
                <a:effectLst/>
                <a:latin typeface="+mn-lt"/>
                <a:ea typeface="+mn-ea"/>
                <a:cs typeface="+mn-cs"/>
              </a:rPr>
              <a:t>参与此项计划的同时，你正在带来转变，方法如下：</a:t>
            </a:r>
          </a:p>
          <a:p>
            <a:endParaRPr lang="en-AU" b="1" dirty="0" smtClean="0">
              <a:latin typeface="Arial" panose="020B0604020202020204" pitchFamily="34" charset="0"/>
              <a:ea typeface="Calibri"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你为海洋生物带来一个干净健康的生存环境</a:t>
            </a:r>
            <a:endParaRPr lang="zh-TW" altLang="zh-TW" sz="1200" kern="1200" dirty="0" smtClean="0">
              <a:solidFill>
                <a:schemeClr val="tx1"/>
              </a:solidFill>
              <a:effectLst/>
              <a:latin typeface="+mn-lt"/>
              <a:ea typeface="+mn-ea"/>
              <a:cs typeface="+mn-cs"/>
            </a:endParaRP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你移除了海洋垃圾，使海洋生物与环境免于垃圾的危害</a:t>
            </a:r>
          </a:p>
          <a:p>
            <a:pPr>
              <a:buFontTx/>
              <a:buNone/>
            </a:pPr>
            <a:endParaRPr lang="en-AU" b="1" dirty="0" smtClean="0">
              <a:latin typeface="Arial" panose="020B0604020202020204" pitchFamily="34" charset="0"/>
              <a:ea typeface="Calibri"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b="1" kern="1200" dirty="0" smtClean="0">
                <a:solidFill>
                  <a:schemeClr val="tx1"/>
                </a:solidFill>
                <a:effectLst/>
                <a:latin typeface="+mn-lt"/>
                <a:ea typeface="+mn-ea"/>
                <a:cs typeface="+mn-cs"/>
              </a:rPr>
              <a:t>你所收集的资料</a:t>
            </a:r>
            <a:r>
              <a:rPr lang="en-AU" b="1" dirty="0" smtClean="0">
                <a:latin typeface="Arial" panose="020B0604020202020204" pitchFamily="34" charset="0"/>
                <a:ea typeface="Calibri" pitchFamily="34" charset="0"/>
                <a:cs typeface="Arial" panose="020B0604020202020204" pitchFamily="34" charset="0"/>
              </a:rPr>
              <a:t>:</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唤起人们、政府、商业团体对海洋垃圾的意识，并付出实际行动，进而推动政策改善垃圾管理</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加深人们对于海洋垃圾种类与数量的观念</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让人们认识海洋垃圾所带来的冲击</a:t>
            </a:r>
          </a:p>
          <a:p>
            <a:pPr>
              <a:buFontTx/>
              <a:buNone/>
            </a:pPr>
            <a:endParaRPr lang="en-AU" b="1" dirty="0" smtClean="0">
              <a:latin typeface="Arial" panose="020B0604020202020204" pitchFamily="34" charset="0"/>
              <a:ea typeface="Calibri"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你给予各地区的</a:t>
            </a:r>
            <a:r>
              <a:rPr lang="en-US" altLang="zh-TW" sz="1200" b="1" kern="1200" dirty="0" smtClean="0">
                <a:solidFill>
                  <a:schemeClr val="tx1"/>
                </a:solidFill>
                <a:effectLst/>
                <a:latin typeface="+mn-lt"/>
                <a:ea typeface="+mn-ea"/>
                <a:cs typeface="+mn-cs"/>
              </a:rPr>
              <a:t> Project AWARE </a:t>
            </a:r>
            <a:r>
              <a:rPr lang="zh-TW" altLang="zh-TW" sz="1200" b="1" kern="1200" dirty="0" smtClean="0">
                <a:solidFill>
                  <a:schemeClr val="tx1"/>
                </a:solidFill>
                <a:effectLst/>
                <a:latin typeface="+mn-lt"/>
                <a:ea typeface="+mn-ea"/>
                <a:cs typeface="+mn-cs"/>
              </a:rPr>
              <a:t>领导者支持</a:t>
            </a:r>
            <a:endParaRPr lang="zh-TW" altLang="zh-TW" sz="1200" kern="1200" dirty="0" smtClean="0">
              <a:solidFill>
                <a:schemeClr val="tx1"/>
              </a:solidFill>
              <a:effectLst/>
              <a:latin typeface="+mn-lt"/>
              <a:ea typeface="+mn-ea"/>
              <a:cs typeface="+mn-cs"/>
            </a:endParaRPr>
          </a:p>
          <a:p>
            <a:pPr lvl="0"/>
            <a:r>
              <a:rPr lang="en-US" altLang="zh-TW" sz="1200" kern="1200" dirty="0" smtClean="0">
                <a:solidFill>
                  <a:schemeClr val="tx1"/>
                </a:solidFill>
                <a:effectLst/>
                <a:latin typeface="+mn-lt"/>
                <a:ea typeface="+mn-ea"/>
                <a:cs typeface="+mn-cs"/>
              </a:rPr>
              <a:t>•   Project AWARE </a:t>
            </a:r>
            <a:r>
              <a:rPr lang="zh-TW" altLang="zh-TW" sz="1200" kern="1200" dirty="0" smtClean="0">
                <a:solidFill>
                  <a:schemeClr val="tx1"/>
                </a:solidFill>
                <a:effectLst/>
                <a:latin typeface="+mn-lt"/>
                <a:ea typeface="+mn-ea"/>
                <a:cs typeface="+mn-cs"/>
              </a:rPr>
              <a:t>的领导者们在世界各地不断努力，力阻垃圾进入海洋</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如果你对带领所属小区打击海洋垃圾计划充满热情，请联络 </a:t>
            </a:r>
            <a:r>
              <a:rPr lang="en-US" altLang="zh-TW" sz="1200" kern="1200" dirty="0" smtClean="0">
                <a:solidFill>
                  <a:schemeClr val="tx1"/>
                </a:solidFill>
                <a:effectLst/>
                <a:latin typeface="+mn-lt"/>
                <a:ea typeface="+mn-ea"/>
                <a:cs typeface="+mn-cs"/>
              </a:rPr>
              <a:t>Project AWARE</a:t>
            </a:r>
            <a:endParaRPr lang="zh-TW" altLang="zh-TW" sz="1200" kern="1200" dirty="0" smtClean="0">
              <a:solidFill>
                <a:schemeClr val="tx1"/>
              </a:solidFill>
              <a:effectLst/>
              <a:latin typeface="+mn-lt"/>
              <a:ea typeface="+mn-ea"/>
              <a:cs typeface="+mn-cs"/>
            </a:endParaRPr>
          </a:p>
          <a:p>
            <a:endParaRPr lang="en-AU" b="1" dirty="0" smtClean="0">
              <a:latin typeface="Arial" panose="020B0604020202020204" pitchFamily="34" charset="0"/>
              <a:ea typeface="Calibri"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你使人们相信有必要开始转变</a:t>
            </a:r>
            <a:endParaRPr lang="zh-TW" altLang="zh-TW" sz="1200" kern="1200" dirty="0" smtClean="0">
              <a:solidFill>
                <a:schemeClr val="tx1"/>
              </a:solidFill>
              <a:effectLst/>
              <a:latin typeface="+mn-lt"/>
              <a:ea typeface="+mn-ea"/>
              <a:cs typeface="+mn-cs"/>
            </a:endParaRP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告诉大家</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的行动，和海底垃圾实际的严重程度</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你的声援可以改变大家的想法，并一同采取行动、对抗垃圾</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你可以改变人们丢垃圾的行为，减少垃圾的入海量</a:t>
            </a:r>
            <a:endParaRPr lang="zh-TW" altLang="zh-TW" sz="1200" kern="1200" dirty="0">
              <a:solidFill>
                <a:schemeClr val="tx1"/>
              </a:solidFill>
              <a:effectLst/>
              <a:latin typeface="+mn-lt"/>
              <a:ea typeface="+mn-ea"/>
              <a:cs typeface="+mn-cs"/>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9EE3E943-3609-4204-804A-BE641934B6F6}" type="slidenum">
              <a:rPr lang="en-AU"/>
              <a:pPr/>
              <a:t>14</a:t>
            </a:fld>
            <a:endParaRPr lang="en-AU" dirty="0"/>
          </a:p>
        </p:txBody>
      </p:sp>
    </p:spTree>
    <p:extLst>
      <p:ext uri="{BB962C8B-B14F-4D97-AF65-F5344CB8AC3E}">
        <p14:creationId xmlns:p14="http://schemas.microsoft.com/office/powerpoint/2010/main" val="385563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是一个由潜水员设计，为潜水员量身打造的行动。只有潜水员才接受过相关训练、具备背景知识和技能，可以移除海面下的垃圾。</a:t>
            </a:r>
          </a:p>
          <a:p>
            <a:endParaRPr lang="en-AU" dirty="0" smtClean="0">
              <a:latin typeface="Arial" panose="020B0604020202020204" pitchFamily="34" charset="0"/>
              <a:ea typeface="Calibri"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估计约</a:t>
            </a:r>
            <a:r>
              <a:rPr lang="en-US" altLang="zh-TW" sz="1200" kern="1200" dirty="0" smtClean="0">
                <a:solidFill>
                  <a:schemeClr val="tx1"/>
                </a:solidFill>
                <a:effectLst/>
                <a:latin typeface="+mn-lt"/>
                <a:ea typeface="+mn-ea"/>
                <a:cs typeface="+mn-cs"/>
              </a:rPr>
              <a:t> 70 % </a:t>
            </a:r>
            <a:r>
              <a:rPr lang="zh-TW" altLang="zh-TW" sz="1200" kern="1200" dirty="0" smtClean="0">
                <a:solidFill>
                  <a:schemeClr val="tx1"/>
                </a:solidFill>
                <a:effectLst/>
                <a:latin typeface="+mn-lt"/>
                <a:ea typeface="+mn-ea"/>
                <a:cs typeface="+mn-cs"/>
              </a:rPr>
              <a:t>进入海里的垃圾会沉至海底，虽然这些垃圾可能不在从事休闲潜水的接触范围，我们仍有责任正视并着手处理。</a:t>
            </a:r>
          </a:p>
          <a:p>
            <a:endParaRPr lang="en-AU" dirty="0" smtClean="0">
              <a:latin typeface="Arial" panose="020B0604020202020204" pitchFamily="34" charset="0"/>
              <a:ea typeface="Calibri"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海洋垃圾问题确实很庞大，但 </a:t>
            </a:r>
            <a:r>
              <a:rPr lang="en-US" altLang="zh-TW" sz="1200" kern="1200" dirty="0" smtClean="0">
                <a:solidFill>
                  <a:schemeClr val="tx1"/>
                </a:solidFill>
                <a:effectLst/>
                <a:latin typeface="+mn-lt"/>
                <a:ea typeface="+mn-ea"/>
                <a:cs typeface="+mn-cs"/>
              </a:rPr>
              <a:t>Project AWARE </a:t>
            </a:r>
            <a:r>
              <a:rPr lang="zh-TW" altLang="zh-TW" sz="1200" kern="1200" dirty="0" smtClean="0">
                <a:solidFill>
                  <a:schemeClr val="tx1"/>
                </a:solidFill>
                <a:effectLst/>
                <a:latin typeface="+mn-lt"/>
                <a:ea typeface="+mn-ea"/>
                <a:cs typeface="+mn-cs"/>
              </a:rPr>
              <a:t>集结潜水员的力量更强大。</a:t>
            </a:r>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的潜水员皆扮演重要的角色，让海洋拥有一个干净、健康的未来。</a:t>
            </a:r>
            <a:endParaRPr lang="zh-TW" altLang="zh-TW" sz="1200" kern="1200" dirty="0">
              <a:solidFill>
                <a:schemeClr val="tx1"/>
              </a:solidFill>
              <a:effectLst/>
              <a:latin typeface="+mn-lt"/>
              <a:ea typeface="+mn-ea"/>
              <a:cs typeface="+mn-cs"/>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0096D9CF-B23F-4034-84B7-8E772BA76733}" type="slidenum">
              <a:rPr lang="en-AU"/>
              <a:pPr/>
              <a:t>15</a:t>
            </a:fld>
            <a:endParaRPr lang="en-AU" dirty="0"/>
          </a:p>
        </p:txBody>
      </p:sp>
    </p:spTree>
    <p:extLst>
      <p:ext uri="{BB962C8B-B14F-4D97-AF65-F5344CB8AC3E}">
        <p14:creationId xmlns:p14="http://schemas.microsoft.com/office/powerpoint/2010/main" val="3989471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123A28DA-A3B5-47EC-A3C4-B6B1A59171A5}" type="slidenum">
              <a:rPr lang="en-AU"/>
              <a:pPr/>
              <a:t>16</a:t>
            </a:fld>
            <a:endParaRPr lang="en-AU" dirty="0"/>
          </a:p>
        </p:txBody>
      </p:sp>
    </p:spTree>
    <p:extLst>
      <p:ext uri="{BB962C8B-B14F-4D97-AF65-F5344CB8AC3E}">
        <p14:creationId xmlns:p14="http://schemas.microsoft.com/office/powerpoint/2010/main" val="1232205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第</a:t>
            </a:r>
            <a:r>
              <a:rPr lang="en-US" altLang="zh-TW" sz="1200" kern="1200" dirty="0" smtClean="0">
                <a:solidFill>
                  <a:schemeClr val="tx1"/>
                </a:solidFill>
                <a:effectLst/>
                <a:latin typeface="+mn-lt"/>
                <a:ea typeface="+mn-ea"/>
                <a:cs typeface="+mn-cs"/>
              </a:rPr>
              <a:t> 2 </a:t>
            </a:r>
            <a:r>
              <a:rPr lang="zh-TW" altLang="zh-TW" sz="1200" kern="1200" dirty="0" smtClean="0">
                <a:solidFill>
                  <a:schemeClr val="tx1"/>
                </a:solidFill>
                <a:effectLst/>
                <a:latin typeface="+mn-lt"/>
                <a:ea typeface="+mn-ea"/>
                <a:cs typeface="+mn-cs"/>
              </a:rPr>
              <a:t>节，我们会说明如何计划并执行</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调查。</a:t>
            </a:r>
            <a:endParaRPr lang="zh-TW" altLang="zh-TW" sz="1200" kern="1200" dirty="0">
              <a:solidFill>
                <a:schemeClr val="tx1"/>
              </a:solidFill>
              <a:effectLst/>
              <a:latin typeface="+mn-lt"/>
              <a:ea typeface="+mn-ea"/>
              <a:cs typeface="+mn-cs"/>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0EEC403F-6966-4F98-A4C7-7D5DC32C72F4}" type="slidenum">
              <a:rPr lang="en-AU"/>
              <a:pPr/>
              <a:t>17</a:t>
            </a:fld>
            <a:endParaRPr lang="en-AU" dirty="0"/>
          </a:p>
        </p:txBody>
      </p:sp>
    </p:spTree>
    <p:extLst>
      <p:ext uri="{BB962C8B-B14F-4D97-AF65-F5344CB8AC3E}">
        <p14:creationId xmlns:p14="http://schemas.microsoft.com/office/powerpoint/2010/main" val="2111252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如果能在一段时间内，同一调查潜点，重复定期收集资料，你的调查将更有参考价值。定期调查的好处：</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提供较具说服力的理由，证明当地须做出改变</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协助辨识当地的季节趋势，例如天气型态、观光季节等影响因素</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调查进行的频率并无严格限制，收集到的所有数据都有一定的参考价值。然而，若想让你的调查结果极具参考价值，请尽量在同一调查潜点、每一至两个月进行一次调查。最低频率请维持在每年一季调查一次。</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当然，其他趟潜水旅程如有发现垃圾也可随时移除它们，并透过 </a:t>
            </a:r>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回报。举手之劳改善海洋环境，何乐不为？</a:t>
            </a:r>
            <a:endParaRPr lang="en-US" dirty="0" smtClean="0">
              <a:latin typeface="Arial" panose="020B0604020202020204" pitchFamily="34" charset="0"/>
              <a:ea typeface="Calibri" pitchFamily="34" charset="0"/>
              <a:cs typeface="Arial" panose="020B0604020202020204" pitchFamily="34" charset="0"/>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001D0635-1740-4381-8F6A-443FA0CAA720}" type="slidenum">
              <a:rPr lang="en-AU"/>
              <a:pPr/>
              <a:t>18</a:t>
            </a:fld>
            <a:endParaRPr lang="en-AU" dirty="0"/>
          </a:p>
        </p:txBody>
      </p:sp>
    </p:spTree>
    <p:extLst>
      <p:ext uri="{BB962C8B-B14F-4D97-AF65-F5344CB8AC3E}">
        <p14:creationId xmlns:p14="http://schemas.microsoft.com/office/powerpoint/2010/main" val="3243249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选择调查潜点时请考虑下列事项：</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选择你方便定期返回的潜点</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如果能在一段时间内，同一调查潜点，重复定期收集资料，你的调查将更有参考价值</a:t>
            </a:r>
          </a:p>
          <a:p>
            <a:pPr lvl="0"/>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选择所有成员的潜水技能与经验范围可以参与的地点</a:t>
            </a:r>
          </a:p>
          <a:p>
            <a:pPr lvl="0"/>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调查淡水区，如湖泊与河流</a:t>
            </a:r>
          </a:p>
          <a:p>
            <a:pPr marL="628650" lvl="1" indent="-171450">
              <a:buFont typeface="Arial" panose="020B0604020202020204" pitchFamily="34" charset="0"/>
              <a:buChar char="•"/>
            </a:pPr>
            <a:r>
              <a:rPr lang="zh-TW" altLang="zh-TW" sz="1200" kern="1200" dirty="0" smtClean="0">
                <a:solidFill>
                  <a:schemeClr val="tx1"/>
                </a:solidFill>
                <a:effectLst/>
                <a:latin typeface="+mn-lt"/>
                <a:ea typeface="+mn-ea"/>
                <a:cs typeface="+mn-cs"/>
              </a:rPr>
              <a:t>淡水区的</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调查也十分重要</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移除垃圾时，必要的话请征取当地主管机关或地主同意</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若要前往海洋保护区或海洋公园等地，请注意当地法规是否限制移除海中物品</a:t>
            </a:r>
            <a:endParaRPr lang="en-US" altLang="zh-TW"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如何回报从水底和陆地清出的垃圾？</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海洋垃圾无所不在，水底、水面、海滩、浅滩或红树林里都找得到。如何判断哪些垃圾可以回报给</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呢？有一个很简单的判断方法：只要是在潜水时找到的垃圾，就可以回报给 </a:t>
            </a:r>
            <a:r>
              <a:rPr lang="en-US" altLang="zh-TW" sz="1200" kern="1200" dirty="0" smtClean="0">
                <a:solidFill>
                  <a:schemeClr val="tx1"/>
                </a:solidFill>
                <a:effectLst/>
                <a:latin typeface="+mn-lt"/>
                <a:ea typeface="+mn-ea"/>
                <a:cs typeface="+mn-cs"/>
              </a:rPr>
              <a:t>Dive Against Debris®</a:t>
            </a:r>
            <a:r>
              <a:rPr lang="zh-TW" altLang="zh-TW" sz="1200" kern="1200" dirty="0" smtClean="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7476346C-ED33-49BB-9D5B-6F3D3545A033}" type="slidenum">
              <a:rPr lang="en-AU"/>
              <a:pPr/>
              <a:t>19</a:t>
            </a:fld>
            <a:endParaRPr lang="en-AU" dirty="0"/>
          </a:p>
        </p:txBody>
      </p:sp>
    </p:spTree>
    <p:extLst>
      <p:ext uri="{BB962C8B-B14F-4D97-AF65-F5344CB8AC3E}">
        <p14:creationId xmlns:p14="http://schemas.microsoft.com/office/powerpoint/2010/main" val="335307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第</a:t>
            </a:r>
            <a:r>
              <a:rPr lang="en-US" altLang="zh-TW" sz="1200" kern="1200" dirty="0" smtClean="0">
                <a:solidFill>
                  <a:schemeClr val="tx1"/>
                </a:solidFill>
                <a:effectLst/>
                <a:latin typeface="+mn-lt"/>
                <a:ea typeface="+mn-ea"/>
                <a:cs typeface="+mn-cs"/>
              </a:rPr>
              <a:t> 1 </a:t>
            </a:r>
            <a:r>
              <a:rPr lang="zh-TW" altLang="zh-TW" sz="1200" kern="1200" dirty="0" smtClean="0">
                <a:solidFill>
                  <a:schemeClr val="tx1"/>
                </a:solidFill>
                <a:effectLst/>
                <a:latin typeface="+mn-lt"/>
                <a:ea typeface="+mn-ea"/>
                <a:cs typeface="+mn-cs"/>
              </a:rPr>
              <a:t>节，我们会说明海洋垃圾造成的伤害，并了解潜水员可以如何协助解决问题。</a:t>
            </a:r>
            <a:endParaRPr lang="zh-TW" altLang="zh-TW"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86503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xfrm>
            <a:off x="686281" y="4343436"/>
            <a:ext cx="5485439" cy="4435446"/>
          </a:xfrm>
        </p:spPr>
        <p:txBody>
          <a:bodyPr wrap="square" numCol="1" anchor="t" anchorCtr="0" compatLnSpc="1">
            <a:prstTxWarp prst="textNoShape">
              <a:avLst/>
            </a:prstTxWarp>
            <a:normAutofit fontScale="92500" lnSpcReduction="20000"/>
          </a:bodyPr>
          <a:lstStyle/>
          <a:p>
            <a:r>
              <a:rPr lang="zh-TW" altLang="zh-TW" sz="1200" kern="1200" dirty="0" smtClean="0">
                <a:solidFill>
                  <a:schemeClr val="tx1"/>
                </a:solidFill>
                <a:effectLst/>
                <a:latin typeface="+mn-lt"/>
                <a:ea typeface="+mn-ea"/>
                <a:cs typeface="+mn-cs"/>
              </a:rPr>
              <a:t>在规画 </a:t>
            </a:r>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调查时，请考虑环境条件和全体参与人员的经验等级，让你的潜水之旅更加安全有趣。</a:t>
            </a:r>
          </a:p>
          <a:p>
            <a:pPr>
              <a:defRPr/>
            </a:pPr>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安全是最重要的考虑</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遵守所有一般安全潜水实务</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在自己与潜伴的经验技巧可以掌控的范围内进行</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考虑请一位潜水救生员陪同</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安排在船上或岸上</a:t>
            </a:r>
          </a:p>
          <a:p>
            <a:pPr>
              <a:defRPr/>
            </a:pPr>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订出水底时间和潜水深度</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依照当地环境情况和潜水经验值，订出水底时间和深度</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不超出潜水计划表和潜水</a:t>
            </a:r>
            <a:r>
              <a:rPr lang="zh-TW" altLang="en-US" sz="1200" kern="1200" dirty="0" smtClean="0">
                <a:solidFill>
                  <a:schemeClr val="tx1"/>
                </a:solidFill>
                <a:effectLst/>
                <a:latin typeface="+mn-lt"/>
                <a:ea typeface="+mn-ea"/>
                <a:cs typeface="+mn-cs"/>
              </a:rPr>
              <a:t>电脑表</a:t>
            </a:r>
            <a:r>
              <a:rPr lang="zh-TW" altLang="zh-TW" sz="1200" kern="1200" dirty="0" smtClean="0">
                <a:solidFill>
                  <a:schemeClr val="tx1"/>
                </a:solidFill>
                <a:effectLst/>
                <a:latin typeface="+mn-lt"/>
                <a:ea typeface="+mn-ea"/>
                <a:cs typeface="+mn-cs"/>
              </a:rPr>
              <a:t>的免减压范围</a:t>
            </a:r>
          </a:p>
          <a:p>
            <a:pPr>
              <a:buFontTx/>
              <a:buNone/>
              <a:defRPr/>
            </a:pPr>
            <a:endParaRPr lang="en-US" sz="1200" b="1" kern="1200" baseline="0" dirty="0" smtClean="0">
              <a:solidFill>
                <a:schemeClr val="tx1"/>
              </a:solidFill>
              <a:latin typeface="Arial" panose="020B0604020202020204" pitchFamily="34" charset="0"/>
              <a:ea typeface="+mn-ea"/>
              <a:cs typeface="Arial" panose="020B0604020202020204" pitchFamily="34" charset="0"/>
            </a:endParaRPr>
          </a:p>
          <a:p>
            <a:r>
              <a:rPr lang="zh-TW" altLang="zh-TW" sz="1200" b="1" kern="1200" dirty="0" smtClean="0">
                <a:solidFill>
                  <a:schemeClr val="tx1"/>
                </a:solidFill>
                <a:effectLst/>
                <a:latin typeface="+mn-lt"/>
                <a:ea typeface="+mn-ea"/>
                <a:cs typeface="+mn-cs"/>
              </a:rPr>
              <a:t>浮力</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检查你和潜伴的配重是否足够在整趟潜水维持中性浮力</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确保所有装备呈流线型且妥当固定</a:t>
            </a:r>
          </a:p>
          <a:p>
            <a:pPr>
              <a:defRPr/>
            </a:pPr>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调查区域</a:t>
            </a:r>
            <a:endParaRPr lang="zh-TW" altLang="zh-TW"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没有限制调查区域</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但请尽量每次都涵盖同一调查区域</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使用潜水旗来标志调查区域（遵从当地潜水旗使用规定）</a:t>
            </a:r>
          </a:p>
          <a:p>
            <a:pPr>
              <a:defRPr/>
            </a:pPr>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参与人数</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无参与人数限制</a:t>
            </a: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所有潜水员以潜伴小组的形式行动</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所有潜水员在同一地点的调查结果请填在同一份调查记录表</a:t>
            </a:r>
          </a:p>
          <a:p>
            <a:pPr>
              <a:defRPr/>
            </a:pPr>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潜伴小组策略</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潜伴小组的所有成员皆有责任监督潜水全程的安全</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潜水前复习沟通手势和失散处理程序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讨论每人担任的角色，例如：</a:t>
            </a:r>
          </a:p>
          <a:p>
            <a:pPr marL="628650" lvl="1"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潜伴小组成员</a:t>
            </a:r>
            <a:r>
              <a:rPr lang="en-CA" altLang="zh-TW" sz="1200" kern="1200" dirty="0" smtClean="0">
                <a:solidFill>
                  <a:schemeClr val="tx1"/>
                </a:solidFill>
                <a:effectLst/>
                <a:latin typeface="+mn-lt"/>
                <a:ea typeface="+mn-ea"/>
                <a:cs typeface="+mn-cs"/>
              </a:rPr>
              <a:t> 1</a:t>
            </a:r>
            <a:r>
              <a:rPr lang="zh-TW" altLang="zh-TW" sz="1200" kern="1200" dirty="0" smtClean="0">
                <a:solidFill>
                  <a:schemeClr val="tx1"/>
                </a:solidFill>
                <a:effectLst/>
                <a:latin typeface="+mn-lt"/>
                <a:ea typeface="+mn-ea"/>
                <a:cs typeface="+mn-cs"/>
              </a:rPr>
              <a:t>：负责提网袋</a:t>
            </a:r>
            <a:endParaRPr lang="en-AU" dirty="0" smtClean="0">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潜伴小组成员</a:t>
            </a:r>
            <a:r>
              <a:rPr lang="en-CA" altLang="zh-TW" sz="1200" kern="1200" dirty="0" smtClean="0">
                <a:solidFill>
                  <a:schemeClr val="tx1"/>
                </a:solidFill>
                <a:effectLst/>
                <a:latin typeface="+mn-lt"/>
                <a:ea typeface="+mn-ea"/>
                <a:cs typeface="+mn-cs"/>
              </a:rPr>
              <a:t> 2</a:t>
            </a:r>
            <a:r>
              <a:rPr lang="zh-TW" altLang="zh-TW" sz="1200" kern="1200" dirty="0" smtClean="0">
                <a:solidFill>
                  <a:schemeClr val="tx1"/>
                </a:solidFill>
                <a:effectLst/>
                <a:latin typeface="+mn-lt"/>
                <a:ea typeface="+mn-ea"/>
                <a:cs typeface="+mn-cs"/>
              </a:rPr>
              <a:t>：移除垃圾／拍照</a:t>
            </a:r>
          </a:p>
        </p:txBody>
      </p:sp>
      <p:sp>
        <p:nvSpPr>
          <p:cNvPr id="49156" name="Slide Number Placeholder 3"/>
          <p:cNvSpPr>
            <a:spLocks noGrp="1"/>
          </p:cNvSpPr>
          <p:nvPr>
            <p:ph type="sldNum" sz="quarter" idx="5"/>
          </p:nvPr>
        </p:nvSpPr>
        <p:spPr bwMode="auto">
          <a:noFill/>
          <a:ln>
            <a:miter lim="800000"/>
            <a:headEnd/>
            <a:tailEnd/>
          </a:ln>
        </p:spPr>
        <p:txBody>
          <a:bodyPr/>
          <a:lstStyle/>
          <a:p>
            <a:fld id="{78953409-5F8F-445A-8C5F-8838F7181826}" type="slidenum">
              <a:rPr lang="en-AU"/>
              <a:pPr/>
              <a:t>20</a:t>
            </a:fld>
            <a:endParaRPr lang="en-AU" dirty="0"/>
          </a:p>
        </p:txBody>
      </p:sp>
    </p:spTree>
    <p:extLst>
      <p:ext uri="{BB962C8B-B14F-4D97-AF65-F5344CB8AC3E}">
        <p14:creationId xmlns:p14="http://schemas.microsoft.com/office/powerpoint/2010/main" val="3115422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请将潜水途中发现的垃圾收集起来，回到陆地后，将潜水旅程收集的垃圾妥善分类并记录下来。</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与潜伴合作将垃圾放进网袋。</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请勿使用</a:t>
            </a:r>
            <a:r>
              <a:rPr lang="en-US" altLang="zh-TW" sz="1200" kern="1200" dirty="0" smtClean="0">
                <a:solidFill>
                  <a:schemeClr val="tx1"/>
                </a:solidFill>
                <a:effectLst/>
                <a:latin typeface="+mn-lt"/>
                <a:ea typeface="+mn-ea"/>
                <a:cs typeface="+mn-cs"/>
              </a:rPr>
              <a:t> BCD </a:t>
            </a:r>
            <a:r>
              <a:rPr lang="zh-TW" altLang="zh-TW" sz="1200" kern="1200" dirty="0" smtClean="0">
                <a:solidFill>
                  <a:schemeClr val="tx1"/>
                </a:solidFill>
                <a:effectLst/>
                <a:latin typeface="+mn-lt"/>
                <a:ea typeface="+mn-ea"/>
                <a:cs typeface="+mn-cs"/>
              </a:rPr>
              <a:t>起吊较重的垃圾。</a:t>
            </a: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请勿将网袋装至过满，若没有携带打捞袋，就不要收集超过 </a:t>
            </a:r>
            <a:r>
              <a:rPr lang="en-US" altLang="zh-TW" sz="1200" kern="1200" dirty="0" smtClean="0">
                <a:solidFill>
                  <a:schemeClr val="tx1"/>
                </a:solidFill>
                <a:effectLst/>
                <a:latin typeface="+mn-lt"/>
                <a:ea typeface="+mn-ea"/>
                <a:cs typeface="+mn-cs"/>
              </a:rPr>
              <a:t>4 </a:t>
            </a:r>
            <a:r>
              <a:rPr lang="zh-TW" altLang="zh-TW" sz="1200" kern="1200" dirty="0" smtClean="0">
                <a:solidFill>
                  <a:schemeClr val="tx1"/>
                </a:solidFill>
                <a:effectLst/>
                <a:latin typeface="+mn-lt"/>
                <a:ea typeface="+mn-ea"/>
                <a:cs typeface="+mn-cs"/>
              </a:rPr>
              <a:t>公斤／</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7 </a:t>
            </a:r>
            <a:r>
              <a:rPr lang="zh-TW" altLang="zh-TW" sz="1200" kern="1200" dirty="0" smtClean="0">
                <a:solidFill>
                  <a:schemeClr val="tx1"/>
                </a:solidFill>
                <a:effectLst/>
                <a:latin typeface="+mn-lt"/>
                <a:ea typeface="+mn-ea"/>
                <a:cs typeface="+mn-cs"/>
              </a:rPr>
              <a:t>磅的垃圾。只有受过打捞袋使用训练的潜水员，例如</a:t>
            </a:r>
            <a:r>
              <a:rPr lang="en-US" altLang="zh-TW" sz="1200" kern="1200" dirty="0" smtClean="0">
                <a:solidFill>
                  <a:schemeClr val="tx1"/>
                </a:solidFill>
                <a:effectLst/>
                <a:latin typeface="+mn-lt"/>
                <a:ea typeface="+mn-ea"/>
                <a:cs typeface="+mn-cs"/>
              </a:rPr>
              <a:t> PADI </a:t>
            </a:r>
            <a:r>
              <a:rPr lang="zh-TW" altLang="zh-TW" sz="1200" kern="1200" dirty="0" smtClean="0">
                <a:solidFill>
                  <a:schemeClr val="tx1"/>
                </a:solidFill>
                <a:effectLst/>
                <a:latin typeface="+mn-lt"/>
                <a:ea typeface="+mn-ea"/>
                <a:cs typeface="+mn-cs"/>
              </a:rPr>
              <a:t>探索与寻回潜水员，可以清理超过 </a:t>
            </a:r>
            <a:r>
              <a:rPr lang="en-US" altLang="zh-TW" sz="1200" kern="1200" dirty="0" smtClean="0">
                <a:solidFill>
                  <a:schemeClr val="tx1"/>
                </a:solidFill>
                <a:effectLst/>
                <a:latin typeface="+mn-lt"/>
                <a:ea typeface="+mn-ea"/>
                <a:cs typeface="+mn-cs"/>
              </a:rPr>
              <a:t>4 </a:t>
            </a:r>
            <a:r>
              <a:rPr lang="zh-TW" altLang="zh-TW" sz="1200" kern="1200" dirty="0" smtClean="0">
                <a:solidFill>
                  <a:schemeClr val="tx1"/>
                </a:solidFill>
                <a:effectLst/>
                <a:latin typeface="+mn-lt"/>
                <a:ea typeface="+mn-ea"/>
                <a:cs typeface="+mn-cs"/>
              </a:rPr>
              <a:t>公斤／</a:t>
            </a:r>
            <a:r>
              <a:rPr lang="en-US" altLang="zh-TW" sz="1200" kern="1200" dirty="0" smtClean="0">
                <a:solidFill>
                  <a:schemeClr val="tx1"/>
                </a:solidFill>
                <a:effectLst/>
                <a:latin typeface="+mn-lt"/>
                <a:ea typeface="+mn-ea"/>
                <a:cs typeface="+mn-cs"/>
              </a:rPr>
              <a:t>7 </a:t>
            </a:r>
            <a:r>
              <a:rPr lang="zh-TW" altLang="zh-TW" sz="1200" kern="1200" dirty="0" smtClean="0">
                <a:solidFill>
                  <a:schemeClr val="tx1"/>
                </a:solidFill>
                <a:effectLst/>
                <a:latin typeface="+mn-lt"/>
                <a:ea typeface="+mn-ea"/>
                <a:cs typeface="+mn-cs"/>
              </a:rPr>
              <a:t>磅的垃圾。</a:t>
            </a:r>
            <a:endParaRPr lang="en-US" sz="1200" kern="1200" baseline="0" dirty="0" smtClean="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请勿在没有接受训练／使用经验的情况下使用打捞袋，受过训练并懂得使用打捞袋的潜水员才能清除笨重物品。</a:t>
            </a:r>
          </a:p>
        </p:txBody>
      </p:sp>
      <p:sp>
        <p:nvSpPr>
          <p:cNvPr id="51204" name="Slide Number Placeholder 3"/>
          <p:cNvSpPr>
            <a:spLocks noGrp="1"/>
          </p:cNvSpPr>
          <p:nvPr>
            <p:ph type="sldNum" sz="quarter" idx="5"/>
          </p:nvPr>
        </p:nvSpPr>
        <p:spPr bwMode="auto">
          <a:noFill/>
          <a:ln>
            <a:miter lim="800000"/>
            <a:headEnd/>
            <a:tailEnd/>
          </a:ln>
        </p:spPr>
        <p:txBody>
          <a:bodyPr/>
          <a:lstStyle/>
          <a:p>
            <a:fld id="{88FB6105-E8F3-47E6-BF1D-8C05035BFF23}" type="slidenum">
              <a:rPr lang="en-AU"/>
              <a:pPr/>
              <a:t>21</a:t>
            </a:fld>
            <a:endParaRPr lang="en-AU" dirty="0"/>
          </a:p>
        </p:txBody>
      </p:sp>
    </p:spTree>
    <p:extLst>
      <p:ext uri="{BB962C8B-B14F-4D97-AF65-F5344CB8AC3E}">
        <p14:creationId xmlns:p14="http://schemas.microsoft.com/office/powerpoint/2010/main" val="108581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正确的装备使潜水旅程安全愉快</a:t>
            </a:r>
          </a:p>
          <a:p>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必要装备</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收集海洋垃圾的网袋</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网袋可滤出水分</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潜水工具／潜水刀</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保护双手的手套</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确认调查地点的手套使用规定</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如果没有潜水用手套，可以使用厨房或园艺手套</a:t>
            </a:r>
          </a:p>
          <a:p>
            <a:endParaRPr lang="en-AU"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建议装备</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剪刀</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GPS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秤重工具</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水底相机</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装尖锐物的容器</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空白记录板和铅笔</a:t>
            </a:r>
          </a:p>
        </p:txBody>
      </p:sp>
      <p:sp>
        <p:nvSpPr>
          <p:cNvPr id="53252" name="Slide Number Placeholder 3"/>
          <p:cNvSpPr>
            <a:spLocks noGrp="1"/>
          </p:cNvSpPr>
          <p:nvPr>
            <p:ph type="sldNum" sz="quarter" idx="5"/>
          </p:nvPr>
        </p:nvSpPr>
        <p:spPr bwMode="auto">
          <a:noFill/>
          <a:ln>
            <a:miter lim="800000"/>
            <a:headEnd/>
            <a:tailEnd/>
          </a:ln>
        </p:spPr>
        <p:txBody>
          <a:bodyPr/>
          <a:lstStyle/>
          <a:p>
            <a:fld id="{24011D65-AB25-4730-86C1-F074AFCE8226}" type="slidenum">
              <a:rPr lang="en-AU"/>
              <a:pPr/>
              <a:t>22</a:t>
            </a:fld>
            <a:endParaRPr lang="en-AU" dirty="0"/>
          </a:p>
        </p:txBody>
      </p:sp>
    </p:spTree>
    <p:extLst>
      <p:ext uri="{BB962C8B-B14F-4D97-AF65-F5344CB8AC3E}">
        <p14:creationId xmlns:p14="http://schemas.microsoft.com/office/powerpoint/2010/main" val="1589441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调查期间，务必注意浮力和身体平衡状态。装备和身体记得不要碰到水底，尤其是蛙鞋。最重要的是，捡起垃圾放入网袋的时候，要随时注意你的身体姿势，必要时随时调整。</a:t>
            </a:r>
            <a:endParaRPr lang="zh-TW" altLang="zh-TW" sz="1200" kern="1200" dirty="0">
              <a:solidFill>
                <a:schemeClr val="tx1"/>
              </a:solidFill>
              <a:effectLst/>
              <a:latin typeface="+mn-lt"/>
              <a:ea typeface="+mn-ea"/>
              <a:cs typeface="+mn-cs"/>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23</a:t>
            </a:fld>
            <a:endParaRPr lang="en-AU" dirty="0"/>
          </a:p>
        </p:txBody>
      </p:sp>
    </p:spTree>
    <p:extLst>
      <p:ext uri="{BB962C8B-B14F-4D97-AF65-F5344CB8AC3E}">
        <p14:creationId xmlns:p14="http://schemas.microsoft.com/office/powerpoint/2010/main" val="2114669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谨慎处理可能造成刺伤的物品，例如针筒、破玻璃瓶、金属罐</a:t>
            </a:r>
            <a:endParaRPr lang="en-US"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移除前请考虑所有活动参与者的安全</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放置尖锐物的容器要坚固并附有安全掀盖</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移除医疗尖锐物品时务必谨慎以对</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包括针筒、针头、手术刀、采血针和手术针</a:t>
            </a:r>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24</a:t>
            </a:fld>
            <a:endParaRPr lang="en-AU" dirty="0"/>
          </a:p>
        </p:txBody>
      </p:sp>
    </p:spTree>
    <p:extLst>
      <p:ext uri="{BB962C8B-B14F-4D97-AF65-F5344CB8AC3E}">
        <p14:creationId xmlns:p14="http://schemas.microsoft.com/office/powerpoint/2010/main" val="1990457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xfrm>
            <a:off x="686281" y="4343436"/>
            <a:ext cx="5485439" cy="4365344"/>
          </a:xfrm>
        </p:spPr>
        <p:txBody>
          <a:bodyPr wrap="square" numCol="1" anchor="t" anchorCtr="0" compatLnSpc="1">
            <a:prstTxWarp prst="textNoShape">
              <a:avLst/>
            </a:prstTxWarp>
            <a:normAutofit fontScale="92500" lnSpcReduction="10000"/>
          </a:bodyPr>
          <a:lstStyle/>
          <a:p>
            <a:r>
              <a:rPr lang="zh-TW" altLang="zh-TW" sz="1200" kern="1200" dirty="0" smtClean="0">
                <a:solidFill>
                  <a:schemeClr val="tx1"/>
                </a:solidFill>
                <a:effectLst/>
                <a:latin typeface="+mn-lt"/>
                <a:ea typeface="+mn-ea"/>
                <a:cs typeface="+mn-cs"/>
              </a:rPr>
              <a:t>拍照并不是调查的必要项目，但对决策者与不会潜水的人来说，照片是正视海洋垃圾问题的有力左证。你的照片可以充分展现海洋生物与环境受到的冲击，</a:t>
            </a:r>
            <a:r>
              <a:rPr lang="en-US" altLang="zh-TW" sz="1200" kern="1200" dirty="0" smtClean="0">
                <a:solidFill>
                  <a:schemeClr val="tx1"/>
                </a:solidFill>
                <a:effectLst/>
                <a:latin typeface="+mn-lt"/>
                <a:ea typeface="+mn-ea"/>
                <a:cs typeface="+mn-cs"/>
              </a:rPr>
              <a:t/>
            </a:r>
            <a:br>
              <a:rPr lang="en-US" altLang="zh-TW" sz="1200" kern="1200" dirty="0" smtClean="0">
                <a:solidFill>
                  <a:schemeClr val="tx1"/>
                </a:solidFill>
                <a:effectLst/>
                <a:latin typeface="+mn-lt"/>
                <a:ea typeface="+mn-ea"/>
                <a:cs typeface="+mn-cs"/>
              </a:rPr>
            </a:br>
            <a:r>
              <a:rPr lang="zh-TW" altLang="zh-TW" sz="1200" kern="1200" dirty="0" smtClean="0">
                <a:solidFill>
                  <a:schemeClr val="tx1"/>
                </a:solidFill>
                <a:effectLst/>
                <a:latin typeface="+mn-lt"/>
                <a:ea typeface="+mn-ea"/>
                <a:cs typeface="+mn-cs"/>
              </a:rPr>
              <a:t>并建立图库让人们正视问题的范围和严重程度。</a:t>
            </a:r>
          </a:p>
          <a:p>
            <a:pPr>
              <a:defRPr/>
            </a:pPr>
            <a:endParaRPr lang="en-AU" dirty="0" smtClean="0">
              <a:latin typeface="Arial" panose="020B0604020202020204" pitchFamily="34" charset="0"/>
              <a:ea typeface="Calibri"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照片类型有两种：</a:t>
            </a:r>
          </a:p>
          <a:p>
            <a:pPr lvl="0"/>
            <a:r>
              <a:rPr lang="en-AU" b="1" dirty="0" smtClean="0">
                <a:latin typeface="Arial" panose="020B0604020202020204" pitchFamily="34" charset="0"/>
                <a:ea typeface="Calibri" pitchFamily="34" charset="0"/>
                <a:cs typeface="Arial" panose="020B0604020202020204" pitchFamily="34" charset="0"/>
              </a:rPr>
              <a:t>1.</a:t>
            </a:r>
            <a:r>
              <a:rPr lang="zh-TW" altLang="zh-TW" sz="1200" b="1" kern="1200" dirty="0" smtClean="0">
                <a:solidFill>
                  <a:schemeClr val="tx1"/>
                </a:solidFill>
                <a:effectLst/>
                <a:latin typeface="+mn-lt"/>
                <a:ea typeface="+mn-ea"/>
                <a:cs typeface="+mn-cs"/>
              </a:rPr>
              <a:t>协助解释资料的照片：</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这些照片帮助我们了解你亲眼所见的海洋垃圾。提交资料的时候请一并附上这类照片。如果可以的话，请提供参考的比例尺，例如尺或呼吸管。这类型照片的例子有：</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对环境造成伤害的海洋垃圾</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被垃圾缠住的动物</a:t>
            </a: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无法辨识的垃圾</a:t>
            </a:r>
            <a:endParaRPr lang="en-AU" dirty="0" smtClean="0">
              <a:latin typeface="Arial" panose="020B0604020202020204" pitchFamily="34" charset="0"/>
              <a:ea typeface="Calibri"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水面下的垃圾</a:t>
            </a: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你没有移除的垃圾</a:t>
            </a:r>
            <a:endParaRPr lang="en-US" altLang="zh-TW" sz="1200" kern="1200" dirty="0" smtClean="0">
              <a:solidFill>
                <a:schemeClr val="tx1"/>
              </a:solidFill>
              <a:effectLst/>
              <a:latin typeface="+mn-lt"/>
              <a:ea typeface="+mn-ea"/>
              <a:cs typeface="+mn-cs"/>
            </a:endParaRPr>
          </a:p>
          <a:p>
            <a:pPr marL="0" indent="0">
              <a:buFont typeface="Arial" panose="020B0604020202020204" pitchFamily="34" charset="0"/>
              <a:buNone/>
              <a:defRPr/>
            </a:pPr>
            <a:endParaRPr lang="en-AU" b="1" dirty="0" smtClean="0">
              <a:latin typeface="Arial" panose="020B0604020202020204" pitchFamily="34" charset="0"/>
              <a:ea typeface="Calibri" pitchFamily="34" charset="0"/>
              <a:cs typeface="Arial" panose="020B0604020202020204" pitchFamily="34" charset="0"/>
            </a:endParaRPr>
          </a:p>
          <a:p>
            <a:pPr lvl="0"/>
            <a:r>
              <a:rPr lang="en-AU" b="1" dirty="0" smtClean="0">
                <a:latin typeface="Arial" panose="020B0604020202020204" pitchFamily="34" charset="0"/>
                <a:ea typeface="Calibri" pitchFamily="34" charset="0"/>
                <a:cs typeface="Arial" panose="020B0604020202020204" pitchFamily="34" charset="0"/>
              </a:rPr>
              <a:t>2.</a:t>
            </a:r>
            <a:r>
              <a:rPr lang="zh-TW" altLang="zh-TW" sz="1200" b="1" kern="1200" dirty="0" smtClean="0">
                <a:solidFill>
                  <a:schemeClr val="tx1"/>
                </a:solidFill>
                <a:effectLst/>
                <a:latin typeface="+mn-lt"/>
                <a:ea typeface="+mn-ea"/>
                <a:cs typeface="+mn-cs"/>
              </a:rPr>
              <a:t>用来说故事的照片：</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这类型的照片可以让公众对你的行动产生关注，一方面向参与者致谢，也征召更多志工。记得上传这类型的调查照片至</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My Ocean </a:t>
            </a:r>
            <a:r>
              <a:rPr lang="zh-TW" altLang="zh-TW" sz="1200" kern="1200" dirty="0" smtClean="0">
                <a:solidFill>
                  <a:schemeClr val="tx1"/>
                </a:solidFill>
                <a:effectLst/>
                <a:latin typeface="+mn-lt"/>
                <a:ea typeface="+mn-ea"/>
                <a:cs typeface="+mn-cs"/>
              </a:rPr>
              <a:t>部落格（请看第</a:t>
            </a:r>
            <a:r>
              <a:rPr lang="en-US" altLang="zh-TW" sz="1200" kern="1200" dirty="0" smtClean="0">
                <a:solidFill>
                  <a:schemeClr val="tx1"/>
                </a:solidFill>
                <a:effectLst/>
                <a:latin typeface="+mn-lt"/>
                <a:ea typeface="+mn-ea"/>
                <a:cs typeface="+mn-cs"/>
              </a:rPr>
              <a:t> 23 </a:t>
            </a:r>
            <a:r>
              <a:rPr lang="zh-TW" altLang="zh-TW" sz="1200" kern="1200" dirty="0" smtClean="0">
                <a:solidFill>
                  <a:schemeClr val="tx1"/>
                </a:solidFill>
                <a:effectLst/>
                <a:latin typeface="+mn-lt"/>
                <a:ea typeface="+mn-ea"/>
                <a:cs typeface="+mn-cs"/>
              </a:rPr>
              <a:t>页），你的照片可以让一般大众看见海洋垃圾问题。你也可以在</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 Facebook </a:t>
            </a:r>
            <a:r>
              <a:rPr lang="zh-TW" altLang="zh-TW" sz="1200" kern="1200" dirty="0" smtClean="0">
                <a:solidFill>
                  <a:schemeClr val="tx1"/>
                </a:solidFill>
                <a:effectLst/>
                <a:latin typeface="+mn-lt"/>
                <a:ea typeface="+mn-ea"/>
                <a:cs typeface="+mn-cs"/>
              </a:rPr>
              <a:t>或 </a:t>
            </a:r>
            <a:r>
              <a:rPr lang="en-US" altLang="zh-TW" sz="1200" kern="1200" dirty="0" err="1" smtClean="0">
                <a:solidFill>
                  <a:schemeClr val="tx1"/>
                </a:solidFill>
                <a:effectLst/>
                <a:latin typeface="+mn-lt"/>
                <a:ea typeface="+mn-ea"/>
                <a:cs typeface="+mn-cs"/>
              </a:rPr>
              <a:t>ScubaEarth</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等社交网站上分享照片，或投稿到地方报纸诉说你的故事。</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团体照</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所有的活动参与成员与你们所清除的垃圾合照</a:t>
            </a: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执行任务中的潜水员</a:t>
            </a:r>
            <a:endParaRPr lang="en-AU" dirty="0" smtClean="0">
              <a:latin typeface="Arial" panose="020B0604020202020204" pitchFamily="34" charset="0"/>
              <a:ea typeface="Calibri" pitchFamily="34" charset="0"/>
              <a:cs typeface="Arial" panose="020B0604020202020204" pitchFamily="34" charset="0"/>
            </a:endParaRP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清算并记录垃圾的潜水员</a:t>
            </a:r>
            <a:endParaRPr lang="en-AU" dirty="0" smtClean="0">
              <a:latin typeface="Arial" panose="020B0604020202020204" pitchFamily="34" charset="0"/>
              <a:ea typeface="Calibri" pitchFamily="34" charset="0"/>
              <a:cs typeface="Arial" panose="020B0604020202020204" pitchFamily="34" charset="0"/>
            </a:endParaRP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在陆地地面上拍一张所有你们清除的垃圾</a:t>
            </a:r>
            <a:endParaRPr lang="en-AU" dirty="0" smtClean="0">
              <a:latin typeface="Arial" panose="020B0604020202020204" pitchFamily="34" charset="0"/>
              <a:ea typeface="Calibri" pitchFamily="34" charset="0"/>
              <a:cs typeface="Arial" panose="020B0604020202020204" pitchFamily="34" charset="0"/>
            </a:endParaRPr>
          </a:p>
          <a:p>
            <a:pPr>
              <a:buFontTx/>
              <a:buNone/>
              <a:defRPr/>
            </a:pPr>
            <a:endParaRPr lang="en-AU" b="1" dirty="0" smtClean="0">
              <a:latin typeface="Arial" panose="020B0604020202020204" pitchFamily="34" charset="0"/>
              <a:ea typeface="Calibri"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拍照小技巧：</a:t>
            </a:r>
            <a:endParaRPr lang="zh-TW" altLang="zh-TW"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不要花过多时间拍照，以免使调查时长的估算失真。参加 </a:t>
            </a:r>
            <a:r>
              <a:rPr lang="en-US" altLang="zh-TW" sz="1200" kern="1200" dirty="0" smtClean="0">
                <a:solidFill>
                  <a:schemeClr val="tx1"/>
                </a:solidFill>
                <a:effectLst/>
                <a:latin typeface="+mn-lt"/>
                <a:ea typeface="+mn-ea"/>
                <a:cs typeface="+mn-cs"/>
              </a:rPr>
              <a:t>PADI </a:t>
            </a:r>
            <a:r>
              <a:rPr lang="zh-TW" altLang="zh-TW" sz="1200" kern="1200" dirty="0" smtClean="0">
                <a:solidFill>
                  <a:schemeClr val="tx1"/>
                </a:solidFill>
                <a:effectLst/>
                <a:latin typeface="+mn-lt"/>
                <a:ea typeface="+mn-ea"/>
                <a:cs typeface="+mn-cs"/>
              </a:rPr>
              <a:t>数码水底摄影专长课程，接受额外训练，加强水底摄影技巧和知识。</a:t>
            </a:r>
            <a:endParaRPr lang="en-AU" dirty="0" smtClean="0">
              <a:latin typeface="Arial" panose="020B0604020202020204" pitchFamily="34" charset="0"/>
              <a:ea typeface="Calibri"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遵守</a:t>
            </a:r>
            <a:r>
              <a:rPr lang="en-US" altLang="zh-TW" sz="1200" kern="1200" dirty="0" smtClean="0">
                <a:solidFill>
                  <a:schemeClr val="tx1"/>
                </a:solidFill>
                <a:effectLst/>
                <a:latin typeface="+mn-lt"/>
                <a:ea typeface="+mn-ea"/>
                <a:cs typeface="+mn-cs"/>
              </a:rPr>
              <a:t> AWARE</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潜水员保护水底环境的十种方法</a:t>
            </a:r>
            <a:r>
              <a:rPr lang="zh-TW" altLang="zh-TW" sz="1200" kern="1200" dirty="0" smtClean="0">
                <a:solidFill>
                  <a:schemeClr val="tx1"/>
                </a:solidFill>
                <a:effectLst/>
                <a:latin typeface="+mn-lt"/>
                <a:ea typeface="+mn-ea"/>
                <a:cs typeface="+mn-cs"/>
              </a:rPr>
              <a:t>》。</a:t>
            </a:r>
          </a:p>
        </p:txBody>
      </p:sp>
      <p:sp>
        <p:nvSpPr>
          <p:cNvPr id="57348" name="Slide Number Placeholder 3"/>
          <p:cNvSpPr>
            <a:spLocks noGrp="1"/>
          </p:cNvSpPr>
          <p:nvPr>
            <p:ph type="sldNum" sz="quarter" idx="5"/>
          </p:nvPr>
        </p:nvSpPr>
        <p:spPr bwMode="auto">
          <a:noFill/>
          <a:ln>
            <a:miter lim="800000"/>
            <a:headEnd/>
            <a:tailEnd/>
          </a:ln>
        </p:spPr>
        <p:txBody>
          <a:bodyPr/>
          <a:lstStyle/>
          <a:p>
            <a:fld id="{CD8C9B3F-FD47-4A58-B29D-0CD6540DC18E}" type="slidenum">
              <a:rPr lang="en-AU"/>
              <a:pPr/>
              <a:t>25</a:t>
            </a:fld>
            <a:endParaRPr lang="en-AU" dirty="0"/>
          </a:p>
        </p:txBody>
      </p:sp>
    </p:spTree>
    <p:extLst>
      <p:ext uri="{BB962C8B-B14F-4D97-AF65-F5344CB8AC3E}">
        <p14:creationId xmlns:p14="http://schemas.microsoft.com/office/powerpoint/2010/main" val="1673365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xfrm>
            <a:off x="510311" y="4222218"/>
            <a:ext cx="5835778" cy="4065947"/>
          </a:xfrm>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有时海洋生物会在垃圾中生长与寄居。在这样的情况下，你得决定该移除垃圾或者保持原状。针对具潜在危害的垃圾，虽然移除它们会带来短期的微幅干扰，但也会带来正面价值，至于其他的垃圾，保持原状有时会是比较好的处理方式。</a:t>
            </a:r>
          </a:p>
          <a:p>
            <a:r>
              <a:rPr lang="zh-TW" altLang="zh-TW" sz="1200" kern="1200" dirty="0" smtClean="0">
                <a:solidFill>
                  <a:schemeClr val="tx1"/>
                </a:solidFill>
                <a:effectLst/>
                <a:latin typeface="+mn-lt"/>
                <a:ea typeface="+mn-ea"/>
                <a:cs typeface="+mn-cs"/>
              </a:rPr>
              <a:t>下列是一些协助你做决定的参考细目：</a:t>
            </a:r>
          </a:p>
          <a:p>
            <a:r>
              <a:rPr lang="zh-TW" altLang="zh-TW" sz="1200" b="1" kern="1200" dirty="0" smtClean="0">
                <a:solidFill>
                  <a:schemeClr val="tx1"/>
                </a:solidFill>
                <a:effectLst/>
                <a:latin typeface="+mn-lt"/>
                <a:ea typeface="+mn-ea"/>
                <a:cs typeface="+mn-cs"/>
              </a:rPr>
              <a:t>不确定就留在原处</a:t>
            </a:r>
            <a:endParaRPr lang="zh-TW" altLang="zh-TW" sz="1200" kern="1200" dirty="0" smtClean="0">
              <a:solidFill>
                <a:schemeClr val="tx1"/>
              </a:solidFill>
              <a:effectLst/>
              <a:latin typeface="+mn-lt"/>
              <a:ea typeface="+mn-ea"/>
              <a:cs typeface="+mn-cs"/>
            </a:endParaRPr>
          </a:p>
          <a:p>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安全是最重要的考虑</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当你不确定移除垃圾是否安全，请将它留在原处。</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请勿触碰或移除武器或弹药</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标记地点并通知有关当局。</a:t>
            </a: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对于可能很尖锐的生锈物品，或是可能渗漏化学物质、伤害皮肤或装备的垃圾，务必小心处理或留在原处。</a:t>
            </a:r>
            <a:endParaRPr lang="en-AU" dirty="0" smtClean="0">
              <a:latin typeface="Arial" panose="020B0604020202020204" pitchFamily="34" charset="0"/>
              <a:cs typeface="Arial" panose="020B0604020202020204" pitchFamily="34" charset="0"/>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5E414AAF-6B2B-4738-B552-536F36324326}" type="slidenum">
              <a:rPr lang="en-AU"/>
              <a:pPr/>
              <a:t>26</a:t>
            </a:fld>
            <a:endParaRPr lang="en-AU" dirty="0"/>
          </a:p>
        </p:txBody>
      </p:sp>
    </p:spTree>
    <p:extLst>
      <p:ext uri="{BB962C8B-B14F-4D97-AF65-F5344CB8AC3E}">
        <p14:creationId xmlns:p14="http://schemas.microsoft.com/office/powerpoint/2010/main" val="2278489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xfrm>
            <a:off x="510311" y="4222218"/>
            <a:ext cx="5835778" cy="4416460"/>
          </a:xfrm>
          <a:noFill/>
        </p:spPr>
        <p:txBody>
          <a:bodyPr wrap="square" numCol="1" anchor="t" anchorCtr="0" compatLnSpc="1">
            <a:prstTxWarp prst="textNoShape">
              <a:avLst/>
            </a:prstTxWarp>
            <a:normAutofit/>
          </a:bodyPr>
          <a:lstStyle/>
          <a:p>
            <a:r>
              <a:rPr lang="zh-TW" altLang="zh-TW" sz="1200" b="1" kern="1200" dirty="0" smtClean="0">
                <a:solidFill>
                  <a:schemeClr val="tx1"/>
                </a:solidFill>
                <a:effectLst/>
                <a:latin typeface="+mn-lt"/>
                <a:ea typeface="+mn-ea"/>
                <a:cs typeface="+mn-cs"/>
              </a:rPr>
              <a:t>制造材料</a:t>
            </a:r>
            <a:endParaRPr lang="zh-TW" altLang="zh-TW"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由于玻璃瓶和铁罐并不会对海洋环境造成太大的伤害，所以如果有可能扰动到海洋生物，请将它们留在原处</a:t>
            </a:r>
            <a:endParaRPr lang="en-AU" sz="1100"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针对分解成小分子后可能危害海洋动物的加工品，虽然移除它们会短暂扰动到海洋生物，也得将它们移除。在这样的情况下，判断标准以如何将危害减到最小当作依据。此类垃圾包括：硬塑料、捕鱼箱、包装材料</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如果有海洋生物的卵附着在垃圾上，请标记地点并在卵孵化后再返回移除</a:t>
            </a:r>
          </a:p>
          <a:p>
            <a:endParaRPr lang="en-AU" sz="1100"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垃圾的内容物</a:t>
            </a:r>
            <a:endParaRPr lang="zh-TW" altLang="zh-TW"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只有在安全的情况下，才移除可能内含化学渗漏物质的垃圾：</a:t>
            </a:r>
            <a:endParaRPr lang="en-AU" sz="1100" dirty="0" smtClean="0">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例如：汽车、卡车、船艇的电池；汽油、燃油、化学容器；颜料罐、燃油滤清器和电子仪器</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如果是具潜在危险的垃圾，你可以标记地点并回报</a:t>
            </a:r>
          </a:p>
          <a:p>
            <a:endParaRPr lang="en-AU" sz="1100"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渔网、钓鱼线、钓鱼绳</a:t>
            </a:r>
            <a:endParaRPr lang="zh-TW" altLang="zh-TW"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移除渔网、钓鱼线跟钓鱼绳可能会有危险</a:t>
            </a:r>
            <a:endParaRPr lang="en-AU" sz="1100" dirty="0" smtClean="0">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除非是确保安全的情况，否则别尝试移除这类垃圾</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移除这类垃圾可能会有困难，特别是当这类垃圾缠绕珊瑚或有珊瑚附生在上面</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最好的方法可能是选择移除较好处理的部分，而有生物附生在上面的部分则维持原状</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相较于潜水刀，用强韧且尖锐的剪刀剪断钓鱼线或渔网，会对环境的伤害较小，因为使用剪刀少了来回切割的动作</a:t>
            </a:r>
          </a:p>
        </p:txBody>
      </p:sp>
      <p:sp>
        <p:nvSpPr>
          <p:cNvPr id="61444" name="Slide Number Placeholder 3"/>
          <p:cNvSpPr>
            <a:spLocks noGrp="1"/>
          </p:cNvSpPr>
          <p:nvPr>
            <p:ph type="sldNum" sz="quarter" idx="5"/>
          </p:nvPr>
        </p:nvSpPr>
        <p:spPr bwMode="auto">
          <a:noFill/>
          <a:ln>
            <a:miter lim="800000"/>
            <a:headEnd/>
            <a:tailEnd/>
          </a:ln>
        </p:spPr>
        <p:txBody>
          <a:bodyPr/>
          <a:lstStyle/>
          <a:p>
            <a:fld id="{EB26BA7D-D902-46FC-85D3-32721FCB6815}" type="slidenum">
              <a:rPr lang="en-AU"/>
              <a:pPr/>
              <a:t>27</a:t>
            </a:fld>
            <a:endParaRPr lang="en-AU" dirty="0"/>
          </a:p>
        </p:txBody>
      </p:sp>
    </p:spTree>
    <p:extLst>
      <p:ext uri="{BB962C8B-B14F-4D97-AF65-F5344CB8AC3E}">
        <p14:creationId xmlns:p14="http://schemas.microsoft.com/office/powerpoint/2010/main" val="3593280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B6C9A75A-FB42-4AB5-A255-5DFD8EA3382E}" type="slidenum">
              <a:rPr lang="en-AU"/>
              <a:pPr/>
              <a:t>28</a:t>
            </a:fld>
            <a:endParaRPr lang="en-AU" dirty="0"/>
          </a:p>
        </p:txBody>
      </p:sp>
    </p:spTree>
    <p:extLst>
      <p:ext uri="{BB962C8B-B14F-4D97-AF65-F5344CB8AC3E}">
        <p14:creationId xmlns:p14="http://schemas.microsoft.com/office/powerpoint/2010/main" val="1788658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第</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3</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节，我们会说明如何回报你的调查资料。</a:t>
            </a:r>
            <a:endParaRPr lang="zh-TW" altLang="zh-TW" sz="1200" kern="1200" dirty="0">
              <a:solidFill>
                <a:schemeClr val="tx1"/>
              </a:solidFill>
              <a:effectLst/>
              <a:latin typeface="+mn-lt"/>
              <a:ea typeface="+mn-ea"/>
              <a:cs typeface="+mn-cs"/>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65F1EF8C-8521-4BB0-880D-C184B5F715FD}" type="slidenum">
              <a:rPr lang="en-AU"/>
              <a:pPr/>
              <a:t>29</a:t>
            </a:fld>
            <a:endParaRPr lang="en-AU" dirty="0"/>
          </a:p>
        </p:txBody>
      </p:sp>
    </p:spTree>
    <p:extLst>
      <p:ext uri="{BB962C8B-B14F-4D97-AF65-F5344CB8AC3E}">
        <p14:creationId xmlns:p14="http://schemas.microsoft.com/office/powerpoint/2010/main" val="356464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p:spPr>
      </p:sp>
      <p:sp>
        <p:nvSpPr>
          <p:cNvPr id="14339" name="Rectangle 3"/>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第</a:t>
            </a:r>
            <a:r>
              <a:rPr lang="en-US" altLang="zh-TW" sz="1200" kern="1200" dirty="0" smtClean="0">
                <a:solidFill>
                  <a:schemeClr val="tx1"/>
                </a:solidFill>
                <a:effectLst/>
                <a:latin typeface="+mn-lt"/>
                <a:ea typeface="+mn-ea"/>
                <a:cs typeface="+mn-cs"/>
              </a:rPr>
              <a:t> 2 </a:t>
            </a:r>
            <a:r>
              <a:rPr lang="zh-TW" altLang="zh-TW" sz="1200" kern="1200" dirty="0" smtClean="0">
                <a:solidFill>
                  <a:schemeClr val="tx1"/>
                </a:solidFill>
                <a:effectLst/>
                <a:latin typeface="+mn-lt"/>
                <a:ea typeface="+mn-ea"/>
                <a:cs typeface="+mn-cs"/>
              </a:rPr>
              <a:t>节，我们会说明如何计划并执行</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调查。</a:t>
            </a:r>
            <a:endParaRPr lang="zh-TW" altLang="zh-TW"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77898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zh-TW" altLang="zh-TW" sz="1200" b="1" kern="1200" dirty="0" smtClean="0">
                <a:solidFill>
                  <a:schemeClr val="tx1"/>
                </a:solidFill>
                <a:effectLst/>
                <a:latin typeface="+mn-lt"/>
                <a:ea typeface="+mn-ea"/>
                <a:cs typeface="+mn-cs"/>
              </a:rPr>
              <a:t>讲者请注意：</a:t>
            </a:r>
            <a:r>
              <a:rPr lang="zh-TW" altLang="zh-TW" sz="1200" kern="1200" dirty="0" smtClean="0">
                <a:solidFill>
                  <a:schemeClr val="tx1"/>
                </a:solidFill>
                <a:effectLst/>
                <a:latin typeface="+mn-lt"/>
                <a:ea typeface="+mn-ea"/>
                <a:cs typeface="+mn-cs"/>
              </a:rPr>
              <a:t>请将</a:t>
            </a:r>
            <a:r>
              <a:rPr lang="zh-TW" altLang="zh-TW" sz="1200" b="1" kern="1200" dirty="0" smtClean="0">
                <a:solidFill>
                  <a:schemeClr val="tx1"/>
                </a:solidFill>
                <a:effectLst/>
                <a:latin typeface="+mn-lt"/>
                <a:ea typeface="+mn-ea"/>
                <a:cs typeface="+mn-cs"/>
              </a:rPr>
              <a:t> </a:t>
            </a:r>
            <a:r>
              <a:rPr lang="en-US" altLang="zh-TW" sz="1200" b="1" kern="1200" dirty="0" smtClean="0">
                <a:solidFill>
                  <a:schemeClr val="tx1"/>
                </a:solidFill>
                <a:effectLst/>
                <a:latin typeface="+mn-lt"/>
                <a:ea typeface="+mn-ea"/>
                <a:cs typeface="+mn-cs"/>
              </a:rPr>
              <a:t>Dive Against Debris® </a:t>
            </a:r>
            <a:r>
              <a:rPr lang="zh-TW" altLang="zh-TW" sz="1200" b="1" kern="1200" dirty="0" smtClean="0">
                <a:solidFill>
                  <a:schemeClr val="tx1"/>
                </a:solidFill>
                <a:effectLst/>
                <a:latin typeface="+mn-lt"/>
                <a:ea typeface="+mn-ea"/>
                <a:cs typeface="+mn-cs"/>
              </a:rPr>
              <a:t>调查记录表</a:t>
            </a:r>
            <a:r>
              <a:rPr lang="zh-TW" altLang="zh-TW" sz="1200" kern="1200" dirty="0" smtClean="0">
                <a:solidFill>
                  <a:schemeClr val="tx1"/>
                </a:solidFill>
                <a:effectLst/>
                <a:latin typeface="+mn-lt"/>
                <a:ea typeface="+mn-ea"/>
                <a:cs typeface="+mn-cs"/>
              </a:rPr>
              <a:t>发给每位上课的学员，以利上课进行。</a:t>
            </a:r>
            <a:endParaRPr lang="zh-TW" altLang="zh-TW" sz="1200" kern="1200" dirty="0">
              <a:solidFill>
                <a:schemeClr val="tx1"/>
              </a:solidFill>
              <a:effectLst/>
              <a:latin typeface="+mn-lt"/>
              <a:ea typeface="+mn-ea"/>
              <a:cs typeface="+mn-cs"/>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437C5AF8-9032-42CA-A1EB-2C1EECF446B8}" type="slidenum">
              <a:rPr lang="en-AU"/>
              <a:pPr/>
              <a:t>30</a:t>
            </a:fld>
            <a:endParaRPr lang="en-AU" dirty="0"/>
          </a:p>
        </p:txBody>
      </p:sp>
    </p:spTree>
    <p:extLst>
      <p:ext uri="{BB962C8B-B14F-4D97-AF65-F5344CB8AC3E}">
        <p14:creationId xmlns:p14="http://schemas.microsoft.com/office/powerpoint/2010/main" val="2967994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6281" y="4343436"/>
            <a:ext cx="5485439" cy="4295241"/>
          </a:xfrm>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zh-TW" altLang="zh-TW" sz="1200" kern="1200" dirty="0" smtClean="0">
                <a:solidFill>
                  <a:schemeClr val="tx1"/>
                </a:solidFill>
                <a:effectLst/>
                <a:latin typeface="+mn-lt"/>
                <a:ea typeface="+mn-ea"/>
                <a:cs typeface="+mn-cs"/>
              </a:rPr>
              <a:t>将所有收集到的海洋垃圾放在网袋中秤重。如果网袋很重，清空后再量一次重量。总重量减去网袋的重量就可得到海洋垃圾的总重。</a:t>
            </a:r>
            <a:endParaRPr lang="en-AU" dirty="0" smtClean="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zh-TW" sz="1200" kern="1200" dirty="0" smtClean="0">
                <a:solidFill>
                  <a:schemeClr val="tx1"/>
                </a:solidFill>
                <a:effectLst/>
                <a:latin typeface="+mn-lt"/>
                <a:ea typeface="+mn-ea"/>
                <a:cs typeface="+mn-cs"/>
              </a:rPr>
              <a:t>秤鱼用或厨房用的秤子皆可拿来测量重量</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zh-TW" sz="1200" kern="1200" dirty="0" smtClean="0">
                <a:solidFill>
                  <a:schemeClr val="tx1"/>
                </a:solidFill>
                <a:effectLst/>
                <a:latin typeface="+mn-lt"/>
                <a:ea typeface="+mn-ea"/>
                <a:cs typeface="+mn-cs"/>
              </a:rPr>
              <a:t>如果手边没有秤重机，可以自行估测重量</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zh-TW" sz="1200" kern="1200" dirty="0" smtClean="0">
                <a:solidFill>
                  <a:schemeClr val="tx1"/>
                </a:solidFill>
                <a:effectLst/>
                <a:latin typeface="+mn-lt"/>
                <a:ea typeface="+mn-ea"/>
                <a:cs typeface="+mn-cs"/>
              </a:rPr>
              <a:t>记录重量的单位为公斤或磅</a:t>
            </a:r>
          </a:p>
        </p:txBody>
      </p:sp>
      <p:sp>
        <p:nvSpPr>
          <p:cNvPr id="69636" name="Slide Number Placeholder 3"/>
          <p:cNvSpPr>
            <a:spLocks noGrp="1"/>
          </p:cNvSpPr>
          <p:nvPr>
            <p:ph type="sldNum" sz="quarter" idx="5"/>
          </p:nvPr>
        </p:nvSpPr>
        <p:spPr bwMode="auto">
          <a:noFill/>
          <a:ln>
            <a:miter lim="800000"/>
            <a:headEnd/>
            <a:tailEnd/>
          </a:ln>
        </p:spPr>
        <p:txBody>
          <a:bodyPr/>
          <a:lstStyle/>
          <a:p>
            <a:fld id="{CA4B2B32-5BF7-4744-894B-7C88D940AAE1}" type="slidenum">
              <a:rPr lang="en-AU"/>
              <a:pPr/>
              <a:t>31</a:t>
            </a:fld>
            <a:endParaRPr lang="en-AU" dirty="0"/>
          </a:p>
        </p:txBody>
      </p:sp>
    </p:spTree>
    <p:extLst>
      <p:ext uri="{BB962C8B-B14F-4D97-AF65-F5344CB8AC3E}">
        <p14:creationId xmlns:p14="http://schemas.microsoft.com/office/powerpoint/2010/main" val="180773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调查记录表的垃圾项目依材质分类，好让你方便寻找。清空网袋后，将垃圾分成下列九类：</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塑料制品</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玻璃和陶制品</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金属制品</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橡胶制品</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木制品</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布制品</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纸类／硬纸板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混合材质物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其他垃圾</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选择无风处进行垃圾分类，以免垃圾被吹回海洋。在防水布上清空网袋有助于集中垃圾。</a:t>
            </a:r>
            <a:endParaRPr lang="zh-TW" altLang="zh-TW" sz="1200" kern="1200" dirty="0">
              <a:solidFill>
                <a:schemeClr val="tx1"/>
              </a:solidFill>
              <a:effectLst/>
              <a:latin typeface="+mn-lt"/>
              <a:ea typeface="+mn-ea"/>
              <a:cs typeface="+mn-cs"/>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5EA12E64-41DB-41CD-9E01-88E5272215E7}" type="slidenum">
              <a:rPr lang="en-AU"/>
              <a:pPr/>
              <a:t>32</a:t>
            </a:fld>
            <a:endParaRPr lang="en-AU" dirty="0"/>
          </a:p>
        </p:txBody>
      </p:sp>
    </p:spTree>
    <p:extLst>
      <p:ext uri="{BB962C8B-B14F-4D97-AF65-F5344CB8AC3E}">
        <p14:creationId xmlns:p14="http://schemas.microsoft.com/office/powerpoint/2010/main" val="2518767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检查每堆垃圾，将每件垃圾记录在「</a:t>
            </a:r>
            <a:r>
              <a:rPr lang="en-AU" altLang="zh-TW" dirty="0" smtClean="0"/>
              <a:t>Dive Against Debris®</a:t>
            </a:r>
            <a:r>
              <a:rPr lang="zh-TW" altLang="zh-TW" sz="1200" kern="1200" dirty="0" smtClean="0">
                <a:solidFill>
                  <a:schemeClr val="tx1"/>
                </a:solidFill>
                <a:effectLst/>
                <a:latin typeface="+mn-lt"/>
                <a:ea typeface="+mn-ea"/>
                <a:cs typeface="+mn-cs"/>
              </a:rPr>
              <a:t>调查记录表」上。请查看《</a:t>
            </a:r>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海洋垃圾辨识指引》，正确分辨垃圾种类。</a:t>
            </a:r>
          </a:p>
          <a:p>
            <a:pPr>
              <a:defRPr/>
            </a:pP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无论体积大小，每项垃圾皆视为一件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依材质分类寻找所属的垃圾种类，例如：</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如果你找到的是塑料餐刀，分类项目就是塑料材质分类下的杯子、盘子、叉子、刀子、汤匙</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在方格中画</a:t>
            </a:r>
            <a:r>
              <a:rPr lang="en-US" altLang="zh-TW" sz="1200" kern="1200" dirty="0" smtClean="0">
                <a:solidFill>
                  <a:schemeClr val="tx1"/>
                </a:solidFill>
                <a:effectLst/>
                <a:latin typeface="+mn-lt"/>
                <a:ea typeface="+mn-ea"/>
                <a:cs typeface="+mn-cs"/>
              </a:rPr>
              <a:t> </a:t>
            </a:r>
            <a:r>
              <a:rPr lang="en-AU" dirty="0" smtClean="0">
                <a:latin typeface="Arial" panose="020B0604020202020204" pitchFamily="34" charset="0"/>
                <a:cs typeface="Arial" panose="020B0604020202020204" pitchFamily="34" charset="0"/>
              </a:rPr>
              <a:t>I</a:t>
            </a:r>
          </a:p>
          <a:p>
            <a:pPr marL="628650" lvl="1"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如果你找到第二把塑料餐刀，或同种类下的另一项物品，请在方格画</a:t>
            </a:r>
            <a:r>
              <a:rPr lang="en-US" altLang="zh-TW" sz="1200" kern="1200" dirty="0" smtClean="0">
                <a:solidFill>
                  <a:schemeClr val="tx1"/>
                </a:solidFill>
                <a:effectLst/>
                <a:latin typeface="+mn-lt"/>
                <a:ea typeface="+mn-ea"/>
                <a:cs typeface="+mn-cs"/>
              </a:rPr>
              <a:t> </a:t>
            </a:r>
            <a:r>
              <a:rPr lang="en-AU" dirty="0" smtClean="0">
                <a:latin typeface="Arial" panose="020B0604020202020204" pitchFamily="34" charset="0"/>
                <a:cs typeface="Arial" panose="020B0604020202020204" pitchFamily="34" charset="0"/>
              </a:rPr>
              <a:t>II</a:t>
            </a:r>
          </a:p>
          <a:p>
            <a:pPr marL="628650" lvl="1"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使用你惯用的计数方式来协助你计算，举例</a:t>
            </a:r>
            <a:r>
              <a:rPr lang="en-AU" dirty="0" smtClean="0">
                <a:latin typeface="Arial" panose="020B0604020202020204" pitchFamily="34" charset="0"/>
                <a:cs typeface="Arial" panose="020B0604020202020204" pitchFamily="34" charset="0"/>
              </a:rPr>
              <a:t>: </a:t>
            </a:r>
            <a:r>
              <a:rPr lang="en-AU" strike="sngStrike" dirty="0" smtClean="0">
                <a:latin typeface="Arial" panose="020B0604020202020204" pitchFamily="34" charset="0"/>
                <a:cs typeface="Arial" panose="020B0604020202020204" pitchFamily="34" charset="0"/>
              </a:rPr>
              <a:t>IIII IIII</a:t>
            </a:r>
            <a:r>
              <a:rPr lang="en-AU" dirty="0" smtClean="0">
                <a:latin typeface="Arial" panose="020B0604020202020204" pitchFamily="34" charset="0"/>
                <a:cs typeface="Arial" panose="020B0604020202020204" pitchFamily="34" charset="0"/>
              </a:rPr>
              <a:t> II = 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难以计算的微小混杂垃圾应计为碎片</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请见「调查记录表」每一类的最后一项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要计算微小细碎的对象（小于</a:t>
            </a:r>
            <a:r>
              <a:rPr lang="en-US" altLang="zh-TW" sz="1200" kern="1200" dirty="0" smtClean="0">
                <a:solidFill>
                  <a:schemeClr val="tx1"/>
                </a:solidFill>
                <a:effectLst/>
                <a:latin typeface="+mn-lt"/>
                <a:ea typeface="+mn-ea"/>
                <a:cs typeface="+mn-cs"/>
              </a:rPr>
              <a:t> 2.5 </a:t>
            </a:r>
            <a:r>
              <a:rPr lang="zh-TW" altLang="zh-TW" sz="1200" kern="1200" dirty="0" smtClean="0">
                <a:solidFill>
                  <a:schemeClr val="tx1"/>
                </a:solidFill>
                <a:effectLst/>
                <a:latin typeface="+mn-lt"/>
                <a:ea typeface="+mn-ea"/>
                <a:cs typeface="+mn-cs"/>
              </a:rPr>
              <a:t>公分／</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1 </a:t>
            </a:r>
            <a:r>
              <a:rPr lang="zh-TW" altLang="zh-TW" sz="1200" kern="1200" dirty="0" smtClean="0">
                <a:solidFill>
                  <a:schemeClr val="tx1"/>
                </a:solidFill>
                <a:effectLst/>
                <a:latin typeface="+mn-lt"/>
                <a:ea typeface="+mn-ea"/>
                <a:cs typeface="+mn-cs"/>
              </a:rPr>
              <a:t>英吋），请见下栏中「难以计算的微小垃圾」</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集结所有潜水员在同次调查、同一调查潜点的发现，记录在同一份「调查记录表」</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不论有几位潜水员参与此次行动，都将所有发现的垃圾记录在同一份调查记录表</a:t>
            </a:r>
          </a:p>
        </p:txBody>
      </p:sp>
      <p:sp>
        <p:nvSpPr>
          <p:cNvPr id="73732" name="Slide Number Placeholder 3"/>
          <p:cNvSpPr>
            <a:spLocks noGrp="1"/>
          </p:cNvSpPr>
          <p:nvPr>
            <p:ph type="sldNum" sz="quarter" idx="5"/>
          </p:nvPr>
        </p:nvSpPr>
        <p:spPr bwMode="auto">
          <a:noFill/>
          <a:ln>
            <a:miter lim="800000"/>
            <a:headEnd/>
            <a:tailEnd/>
          </a:ln>
        </p:spPr>
        <p:txBody>
          <a:bodyPr/>
          <a:lstStyle/>
          <a:p>
            <a:fld id="{8B9D6905-4CA2-4A05-B76F-1C208395F149}" type="slidenum">
              <a:rPr lang="en-AU"/>
              <a:pPr/>
              <a:t>33</a:t>
            </a:fld>
            <a:endParaRPr lang="en-AU" dirty="0"/>
          </a:p>
        </p:txBody>
      </p:sp>
    </p:spTree>
    <p:extLst>
      <p:ext uri="{BB962C8B-B14F-4D97-AF65-F5344CB8AC3E}">
        <p14:creationId xmlns:p14="http://schemas.microsoft.com/office/powerpoint/2010/main" val="973356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有时候你可能移除的是大量的微小垃圾，举例来说：堆积海底的塑料颗粒，或分解后的硬质塑料制品碎片。在这样的情况下，垃圾可能太多且细碎，难以计算，我们该如何记录呢？</a:t>
            </a:r>
          </a:p>
          <a:p>
            <a:endParaRPr lang="en-AU" dirty="0" smtClean="0">
              <a:latin typeface="Arial" panose="020B0604020202020204" pitchFamily="34" charset="0"/>
              <a:ea typeface="Calibri"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处理难以计算的微小垃圾（大部分小于</a:t>
            </a:r>
            <a:r>
              <a:rPr lang="en-US" altLang="zh-TW" sz="1200" kern="1200" dirty="0" smtClean="0">
                <a:solidFill>
                  <a:schemeClr val="tx1"/>
                </a:solidFill>
                <a:effectLst/>
                <a:latin typeface="+mn-lt"/>
                <a:ea typeface="+mn-ea"/>
                <a:cs typeface="+mn-cs"/>
              </a:rPr>
              <a:t> 2.5 </a:t>
            </a:r>
            <a:r>
              <a:rPr lang="zh-TW" altLang="zh-TW" sz="1200" kern="1200" dirty="0" smtClean="0">
                <a:solidFill>
                  <a:schemeClr val="tx1"/>
                </a:solidFill>
                <a:effectLst/>
                <a:latin typeface="+mn-lt"/>
                <a:ea typeface="+mn-ea"/>
                <a:cs typeface="+mn-cs"/>
              </a:rPr>
              <a:t>公分</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 1 </a:t>
            </a:r>
            <a:r>
              <a:rPr lang="zh-TW" altLang="zh-TW" sz="1200" kern="1200" dirty="0" smtClean="0">
                <a:solidFill>
                  <a:schemeClr val="tx1"/>
                </a:solidFill>
                <a:effectLst/>
                <a:latin typeface="+mn-lt"/>
                <a:ea typeface="+mn-ea"/>
                <a:cs typeface="+mn-cs"/>
              </a:rPr>
              <a:t>英吋）的方法就是将它们集中放在一张防水布上，在无风处分成数个体积大致相等的小堆。接着，算出其中一堆内的垃圾件数，最后将垃圾件数乘以总堆数，推估出垃圾总量，再记录到对应分类下的「碎片」项目。</a:t>
            </a:r>
            <a:endParaRPr lang="zh-TW" altLang="zh-TW" sz="1200" kern="1200" dirty="0">
              <a:solidFill>
                <a:schemeClr val="tx1"/>
              </a:solidFill>
              <a:effectLst/>
              <a:latin typeface="+mn-lt"/>
              <a:ea typeface="+mn-ea"/>
              <a:cs typeface="+mn-cs"/>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80A13FBB-989F-46F7-8DA7-3E66379270CC}" type="slidenum">
              <a:rPr lang="en-AU"/>
              <a:pPr/>
              <a:t>34</a:t>
            </a:fld>
            <a:endParaRPr lang="en-AU" dirty="0"/>
          </a:p>
        </p:txBody>
      </p:sp>
    </p:spTree>
    <p:extLst>
      <p:ext uri="{BB962C8B-B14F-4D97-AF65-F5344CB8AC3E}">
        <p14:creationId xmlns:p14="http://schemas.microsoft.com/office/powerpoint/2010/main" val="131022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xfrm>
            <a:off x="686281" y="4343436"/>
            <a:ext cx="5485439" cy="4505549"/>
          </a:xfrm>
        </p:spPr>
        <p:txBody>
          <a:bodyPr wrap="square" numCol="1" anchor="t" anchorCtr="0" compatLnSpc="1">
            <a:prstTxWarp prst="textNoShape">
              <a:avLst/>
            </a:prstTxWarp>
            <a:normAutofit fontScale="85000" lnSpcReduction="20000"/>
          </a:bodyPr>
          <a:lstStyle/>
          <a:p>
            <a:pPr>
              <a:defRPr/>
            </a:pPr>
            <a:r>
              <a:rPr lang="zh-TW" altLang="zh-TW" sz="1200" kern="1200" dirty="0" smtClean="0">
                <a:solidFill>
                  <a:schemeClr val="tx1"/>
                </a:solidFill>
                <a:effectLst/>
                <a:latin typeface="+mn-lt"/>
                <a:ea typeface="+mn-ea"/>
                <a:cs typeface="+mn-cs"/>
              </a:rPr>
              <a:t>完成「调查记录表」的其余部分，记录下其他重要信息。</a:t>
            </a:r>
            <a:endParaRPr lang="en-US" altLang="zh-TW" sz="1200" kern="1200" dirty="0" smtClean="0">
              <a:solidFill>
                <a:schemeClr val="tx1"/>
              </a:solidFill>
              <a:effectLst/>
              <a:latin typeface="+mn-lt"/>
              <a:ea typeface="+mn-ea"/>
              <a:cs typeface="+mn-cs"/>
            </a:endParaRPr>
          </a:p>
          <a:p>
            <a:pPr>
              <a:defRPr/>
            </a:pPr>
            <a:endParaRPr lang="en-AU"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调查潜点位置</a:t>
            </a:r>
            <a:endParaRPr lang="zh-TW" altLang="zh-TW" sz="1200" kern="1200" dirty="0" smtClean="0">
              <a:solidFill>
                <a:schemeClr val="tx1"/>
              </a:solidFill>
              <a:effectLst/>
              <a:latin typeface="+mn-lt"/>
              <a:ea typeface="+mn-ea"/>
              <a:cs typeface="+mn-cs"/>
            </a:endParaRPr>
          </a:p>
          <a:p>
            <a:pPr>
              <a:defRPr/>
            </a:pPr>
            <a:r>
              <a:rPr lang="zh-TW" altLang="zh-TW" sz="1200" kern="1200" dirty="0" smtClean="0">
                <a:solidFill>
                  <a:schemeClr val="tx1"/>
                </a:solidFill>
                <a:effectLst/>
                <a:latin typeface="+mn-lt"/>
                <a:ea typeface="+mn-ea"/>
                <a:cs typeface="+mn-cs"/>
              </a:rPr>
              <a:t>这项信息有助我们核对你的调查潜点在地图上的定位是否准确：</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邻近的道路名称（如适用）</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城市／乡镇</a:t>
            </a: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州／省</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国家</a:t>
            </a:r>
          </a:p>
          <a:p>
            <a:pPr>
              <a:defRPr/>
            </a:pPr>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调查潜点的</a:t>
            </a:r>
            <a:r>
              <a:rPr lang="en-US" altLang="zh-TW" sz="1200" b="1" kern="1200" dirty="0" smtClean="0">
                <a:solidFill>
                  <a:schemeClr val="tx1"/>
                </a:solidFill>
                <a:effectLst/>
                <a:latin typeface="+mn-lt"/>
                <a:ea typeface="+mn-ea"/>
                <a:cs typeface="+mn-cs"/>
              </a:rPr>
              <a:t> GPS </a:t>
            </a:r>
            <a:r>
              <a:rPr lang="zh-TW" altLang="zh-TW" sz="1200" b="1" kern="1200" dirty="0" smtClean="0">
                <a:solidFill>
                  <a:schemeClr val="tx1"/>
                </a:solidFill>
                <a:effectLst/>
                <a:latin typeface="+mn-lt"/>
                <a:ea typeface="+mn-ea"/>
                <a:cs typeface="+mn-cs"/>
              </a:rPr>
              <a:t>坐标</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正确的 </a:t>
            </a:r>
            <a:r>
              <a:rPr lang="en-US" altLang="zh-TW" sz="1200" kern="1200" dirty="0" smtClean="0">
                <a:solidFill>
                  <a:schemeClr val="tx1"/>
                </a:solidFill>
                <a:effectLst/>
                <a:latin typeface="+mn-lt"/>
                <a:ea typeface="+mn-ea"/>
                <a:cs typeface="+mn-cs"/>
              </a:rPr>
              <a:t>GPS </a:t>
            </a:r>
            <a:r>
              <a:rPr lang="zh-TW" altLang="zh-TW" sz="1200" kern="1200" dirty="0" smtClean="0">
                <a:solidFill>
                  <a:schemeClr val="tx1"/>
                </a:solidFill>
                <a:effectLst/>
                <a:latin typeface="+mn-lt"/>
                <a:ea typeface="+mn-ea"/>
                <a:cs typeface="+mn-cs"/>
              </a:rPr>
              <a:t>信息是回报数据的关键。</a:t>
            </a:r>
            <a:r>
              <a:rPr lang="en-US" altLang="zh-TW" sz="1200" kern="1200" dirty="0" smtClean="0">
                <a:solidFill>
                  <a:schemeClr val="tx1"/>
                </a:solidFill>
                <a:effectLst/>
                <a:latin typeface="+mn-lt"/>
                <a:ea typeface="+mn-ea"/>
                <a:cs typeface="+mn-cs"/>
              </a:rPr>
              <a:t>GPS </a:t>
            </a:r>
            <a:r>
              <a:rPr lang="zh-TW" altLang="zh-TW" sz="1200" kern="1200" dirty="0" smtClean="0">
                <a:solidFill>
                  <a:schemeClr val="tx1"/>
                </a:solidFill>
                <a:effectLst/>
                <a:latin typeface="+mn-lt"/>
                <a:ea typeface="+mn-ea"/>
                <a:cs typeface="+mn-cs"/>
              </a:rPr>
              <a:t>坐标可以增加数据的地理脉络，确保</a:t>
            </a:r>
            <a:r>
              <a:rPr lang="en-US" altLang="zh-TW" sz="1200" kern="1200" dirty="0" smtClean="0">
                <a:solidFill>
                  <a:schemeClr val="tx1"/>
                </a:solidFill>
                <a:effectLst/>
                <a:latin typeface="+mn-lt"/>
                <a:ea typeface="+mn-ea"/>
                <a:cs typeface="+mn-cs"/>
              </a:rPr>
              <a:t> Project AWARE </a:t>
            </a:r>
            <a:r>
              <a:rPr lang="zh-TW" altLang="zh-TW" sz="1200" kern="1200" dirty="0" smtClean="0">
                <a:solidFill>
                  <a:schemeClr val="tx1"/>
                </a:solidFill>
                <a:effectLst/>
                <a:latin typeface="+mn-lt"/>
                <a:ea typeface="+mn-ea"/>
                <a:cs typeface="+mn-cs"/>
              </a:rPr>
              <a:t>的 </a:t>
            </a:r>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地图正确显示你的调查结果。</a:t>
            </a:r>
          </a:p>
          <a:p>
            <a:endParaRPr lang="en-AU"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你不需要</a:t>
            </a:r>
            <a:r>
              <a:rPr lang="en-US" altLang="zh-TW" sz="1200" kern="1200" dirty="0" smtClean="0">
                <a:solidFill>
                  <a:schemeClr val="tx1"/>
                </a:solidFill>
                <a:effectLst/>
                <a:latin typeface="+mn-lt"/>
                <a:ea typeface="+mn-ea"/>
                <a:cs typeface="+mn-cs"/>
              </a:rPr>
              <a:t> GPS </a:t>
            </a:r>
            <a:r>
              <a:rPr lang="zh-TW" altLang="zh-TW" sz="1200" kern="1200" dirty="0" smtClean="0">
                <a:solidFill>
                  <a:schemeClr val="tx1"/>
                </a:solidFill>
                <a:effectLst/>
                <a:latin typeface="+mn-lt"/>
                <a:ea typeface="+mn-ea"/>
                <a:cs typeface="+mn-cs"/>
              </a:rPr>
              <a:t>就可以回报调查潜点的</a:t>
            </a:r>
            <a:r>
              <a:rPr lang="en-US" altLang="zh-TW" sz="1200" kern="1200" dirty="0" smtClean="0">
                <a:solidFill>
                  <a:schemeClr val="tx1"/>
                </a:solidFill>
                <a:effectLst/>
                <a:latin typeface="+mn-lt"/>
                <a:ea typeface="+mn-ea"/>
                <a:cs typeface="+mn-cs"/>
              </a:rPr>
              <a:t>GPS</a:t>
            </a:r>
            <a:r>
              <a:rPr lang="zh-TW" altLang="zh-TW" sz="1200" kern="1200" dirty="0" smtClean="0">
                <a:solidFill>
                  <a:schemeClr val="tx1"/>
                </a:solidFill>
                <a:effectLst/>
                <a:latin typeface="+mn-lt"/>
                <a:ea typeface="+mn-ea"/>
                <a:cs typeface="+mn-cs"/>
              </a:rPr>
              <a:t>坐标，只要点选</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在线「数据提交表」（</a:t>
            </a:r>
            <a:r>
              <a:rPr lang="en-US" altLang="zh-TW" sz="1200" kern="1200" dirty="0" smtClean="0">
                <a:solidFill>
                  <a:schemeClr val="tx1"/>
                </a:solidFill>
                <a:effectLst/>
                <a:latin typeface="+mn-lt"/>
                <a:ea typeface="+mn-ea"/>
                <a:cs typeface="+mn-cs"/>
              </a:rPr>
              <a:t>Data Submission Form</a:t>
            </a:r>
            <a:r>
              <a:rPr lang="zh-TW" altLang="zh-TW" sz="1200" kern="1200" dirty="0" smtClean="0">
                <a:solidFill>
                  <a:schemeClr val="tx1"/>
                </a:solidFill>
                <a:effectLst/>
                <a:latin typeface="+mn-lt"/>
                <a:ea typeface="+mn-ea"/>
                <a:cs typeface="+mn-cs"/>
              </a:rPr>
              <a:t>）的点击式地图即可</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在地图上拖曳找到你的国家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放大你的所在位置</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定位你的调查潜点并点击地图</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你的调查潜点</a:t>
            </a:r>
            <a:r>
              <a:rPr lang="en-US" altLang="zh-TW" sz="1200" kern="1200" dirty="0" smtClean="0">
                <a:solidFill>
                  <a:schemeClr val="tx1"/>
                </a:solidFill>
                <a:effectLst/>
                <a:latin typeface="+mn-lt"/>
                <a:ea typeface="+mn-ea"/>
                <a:cs typeface="+mn-cs"/>
              </a:rPr>
              <a:t> GPS </a:t>
            </a:r>
            <a:r>
              <a:rPr lang="zh-TW" altLang="zh-TW" sz="1200" kern="1200" dirty="0" smtClean="0">
                <a:solidFill>
                  <a:schemeClr val="tx1"/>
                </a:solidFill>
                <a:effectLst/>
                <a:latin typeface="+mn-lt"/>
                <a:ea typeface="+mn-ea"/>
                <a:cs typeface="+mn-cs"/>
              </a:rPr>
              <a:t>坐标会自动记录到表格</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调查潜点附近有显著地标时效果最佳</a:t>
            </a:r>
          </a:p>
          <a:p>
            <a:pPr>
              <a:buFontTx/>
              <a:buChar char="-"/>
              <a:defRPr/>
            </a:pPr>
            <a:endParaRPr lang="en-AU"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如果调查潜点离陆地较远，无法靠点击地图精确定位，这时就要使用</a:t>
            </a:r>
            <a:r>
              <a:rPr lang="en-US" altLang="zh-TW" sz="1200" kern="1200" dirty="0" smtClean="0">
                <a:solidFill>
                  <a:schemeClr val="tx1"/>
                </a:solidFill>
                <a:effectLst/>
                <a:latin typeface="+mn-lt"/>
                <a:ea typeface="+mn-ea"/>
                <a:cs typeface="+mn-cs"/>
              </a:rPr>
              <a:t> GPS </a:t>
            </a:r>
            <a:r>
              <a:rPr lang="zh-TW" altLang="zh-TW" sz="1200" kern="1200" dirty="0" smtClean="0">
                <a:solidFill>
                  <a:schemeClr val="tx1"/>
                </a:solidFill>
                <a:effectLst/>
                <a:latin typeface="+mn-lt"/>
                <a:ea typeface="+mn-ea"/>
                <a:cs typeface="+mn-cs"/>
              </a:rPr>
              <a:t>装置，使用时请注意下列事项：</a:t>
            </a:r>
          </a:p>
          <a:p>
            <a:pPr>
              <a:defRPr/>
            </a:pPr>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将你的</a:t>
            </a:r>
            <a:r>
              <a:rPr lang="en-US" altLang="zh-TW" sz="1200" b="1" kern="1200" dirty="0" smtClean="0">
                <a:solidFill>
                  <a:schemeClr val="tx1"/>
                </a:solidFill>
                <a:effectLst/>
                <a:latin typeface="+mn-lt"/>
                <a:ea typeface="+mn-ea"/>
                <a:cs typeface="+mn-cs"/>
              </a:rPr>
              <a:t> GPS </a:t>
            </a:r>
            <a:r>
              <a:rPr lang="zh-TW" altLang="zh-TW" sz="1200" b="1" kern="1200" dirty="0" smtClean="0">
                <a:solidFill>
                  <a:schemeClr val="tx1"/>
                </a:solidFill>
                <a:effectLst/>
                <a:latin typeface="+mn-lt"/>
                <a:ea typeface="+mn-ea"/>
                <a:cs typeface="+mn-cs"/>
              </a:rPr>
              <a:t>设定为：</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kern="1200" dirty="0" smtClean="0">
                <a:solidFill>
                  <a:schemeClr val="tx1"/>
                </a:solidFill>
                <a:effectLst/>
                <a:latin typeface="+mn-lt"/>
                <a:ea typeface="+mn-ea"/>
                <a:cs typeface="+mn-cs"/>
              </a:rPr>
              <a:t>WGS84 </a:t>
            </a:r>
            <a:r>
              <a:rPr lang="zh-TW" altLang="zh-TW" sz="1200" kern="1200" dirty="0" smtClean="0">
                <a:solidFill>
                  <a:schemeClr val="tx1"/>
                </a:solidFill>
                <a:effectLst/>
                <a:latin typeface="+mn-lt"/>
                <a:ea typeface="+mn-ea"/>
                <a:cs typeface="+mn-cs"/>
              </a:rPr>
              <a:t>坐标系统</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使用十进制制</a:t>
            </a: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TW" altLang="zh-TW" sz="1200" kern="1200" dirty="0" smtClean="0">
              <a:solidFill>
                <a:schemeClr val="tx1"/>
              </a:solidFill>
              <a:effectLst/>
              <a:latin typeface="+mn-lt"/>
              <a:ea typeface="+mn-ea"/>
              <a:cs typeface="+mn-cs"/>
            </a:endParaRPr>
          </a:p>
          <a:p>
            <a:r>
              <a:rPr lang="zh-TW" altLang="zh-TW" sz="1200" b="1" kern="1200" dirty="0" smtClean="0">
                <a:solidFill>
                  <a:schemeClr val="tx1"/>
                </a:solidFill>
                <a:effectLst/>
                <a:latin typeface="+mn-lt"/>
                <a:ea typeface="+mn-ea"/>
                <a:cs typeface="+mn-cs"/>
              </a:rPr>
              <a:t>船潜：</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趁船停泊在潜点旁边或停在潜点上方（请留意水中的潜水员）时读取</a:t>
            </a:r>
            <a:r>
              <a:rPr lang="en-US" altLang="zh-TW" sz="1200" kern="1200" dirty="0" smtClean="0">
                <a:solidFill>
                  <a:schemeClr val="tx1"/>
                </a:solidFill>
                <a:effectLst/>
                <a:latin typeface="+mn-lt"/>
                <a:ea typeface="+mn-ea"/>
                <a:cs typeface="+mn-cs"/>
              </a:rPr>
              <a:t> GPS </a:t>
            </a:r>
            <a:r>
              <a:rPr lang="zh-TW" altLang="zh-TW" sz="1200" kern="1200" dirty="0" smtClean="0">
                <a:solidFill>
                  <a:schemeClr val="tx1"/>
                </a:solidFill>
                <a:effectLst/>
                <a:latin typeface="+mn-lt"/>
                <a:ea typeface="+mn-ea"/>
                <a:cs typeface="+mn-cs"/>
              </a:rPr>
              <a:t>坐标</a:t>
            </a:r>
          </a:p>
          <a:p>
            <a:pPr>
              <a:defRPr/>
            </a:pPr>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岸潜：</a:t>
            </a:r>
            <a:endParaRPr lang="zh-TW" altLang="zh-TW"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站在尽可能靠近调查潜点的岸边读取</a:t>
            </a:r>
            <a:r>
              <a:rPr lang="en-US" altLang="zh-TW" sz="1200" kern="1200" dirty="0" smtClean="0">
                <a:solidFill>
                  <a:schemeClr val="tx1"/>
                </a:solidFill>
                <a:effectLst/>
                <a:latin typeface="+mn-lt"/>
                <a:ea typeface="+mn-ea"/>
                <a:cs typeface="+mn-cs"/>
              </a:rPr>
              <a:t> GPS </a:t>
            </a:r>
            <a:r>
              <a:rPr lang="zh-TW" altLang="zh-TW" sz="1200" kern="1200" dirty="0" smtClean="0">
                <a:solidFill>
                  <a:schemeClr val="tx1"/>
                </a:solidFill>
                <a:effectLst/>
                <a:latin typeface="+mn-lt"/>
                <a:ea typeface="+mn-ea"/>
                <a:cs typeface="+mn-cs"/>
              </a:rPr>
              <a:t>坐标</a:t>
            </a:r>
            <a:endParaRPr lang="en-US" dirty="0" smtClean="0">
              <a:latin typeface="Arial" panose="020B0604020202020204" pitchFamily="34" charset="0"/>
              <a:cs typeface="Arial" panose="020B0604020202020204" pitchFamily="34" charset="0"/>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E4F70972-8F0B-4767-8982-BDEC84B81FEB}" type="slidenum">
              <a:rPr lang="en-AU"/>
              <a:pPr/>
              <a:t>35</a:t>
            </a:fld>
            <a:endParaRPr lang="en-AU" dirty="0"/>
          </a:p>
        </p:txBody>
      </p:sp>
    </p:spTree>
    <p:extLst>
      <p:ext uri="{BB962C8B-B14F-4D97-AF65-F5344CB8AC3E}">
        <p14:creationId xmlns:p14="http://schemas.microsoft.com/office/powerpoint/2010/main" val="3091483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请正确记录调查时长，因为错误的数据将减损整趟调查的价值。</a:t>
            </a:r>
            <a:endParaRPr lang="en-US" altLang="zh-TW"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调查时长是所有潜伴小组在海底清除垃圾平均所花的时间</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调查时长以分钟计时，例如：</a:t>
            </a:r>
            <a:r>
              <a:rPr lang="en-US" altLang="zh-TW" sz="1200" kern="1200" dirty="0" smtClean="0">
                <a:solidFill>
                  <a:schemeClr val="tx1"/>
                </a:solidFill>
                <a:effectLst/>
                <a:latin typeface="+mn-lt"/>
                <a:ea typeface="+mn-ea"/>
                <a:cs typeface="+mn-cs"/>
              </a:rPr>
              <a:t>45 </a:t>
            </a:r>
            <a:r>
              <a:rPr lang="zh-TW" altLang="zh-TW" sz="1200" kern="1200" dirty="0" smtClean="0">
                <a:solidFill>
                  <a:schemeClr val="tx1"/>
                </a:solidFill>
                <a:effectLst/>
                <a:latin typeface="+mn-lt"/>
                <a:ea typeface="+mn-ea"/>
                <a:cs typeface="+mn-cs"/>
              </a:rPr>
              <a:t>分钟、</a:t>
            </a:r>
            <a:r>
              <a:rPr lang="en-US" altLang="zh-TW" sz="1200" kern="1200" dirty="0" smtClean="0">
                <a:solidFill>
                  <a:schemeClr val="tx1"/>
                </a:solidFill>
                <a:effectLst/>
                <a:latin typeface="+mn-lt"/>
                <a:ea typeface="+mn-ea"/>
                <a:cs typeface="+mn-cs"/>
              </a:rPr>
              <a:t>115 </a:t>
            </a:r>
            <a:r>
              <a:rPr lang="zh-TW" altLang="zh-TW" sz="1200" kern="1200" dirty="0" smtClean="0">
                <a:solidFill>
                  <a:schemeClr val="tx1"/>
                </a:solidFill>
                <a:effectLst/>
                <a:latin typeface="+mn-lt"/>
                <a:ea typeface="+mn-ea"/>
                <a:cs typeface="+mn-cs"/>
              </a:rPr>
              <a:t>分钟</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在水面游泳、上升、下潜的时间请勿列入计算</a:t>
            </a: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非潜水员的参与时间，或分类、记录垃圾的时间请勿列入计算</a:t>
            </a:r>
            <a:endParaRPr lang="en-AU" dirty="0" smtClean="0">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AE89884A-E676-45F3-99E6-9B1E7670C2FA}" type="slidenum">
              <a:rPr lang="en-AU"/>
              <a:pPr/>
              <a:t>36</a:t>
            </a:fld>
            <a:endParaRPr lang="en-AU" dirty="0"/>
          </a:p>
        </p:txBody>
      </p:sp>
    </p:spTree>
    <p:extLst>
      <p:ext uri="{BB962C8B-B14F-4D97-AF65-F5344CB8AC3E}">
        <p14:creationId xmlns:p14="http://schemas.microsoft.com/office/powerpoint/2010/main" val="408196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r>
              <a:rPr lang="zh-TW" altLang="zh-TW" sz="1200" b="1" kern="1200" dirty="0" smtClean="0">
                <a:solidFill>
                  <a:schemeClr val="tx1"/>
                </a:solidFill>
                <a:effectLst/>
                <a:latin typeface="+mn-lt"/>
                <a:ea typeface="+mn-ea"/>
                <a:cs typeface="+mn-cs"/>
              </a:rPr>
              <a:t>计算调查时长</a:t>
            </a:r>
            <a:endParaRPr lang="zh-TW" altLang="zh-TW" sz="1200" kern="1200" dirty="0" smtClean="0">
              <a:solidFill>
                <a:schemeClr val="tx1"/>
              </a:solidFill>
              <a:effectLst/>
              <a:latin typeface="+mn-lt"/>
              <a:ea typeface="+mn-ea"/>
              <a:cs typeface="+mn-cs"/>
            </a:endParaRPr>
          </a:p>
          <a:p>
            <a:r>
              <a:rPr lang="zh-TW" altLang="zh-TW" sz="1200" b="1" kern="1200" dirty="0" smtClean="0">
                <a:solidFill>
                  <a:schemeClr val="tx1"/>
                </a:solidFill>
                <a:effectLst/>
                <a:latin typeface="+mn-lt"/>
                <a:ea typeface="+mn-ea"/>
                <a:cs typeface="+mn-cs"/>
              </a:rPr>
              <a:t>例一</a:t>
            </a:r>
            <a:endParaRPr lang="en-US" altLang="zh-TW" sz="1200" b="1"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你和潜伴在水底合作，花了</a:t>
            </a:r>
            <a:r>
              <a:rPr lang="en-US" altLang="zh-TW" sz="1200" kern="1200" dirty="0" smtClean="0">
                <a:solidFill>
                  <a:schemeClr val="tx1"/>
                </a:solidFill>
                <a:effectLst/>
                <a:latin typeface="+mn-lt"/>
                <a:ea typeface="+mn-ea"/>
                <a:cs typeface="+mn-cs"/>
              </a:rPr>
              <a:t> 43 </a:t>
            </a:r>
            <a:r>
              <a:rPr lang="zh-TW" altLang="zh-TW" sz="1200" kern="1200" dirty="0" smtClean="0">
                <a:solidFill>
                  <a:schemeClr val="tx1"/>
                </a:solidFill>
                <a:effectLst/>
                <a:latin typeface="+mn-lt"/>
                <a:ea typeface="+mn-ea"/>
                <a:cs typeface="+mn-cs"/>
              </a:rPr>
              <a:t>分钟移除垃圾，无其他潜水员参与此趟调查。</a:t>
            </a:r>
            <a:endParaRPr lang="en-US" altLang="zh-TW" sz="1200" kern="1200" dirty="0" smtClean="0">
              <a:solidFill>
                <a:schemeClr val="tx1"/>
              </a:solidFill>
              <a:effectLst/>
              <a:latin typeface="+mn-lt"/>
              <a:ea typeface="+mn-ea"/>
              <a:cs typeface="+mn-cs"/>
            </a:endParaRPr>
          </a:p>
          <a:p>
            <a:r>
              <a:rPr lang="zh-TW" altLang="zh-TW" sz="1200" b="1" kern="1200" dirty="0" smtClean="0">
                <a:solidFill>
                  <a:schemeClr val="tx1"/>
                </a:solidFill>
                <a:effectLst/>
                <a:latin typeface="+mn-lt"/>
                <a:ea typeface="+mn-ea"/>
                <a:cs typeface="+mn-cs"/>
              </a:rPr>
              <a:t>调查时长</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a:t>
            </a:r>
            <a:r>
              <a:rPr lang="zh-TW" altLang="en-US" sz="1200" b="1" kern="1200" dirty="0" smtClean="0">
                <a:solidFill>
                  <a:schemeClr val="tx1"/>
                </a:solidFill>
                <a:effectLst/>
                <a:latin typeface="+mn-lt"/>
                <a:ea typeface="+mn-ea"/>
                <a:cs typeface="+mn-cs"/>
              </a:rPr>
              <a:t> </a:t>
            </a:r>
            <a:r>
              <a:rPr lang="en-US" altLang="zh-TW" sz="1200" b="1" kern="1200" dirty="0" smtClean="0">
                <a:solidFill>
                  <a:schemeClr val="tx1"/>
                </a:solidFill>
                <a:effectLst/>
                <a:latin typeface="+mn-lt"/>
                <a:ea typeface="+mn-ea"/>
                <a:cs typeface="+mn-cs"/>
              </a:rPr>
              <a:t>43 </a:t>
            </a:r>
            <a:r>
              <a:rPr lang="zh-TW" altLang="zh-TW" sz="1200" b="1" kern="1200" dirty="0" smtClean="0">
                <a:solidFill>
                  <a:schemeClr val="tx1"/>
                </a:solidFill>
                <a:effectLst/>
                <a:latin typeface="+mn-lt"/>
                <a:ea typeface="+mn-ea"/>
                <a:cs typeface="+mn-cs"/>
              </a:rPr>
              <a:t>分钟</a:t>
            </a:r>
            <a:endParaRPr lang="zh-TW" altLang="zh-TW"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例二</a:t>
            </a:r>
            <a:endParaRPr lang="en-US" altLang="zh-TW" sz="1200" b="1"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三个潜伴小组中，</a:t>
            </a:r>
            <a:r>
              <a:rPr lang="en-US" altLang="zh-TW" sz="1200" kern="1200" dirty="0" smtClean="0">
                <a:solidFill>
                  <a:schemeClr val="tx1"/>
                </a:solidFill>
                <a:effectLst/>
                <a:latin typeface="+mn-lt"/>
                <a:ea typeface="+mn-ea"/>
                <a:cs typeface="+mn-cs"/>
              </a:rPr>
              <a:t>A </a:t>
            </a:r>
            <a:r>
              <a:rPr lang="zh-TW" altLang="zh-TW" sz="1200" kern="1200" dirty="0" smtClean="0">
                <a:solidFill>
                  <a:schemeClr val="tx1"/>
                </a:solidFill>
                <a:effectLst/>
                <a:latin typeface="+mn-lt"/>
                <a:ea typeface="+mn-ea"/>
                <a:cs typeface="+mn-cs"/>
              </a:rPr>
              <a:t>组和 </a:t>
            </a:r>
            <a:r>
              <a:rPr lang="en-US" altLang="zh-TW" sz="1200" kern="1200" dirty="0" smtClean="0">
                <a:solidFill>
                  <a:schemeClr val="tx1"/>
                </a:solidFill>
                <a:effectLst/>
                <a:latin typeface="+mn-lt"/>
                <a:ea typeface="+mn-ea"/>
                <a:cs typeface="+mn-cs"/>
              </a:rPr>
              <a:t>B </a:t>
            </a:r>
            <a:r>
              <a:rPr lang="zh-TW" altLang="zh-TW" sz="1200" kern="1200" dirty="0" smtClean="0">
                <a:solidFill>
                  <a:schemeClr val="tx1"/>
                </a:solidFill>
                <a:effectLst/>
                <a:latin typeface="+mn-lt"/>
                <a:ea typeface="+mn-ea"/>
                <a:cs typeface="+mn-cs"/>
              </a:rPr>
              <a:t>组分别有两名潜水员，</a:t>
            </a:r>
            <a:r>
              <a:rPr lang="en-US" altLang="zh-TW" sz="1200" kern="1200" dirty="0" smtClean="0">
                <a:solidFill>
                  <a:schemeClr val="tx1"/>
                </a:solidFill>
                <a:effectLst/>
                <a:latin typeface="+mn-lt"/>
                <a:ea typeface="+mn-ea"/>
                <a:cs typeface="+mn-cs"/>
              </a:rPr>
              <a:t>C </a:t>
            </a:r>
            <a:r>
              <a:rPr lang="zh-TW" altLang="zh-TW" sz="1200" kern="1200" dirty="0" smtClean="0">
                <a:solidFill>
                  <a:schemeClr val="tx1"/>
                </a:solidFill>
                <a:effectLst/>
                <a:latin typeface="+mn-lt"/>
                <a:ea typeface="+mn-ea"/>
                <a:cs typeface="+mn-cs"/>
              </a:rPr>
              <a:t>组有三名潜水员，三组参与垃圾清除的调查时长如下：</a:t>
            </a:r>
            <a:endParaRPr lang="en-AU"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A </a:t>
            </a:r>
            <a:r>
              <a:rPr lang="zh-TW" altLang="zh-TW" sz="1200" kern="1200" dirty="0" smtClean="0">
                <a:solidFill>
                  <a:schemeClr val="tx1"/>
                </a:solidFill>
                <a:effectLst/>
                <a:latin typeface="+mn-lt"/>
                <a:ea typeface="+mn-ea"/>
                <a:cs typeface="+mn-cs"/>
              </a:rPr>
              <a:t>组</a:t>
            </a:r>
            <a:r>
              <a:rPr lang="en-AU" dirty="0" smtClean="0">
                <a:latin typeface="Arial" panose="020B0604020202020204" pitchFamily="34" charset="0"/>
                <a:cs typeface="Arial" panose="020B0604020202020204" pitchFamily="34" charset="0"/>
              </a:rPr>
              <a:t>: 	42 </a:t>
            </a:r>
            <a:r>
              <a:rPr lang="zh-TW" altLang="zh-TW" sz="1200" kern="1200" dirty="0" smtClean="0">
                <a:solidFill>
                  <a:schemeClr val="tx1"/>
                </a:solidFill>
                <a:effectLst/>
                <a:latin typeface="+mn-lt"/>
                <a:ea typeface="+mn-ea"/>
                <a:cs typeface="+mn-cs"/>
              </a:rPr>
              <a:t>分钟</a:t>
            </a:r>
            <a:endParaRPr lang="en-US" altLang="zh-TW"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B </a:t>
            </a:r>
            <a:r>
              <a:rPr lang="zh-TW" altLang="zh-TW" sz="1200" kern="1200" dirty="0" smtClean="0">
                <a:solidFill>
                  <a:schemeClr val="tx1"/>
                </a:solidFill>
                <a:effectLst/>
                <a:latin typeface="+mn-lt"/>
                <a:ea typeface="+mn-ea"/>
                <a:cs typeface="+mn-cs"/>
              </a:rPr>
              <a:t>组</a:t>
            </a:r>
            <a:r>
              <a:rPr lang="en-AU" dirty="0" smtClean="0">
                <a:latin typeface="Arial" panose="020B0604020202020204" pitchFamily="34" charset="0"/>
                <a:cs typeface="Arial" panose="020B0604020202020204" pitchFamily="34" charset="0"/>
              </a:rPr>
              <a:t>: 	48 </a:t>
            </a:r>
            <a:r>
              <a:rPr lang="zh-TW" altLang="zh-TW" sz="1200" kern="1200" dirty="0" smtClean="0">
                <a:solidFill>
                  <a:schemeClr val="tx1"/>
                </a:solidFill>
                <a:effectLst/>
                <a:latin typeface="+mn-lt"/>
                <a:ea typeface="+mn-ea"/>
                <a:cs typeface="+mn-cs"/>
              </a:rPr>
              <a:t>分钟</a:t>
            </a:r>
            <a:endParaRPr lang="en-US" altLang="zh-TW"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C </a:t>
            </a:r>
            <a:r>
              <a:rPr lang="zh-TW" altLang="zh-TW" sz="1200" kern="1200" dirty="0" smtClean="0">
                <a:solidFill>
                  <a:schemeClr val="tx1"/>
                </a:solidFill>
                <a:effectLst/>
                <a:latin typeface="+mn-lt"/>
                <a:ea typeface="+mn-ea"/>
                <a:cs typeface="+mn-cs"/>
              </a:rPr>
              <a:t>组</a:t>
            </a:r>
            <a:r>
              <a:rPr lang="en-AU" dirty="0" smtClean="0">
                <a:latin typeface="Arial" panose="020B0604020202020204" pitchFamily="34" charset="0"/>
                <a:cs typeface="Arial" panose="020B0604020202020204" pitchFamily="34" charset="0"/>
              </a:rPr>
              <a:t>: 	51 </a:t>
            </a:r>
            <a:r>
              <a:rPr lang="zh-TW" altLang="zh-TW" sz="1200" kern="1200" dirty="0" smtClean="0">
                <a:solidFill>
                  <a:schemeClr val="tx1"/>
                </a:solidFill>
                <a:effectLst/>
                <a:latin typeface="+mn-lt"/>
                <a:ea typeface="+mn-ea"/>
                <a:cs typeface="+mn-cs"/>
              </a:rPr>
              <a:t>分钟</a:t>
            </a:r>
            <a:endParaRPr lang="en-US"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调查总时长</a:t>
            </a:r>
            <a:r>
              <a:rPr lang="en-US" altLang="zh-TW" sz="1200" kern="1200" dirty="0" smtClean="0">
                <a:solidFill>
                  <a:schemeClr val="tx1"/>
                </a:solidFill>
                <a:effectLst/>
                <a:latin typeface="+mn-lt"/>
                <a:ea typeface="+mn-ea"/>
                <a:cs typeface="+mn-cs"/>
              </a:rPr>
              <a:t>  141 </a:t>
            </a:r>
            <a:r>
              <a:rPr lang="zh-TW" altLang="zh-TW" sz="1200" kern="1200" dirty="0" smtClean="0">
                <a:solidFill>
                  <a:schemeClr val="tx1"/>
                </a:solidFill>
                <a:effectLst/>
                <a:latin typeface="+mn-lt"/>
                <a:ea typeface="+mn-ea"/>
                <a:cs typeface="+mn-cs"/>
              </a:rPr>
              <a:t>分钟</a:t>
            </a:r>
          </a:p>
          <a:p>
            <a:r>
              <a:rPr lang="zh-TW" altLang="zh-TW" sz="1200" kern="1200" dirty="0" smtClean="0">
                <a:solidFill>
                  <a:schemeClr val="tx1"/>
                </a:solidFill>
                <a:effectLst/>
                <a:latin typeface="+mn-lt"/>
                <a:ea typeface="+mn-ea"/>
                <a:cs typeface="+mn-cs"/>
              </a:rPr>
              <a:t>调查总时长</a:t>
            </a:r>
            <a:r>
              <a:rPr lang="en-US" altLang="zh-TW" sz="1200" kern="1200" dirty="0" smtClean="0">
                <a:solidFill>
                  <a:schemeClr val="tx1"/>
                </a:solidFill>
                <a:effectLst/>
                <a:latin typeface="+mn-lt"/>
                <a:ea typeface="+mn-ea"/>
                <a:cs typeface="+mn-cs"/>
              </a:rPr>
              <a:t> 141 </a:t>
            </a:r>
            <a:r>
              <a:rPr lang="zh-TW" altLang="zh-TW" sz="1200" kern="1200" dirty="0" smtClean="0">
                <a:solidFill>
                  <a:schemeClr val="tx1"/>
                </a:solidFill>
                <a:effectLst/>
                <a:latin typeface="+mn-lt"/>
                <a:ea typeface="+mn-ea"/>
                <a:cs typeface="+mn-cs"/>
              </a:rPr>
              <a:t>分钟</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3 </a:t>
            </a:r>
            <a:r>
              <a:rPr lang="zh-TW" altLang="zh-TW" sz="1200" kern="1200" dirty="0" smtClean="0">
                <a:solidFill>
                  <a:schemeClr val="tx1"/>
                </a:solidFill>
                <a:effectLst/>
                <a:latin typeface="+mn-lt"/>
                <a:ea typeface="+mn-ea"/>
                <a:cs typeface="+mn-cs"/>
              </a:rPr>
              <a:t>组</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47 </a:t>
            </a:r>
            <a:r>
              <a:rPr lang="zh-TW" altLang="zh-TW" sz="1200" kern="1200" dirty="0" smtClean="0">
                <a:solidFill>
                  <a:schemeClr val="tx1"/>
                </a:solidFill>
                <a:effectLst/>
                <a:latin typeface="+mn-lt"/>
                <a:ea typeface="+mn-ea"/>
                <a:cs typeface="+mn-cs"/>
              </a:rPr>
              <a:t>分钟</a:t>
            </a:r>
          </a:p>
          <a:p>
            <a:r>
              <a:rPr lang="zh-TW" altLang="zh-TW" sz="1200" b="1" kern="1200" dirty="0" smtClean="0">
                <a:solidFill>
                  <a:schemeClr val="tx1"/>
                </a:solidFill>
                <a:effectLst/>
                <a:latin typeface="+mn-lt"/>
                <a:ea typeface="+mn-ea"/>
                <a:cs typeface="+mn-cs"/>
              </a:rPr>
              <a:t>调查时长</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a:t>
            </a:r>
            <a:r>
              <a:rPr lang="en-US" altLang="zh-TW" sz="1200" b="1" kern="1200" dirty="0" smtClean="0">
                <a:solidFill>
                  <a:schemeClr val="tx1"/>
                </a:solidFill>
                <a:effectLst/>
                <a:latin typeface="+mn-lt"/>
                <a:ea typeface="+mn-ea"/>
                <a:cs typeface="+mn-cs"/>
              </a:rPr>
              <a:t> 47 </a:t>
            </a:r>
            <a:r>
              <a:rPr lang="zh-TW" altLang="zh-TW" sz="1200" b="1" kern="1200" dirty="0" smtClean="0">
                <a:solidFill>
                  <a:schemeClr val="tx1"/>
                </a:solidFill>
                <a:effectLst/>
                <a:latin typeface="+mn-lt"/>
                <a:ea typeface="+mn-ea"/>
                <a:cs typeface="+mn-cs"/>
              </a:rPr>
              <a:t>分钟</a:t>
            </a:r>
            <a:endParaRPr lang="zh-TW" altLang="zh-TW" sz="1200" kern="1200" dirty="0">
              <a:solidFill>
                <a:schemeClr val="tx1"/>
              </a:solidFill>
              <a:effectLst/>
              <a:latin typeface="+mn-lt"/>
              <a:ea typeface="+mn-ea"/>
              <a:cs typeface="+mn-cs"/>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1BE543B0-9320-4406-92CF-DE6F13FF5E1B}" type="slidenum">
              <a:rPr lang="en-AU"/>
              <a:pPr/>
              <a:t>37</a:t>
            </a:fld>
            <a:endParaRPr lang="en-AU" dirty="0"/>
          </a:p>
        </p:txBody>
      </p:sp>
    </p:spTree>
    <p:extLst>
      <p:ext uri="{BB962C8B-B14F-4D97-AF65-F5344CB8AC3E}">
        <p14:creationId xmlns:p14="http://schemas.microsoft.com/office/powerpoint/2010/main" val="2388233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zh-TW" altLang="zh-TW" sz="1200" b="1" kern="1200" dirty="0" smtClean="0">
                <a:solidFill>
                  <a:schemeClr val="tx1"/>
                </a:solidFill>
                <a:effectLst/>
                <a:latin typeface="+mn-lt"/>
                <a:ea typeface="+mn-ea"/>
                <a:cs typeface="+mn-cs"/>
              </a:rPr>
              <a:t>参加人数</a:t>
            </a:r>
            <a:endParaRPr lang="zh-TW" altLang="zh-TW" sz="1200" kern="1200" dirty="0" smtClean="0">
              <a:solidFill>
                <a:schemeClr val="tx1"/>
              </a:solidFill>
              <a:effectLst/>
              <a:latin typeface="+mn-lt"/>
              <a:ea typeface="+mn-ea"/>
              <a:cs typeface="+mn-cs"/>
            </a:endParaRPr>
          </a:p>
          <a:p>
            <a:pPr lvl="0"/>
            <a:r>
              <a:rPr lang="zh-TW" altLang="zh-TW" sz="1200" kern="1200" dirty="0" smtClean="0">
                <a:solidFill>
                  <a:schemeClr val="tx1"/>
                </a:solidFill>
                <a:effectLst/>
                <a:latin typeface="+mn-lt"/>
                <a:ea typeface="+mn-ea"/>
                <a:cs typeface="+mn-cs"/>
              </a:rPr>
              <a:t>参加人数只计入实际从事海底垃圾清除的潜水员。</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计算有多少个潜水员，而非计算有多少个潜伴小组</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请不要计入仅参与水面上活动的人，举例来说：潜水救生员或在你潜水时于岸上净滩的朋友</a:t>
            </a:r>
          </a:p>
          <a:p>
            <a:endParaRPr lang="en-AU"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浪潮的情况</a:t>
            </a:r>
            <a:endParaRPr lang="en-US" altLang="zh-TW" sz="1200" b="1"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回报调查当天浪潮的情况：</a:t>
            </a:r>
            <a:endParaRPr lang="en-GB"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平静的浪潮（海面平滑到些许微波）：</a:t>
            </a:r>
            <a:r>
              <a:rPr lang="en-US" altLang="zh-TW" sz="1200" kern="1200" dirty="0" smtClean="0">
                <a:solidFill>
                  <a:schemeClr val="tx1"/>
                </a:solidFill>
                <a:effectLst/>
                <a:latin typeface="+mn-lt"/>
                <a:ea typeface="+mn-ea"/>
                <a:cs typeface="+mn-cs"/>
              </a:rPr>
              <a:t>0 - 0.1 </a:t>
            </a:r>
            <a:r>
              <a:rPr lang="zh-TW" altLang="zh-TW" sz="1200" kern="1200" dirty="0" smtClean="0">
                <a:solidFill>
                  <a:schemeClr val="tx1"/>
                </a:solidFill>
                <a:effectLst/>
                <a:latin typeface="+mn-lt"/>
                <a:ea typeface="+mn-ea"/>
                <a:cs typeface="+mn-cs"/>
              </a:rPr>
              <a:t>公尺／</a:t>
            </a:r>
            <a:r>
              <a:rPr lang="en-US" altLang="zh-TW" sz="1200" kern="1200" dirty="0" smtClean="0">
                <a:solidFill>
                  <a:schemeClr val="tx1"/>
                </a:solidFill>
                <a:effectLst/>
                <a:latin typeface="+mn-lt"/>
                <a:ea typeface="+mn-ea"/>
                <a:cs typeface="+mn-cs"/>
              </a:rPr>
              <a:t> 0 – 4 </a:t>
            </a:r>
            <a:r>
              <a:rPr lang="zh-TW" altLang="zh-TW" sz="1200" kern="1200" dirty="0" smtClean="0">
                <a:solidFill>
                  <a:schemeClr val="tx1"/>
                </a:solidFill>
                <a:effectLst/>
                <a:latin typeface="+mn-lt"/>
                <a:ea typeface="+mn-ea"/>
                <a:cs typeface="+mn-cs"/>
              </a:rPr>
              <a:t>英吋高</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平缓的浪潮（小波浪）：</a:t>
            </a:r>
            <a:r>
              <a:rPr lang="en-US" altLang="zh-TW" sz="1200" kern="1200" dirty="0" smtClean="0">
                <a:solidFill>
                  <a:schemeClr val="tx1"/>
                </a:solidFill>
                <a:effectLst/>
                <a:latin typeface="+mn-lt"/>
                <a:ea typeface="+mn-ea"/>
                <a:cs typeface="+mn-cs"/>
              </a:rPr>
              <a:t>0.1 -  0.5 </a:t>
            </a:r>
            <a:r>
              <a:rPr lang="zh-TW" altLang="zh-TW" sz="1200" kern="1200" dirty="0" smtClean="0">
                <a:solidFill>
                  <a:schemeClr val="tx1"/>
                </a:solidFill>
                <a:effectLst/>
                <a:latin typeface="+mn-lt"/>
                <a:ea typeface="+mn-ea"/>
                <a:cs typeface="+mn-cs"/>
              </a:rPr>
              <a:t>公尺／</a:t>
            </a:r>
            <a:r>
              <a:rPr lang="en-US" altLang="zh-TW" sz="1200" kern="1200" dirty="0" smtClean="0">
                <a:solidFill>
                  <a:schemeClr val="tx1"/>
                </a:solidFill>
                <a:effectLst/>
                <a:latin typeface="+mn-lt"/>
                <a:ea typeface="+mn-ea"/>
                <a:cs typeface="+mn-cs"/>
              </a:rPr>
              <a:t> 4 – 19 </a:t>
            </a:r>
            <a:r>
              <a:rPr lang="zh-TW" altLang="zh-TW" sz="1200" kern="1200" dirty="0" smtClean="0">
                <a:solidFill>
                  <a:schemeClr val="tx1"/>
                </a:solidFill>
                <a:effectLst/>
                <a:latin typeface="+mn-lt"/>
                <a:ea typeface="+mn-ea"/>
                <a:cs typeface="+mn-cs"/>
              </a:rPr>
              <a:t>英吋高</a:t>
            </a: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稍有起伏的浪潮：</a:t>
            </a:r>
            <a:r>
              <a:rPr lang="en-US" altLang="zh-TW" sz="1200" kern="1200" dirty="0" smtClean="0">
                <a:solidFill>
                  <a:schemeClr val="tx1"/>
                </a:solidFill>
                <a:effectLst/>
                <a:latin typeface="+mn-lt"/>
                <a:ea typeface="+mn-ea"/>
                <a:cs typeface="+mn-cs"/>
              </a:rPr>
              <a:t>0.5 - 1.25 </a:t>
            </a:r>
            <a:r>
              <a:rPr lang="zh-TW" altLang="zh-TW" sz="1200" kern="1200" dirty="0" smtClean="0">
                <a:solidFill>
                  <a:schemeClr val="tx1"/>
                </a:solidFill>
                <a:effectLst/>
                <a:latin typeface="+mn-lt"/>
                <a:ea typeface="+mn-ea"/>
                <a:cs typeface="+mn-cs"/>
              </a:rPr>
              <a:t>公尺／</a:t>
            </a:r>
            <a:r>
              <a:rPr lang="en-US" altLang="zh-TW" sz="1200" kern="1200" dirty="0" smtClean="0">
                <a:solidFill>
                  <a:schemeClr val="tx1"/>
                </a:solidFill>
                <a:effectLst/>
                <a:latin typeface="+mn-lt"/>
                <a:ea typeface="+mn-ea"/>
                <a:cs typeface="+mn-cs"/>
              </a:rPr>
              <a:t> 19 </a:t>
            </a:r>
            <a:r>
              <a:rPr lang="zh-TW" altLang="zh-TW" sz="1200" kern="1200" dirty="0" smtClean="0">
                <a:solidFill>
                  <a:schemeClr val="tx1"/>
                </a:solidFill>
                <a:effectLst/>
                <a:latin typeface="+mn-lt"/>
                <a:ea typeface="+mn-ea"/>
                <a:cs typeface="+mn-cs"/>
              </a:rPr>
              <a:t>英吋</a:t>
            </a:r>
            <a:r>
              <a:rPr lang="en-US" altLang="zh-TW" sz="1200" kern="1200" dirty="0" smtClean="0">
                <a:solidFill>
                  <a:schemeClr val="tx1"/>
                </a:solidFill>
                <a:effectLst/>
                <a:latin typeface="+mn-lt"/>
                <a:ea typeface="+mn-ea"/>
                <a:cs typeface="+mn-cs"/>
              </a:rPr>
              <a:t> – 4 </a:t>
            </a:r>
            <a:r>
              <a:rPr lang="zh-TW" altLang="zh-TW" sz="1200" kern="1200" dirty="0" smtClean="0">
                <a:solidFill>
                  <a:schemeClr val="tx1"/>
                </a:solidFill>
                <a:effectLst/>
                <a:latin typeface="+mn-lt"/>
                <a:ea typeface="+mn-ea"/>
                <a:cs typeface="+mn-cs"/>
              </a:rPr>
              <a:t>英呎高</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中等浪高的浪潮：高于</a:t>
            </a:r>
            <a:r>
              <a:rPr lang="en-US" altLang="zh-TW" sz="1200" kern="1200" dirty="0" smtClean="0">
                <a:solidFill>
                  <a:schemeClr val="tx1"/>
                </a:solidFill>
                <a:effectLst/>
                <a:latin typeface="+mn-lt"/>
                <a:ea typeface="+mn-ea"/>
                <a:cs typeface="+mn-cs"/>
              </a:rPr>
              <a:t> 1.25 </a:t>
            </a:r>
            <a:r>
              <a:rPr lang="zh-TW" altLang="zh-TW" sz="1200" kern="1200" dirty="0" smtClean="0">
                <a:solidFill>
                  <a:schemeClr val="tx1"/>
                </a:solidFill>
                <a:effectLst/>
                <a:latin typeface="+mn-lt"/>
                <a:ea typeface="+mn-ea"/>
                <a:cs typeface="+mn-cs"/>
              </a:rPr>
              <a:t>公尺／ </a:t>
            </a:r>
            <a:r>
              <a:rPr lang="en-US" altLang="zh-TW" sz="1200" kern="1200" dirty="0" smtClean="0">
                <a:solidFill>
                  <a:schemeClr val="tx1"/>
                </a:solidFill>
                <a:effectLst/>
                <a:latin typeface="+mn-lt"/>
                <a:ea typeface="+mn-ea"/>
                <a:cs typeface="+mn-cs"/>
              </a:rPr>
              <a:t>4 </a:t>
            </a:r>
            <a:r>
              <a:rPr lang="zh-TW" altLang="zh-TW" sz="1200" kern="1200" dirty="0" smtClean="0">
                <a:solidFill>
                  <a:schemeClr val="tx1"/>
                </a:solidFill>
                <a:effectLst/>
                <a:latin typeface="+mn-lt"/>
                <a:ea typeface="+mn-ea"/>
                <a:cs typeface="+mn-cs"/>
              </a:rPr>
              <a:t>英呎</a:t>
            </a:r>
          </a:p>
        </p:txBody>
      </p:sp>
      <p:sp>
        <p:nvSpPr>
          <p:cNvPr id="83972" name="Slide Number Placeholder 3"/>
          <p:cNvSpPr>
            <a:spLocks noGrp="1"/>
          </p:cNvSpPr>
          <p:nvPr>
            <p:ph type="sldNum" sz="quarter" idx="5"/>
          </p:nvPr>
        </p:nvSpPr>
        <p:spPr bwMode="auto">
          <a:noFill/>
          <a:ln>
            <a:miter lim="800000"/>
            <a:headEnd/>
            <a:tailEnd/>
          </a:ln>
        </p:spPr>
        <p:txBody>
          <a:bodyPr/>
          <a:lstStyle/>
          <a:p>
            <a:fld id="{9F891EE2-2133-484F-AA6F-1923964B91C2}" type="slidenum">
              <a:rPr lang="en-AU"/>
              <a:pPr/>
              <a:t>38</a:t>
            </a:fld>
            <a:endParaRPr lang="en-AU" dirty="0"/>
          </a:p>
        </p:txBody>
      </p:sp>
    </p:spTree>
    <p:extLst>
      <p:ext uri="{BB962C8B-B14F-4D97-AF65-F5344CB8AC3E}">
        <p14:creationId xmlns:p14="http://schemas.microsoft.com/office/powerpoint/2010/main" val="2108608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zh-TW" altLang="zh-TW" sz="1200" b="1" kern="1200" dirty="0" smtClean="0">
                <a:solidFill>
                  <a:schemeClr val="tx1"/>
                </a:solidFill>
                <a:effectLst/>
                <a:latin typeface="+mn-lt"/>
                <a:ea typeface="+mn-ea"/>
                <a:cs typeface="+mn-cs"/>
              </a:rPr>
              <a:t>调查面积</a:t>
            </a:r>
          </a:p>
          <a:p>
            <a:r>
              <a:rPr lang="zh-TW" altLang="zh-TW" sz="1200" kern="1200" dirty="0" smtClean="0">
                <a:solidFill>
                  <a:schemeClr val="tx1"/>
                </a:solidFill>
                <a:effectLst/>
                <a:latin typeface="+mn-lt"/>
                <a:ea typeface="+mn-ea"/>
                <a:cs typeface="+mn-cs"/>
              </a:rPr>
              <a:t>这项信息可帮助我们了解调查潜点的垃圾密度。</a:t>
            </a:r>
            <a:endParaRPr lang="en-US" altLang="zh-TW" sz="1200" kern="120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有一个测量面积既简单又精准的方式，就是使用工具在</a:t>
            </a:r>
            <a:r>
              <a:rPr lang="en-US" altLang="zh-TW" sz="1200" kern="1200" dirty="0" smtClean="0">
                <a:solidFill>
                  <a:schemeClr val="tx1"/>
                </a:solidFill>
                <a:effectLst/>
                <a:latin typeface="+mn-lt"/>
                <a:ea typeface="+mn-ea"/>
                <a:cs typeface="+mn-cs"/>
              </a:rPr>
              <a:t> Google</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地图点击鼠标标出范围，例如：</a:t>
            </a:r>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www.daftlogic.com/projects-google-maps-area-calculator-tool.htm </a:t>
            </a:r>
          </a:p>
          <a:p>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调查面积的记录单位为平方公尺或平方英呎</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如果无法使用网络工具计算调查区域面积，请记得下列事项：</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针对正方形或长方形的区域，长度乘以宽度即可算出区域面积</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如果难以测量，或无法使用上述工具，请自行估算</a:t>
            </a:r>
          </a:p>
        </p:txBody>
      </p:sp>
      <p:sp>
        <p:nvSpPr>
          <p:cNvPr id="86020" name="Slide Number Placeholder 3"/>
          <p:cNvSpPr>
            <a:spLocks noGrp="1"/>
          </p:cNvSpPr>
          <p:nvPr>
            <p:ph type="sldNum" sz="quarter" idx="5"/>
          </p:nvPr>
        </p:nvSpPr>
        <p:spPr bwMode="auto">
          <a:noFill/>
          <a:ln>
            <a:miter lim="800000"/>
            <a:headEnd/>
            <a:tailEnd/>
          </a:ln>
        </p:spPr>
        <p:txBody>
          <a:bodyPr/>
          <a:lstStyle/>
          <a:p>
            <a:fld id="{6657C43C-B852-406F-B7AD-75DEC24B0D08}" type="slidenum">
              <a:rPr lang="en-AU"/>
              <a:pPr/>
              <a:t>39</a:t>
            </a:fld>
            <a:endParaRPr lang="en-AU" dirty="0"/>
          </a:p>
        </p:txBody>
      </p:sp>
    </p:spTree>
    <p:extLst>
      <p:ext uri="{BB962C8B-B14F-4D97-AF65-F5344CB8AC3E}">
        <p14:creationId xmlns:p14="http://schemas.microsoft.com/office/powerpoint/2010/main" val="282519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第</a:t>
            </a:r>
            <a:r>
              <a:rPr lang="en-US" altLang="zh-TW" sz="1200" kern="1200" dirty="0" smtClean="0">
                <a:solidFill>
                  <a:schemeClr val="tx1"/>
                </a:solidFill>
                <a:effectLst/>
                <a:latin typeface="+mn-lt"/>
                <a:ea typeface="+mn-ea"/>
                <a:cs typeface="+mn-cs"/>
              </a:rPr>
              <a:t> 3 </a:t>
            </a:r>
            <a:r>
              <a:rPr lang="zh-TW" altLang="zh-TW" sz="1200" kern="1200" dirty="0" smtClean="0">
                <a:solidFill>
                  <a:schemeClr val="tx1"/>
                </a:solidFill>
                <a:effectLst/>
                <a:latin typeface="+mn-lt"/>
                <a:ea typeface="+mn-ea"/>
                <a:cs typeface="+mn-cs"/>
              </a:rPr>
              <a:t>节，我们会说明如何回报你的调查资料。</a:t>
            </a:r>
            <a:endParaRPr lang="zh-TW" altLang="zh-TW" sz="1200" kern="1200" dirty="0">
              <a:solidFill>
                <a:schemeClr val="tx1"/>
              </a:solidFill>
              <a:effectLst/>
              <a:latin typeface="+mn-lt"/>
              <a:ea typeface="+mn-ea"/>
              <a:cs typeface="+mn-cs"/>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99E11FCD-E050-4361-A044-20C629C3149D}" type="slidenum">
              <a:rPr lang="en-AU"/>
              <a:pPr/>
              <a:t>4</a:t>
            </a:fld>
            <a:endParaRPr lang="en-AU" dirty="0"/>
          </a:p>
        </p:txBody>
      </p:sp>
    </p:spTree>
    <p:extLst>
      <p:ext uri="{BB962C8B-B14F-4D97-AF65-F5344CB8AC3E}">
        <p14:creationId xmlns:p14="http://schemas.microsoft.com/office/powerpoint/2010/main" val="2813208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b="1" kern="1200" dirty="0" smtClean="0">
                <a:solidFill>
                  <a:schemeClr val="tx1"/>
                </a:solidFill>
                <a:effectLst/>
                <a:latin typeface="+mn-lt"/>
                <a:ea typeface="+mn-ea"/>
                <a:cs typeface="+mn-cs"/>
              </a:rPr>
              <a:t>主要地质构造和生态系统的差别</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如果你在珊瑚礁区进行调查，而大部分的时间都在珊瑚间沙地的上方游动：</a:t>
            </a:r>
            <a:endParaRPr lang="en-AU"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主要地质构造</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沙地</a:t>
            </a:r>
            <a:endParaRPr lang="zh-TW" altLang="zh-TW" sz="1200" kern="1200" dirty="0" smtClean="0">
              <a:solidFill>
                <a:schemeClr val="tx1"/>
              </a:solidFill>
              <a:effectLst/>
              <a:latin typeface="+mn-lt"/>
              <a:ea typeface="+mn-ea"/>
              <a:cs typeface="+mn-cs"/>
            </a:endParaRPr>
          </a:p>
          <a:p>
            <a:r>
              <a:rPr lang="zh-TW" altLang="zh-TW" sz="1200" b="1" kern="1200" dirty="0" smtClean="0">
                <a:solidFill>
                  <a:schemeClr val="tx1"/>
                </a:solidFill>
                <a:effectLst/>
                <a:latin typeface="+mn-lt"/>
                <a:ea typeface="+mn-ea"/>
                <a:cs typeface="+mn-cs"/>
              </a:rPr>
              <a:t>生态系统</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珊瑚礁</a:t>
            </a:r>
            <a:endParaRPr lang="zh-TW" altLang="zh-TW" sz="1200" kern="1200" dirty="0" smtClean="0">
              <a:solidFill>
                <a:schemeClr val="tx1"/>
              </a:solidFill>
              <a:effectLst/>
              <a:latin typeface="+mn-lt"/>
              <a:ea typeface="+mn-ea"/>
              <a:cs typeface="+mn-cs"/>
            </a:endParaRPr>
          </a:p>
          <a:p>
            <a:endParaRPr lang="en-AU"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如果在同一调查潜点，大部分的时间你都在珊瑚上方游动：</a:t>
            </a:r>
            <a:endParaRPr lang="en-AU"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主要地质构造</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珊瑚</a:t>
            </a:r>
            <a:endParaRPr lang="zh-TW" altLang="zh-TW" sz="1200" kern="1200" dirty="0" smtClean="0">
              <a:solidFill>
                <a:schemeClr val="tx1"/>
              </a:solidFill>
              <a:effectLst/>
              <a:latin typeface="+mn-lt"/>
              <a:ea typeface="+mn-ea"/>
              <a:cs typeface="+mn-cs"/>
            </a:endParaRPr>
          </a:p>
          <a:p>
            <a:r>
              <a:rPr lang="zh-TW" altLang="zh-TW" sz="1200" b="1" kern="1200" dirty="0" smtClean="0">
                <a:solidFill>
                  <a:schemeClr val="tx1"/>
                </a:solidFill>
                <a:effectLst/>
                <a:latin typeface="+mn-lt"/>
                <a:ea typeface="+mn-ea"/>
                <a:cs typeface="+mn-cs"/>
              </a:rPr>
              <a:t>生态系统</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珊瑚礁。</a:t>
            </a:r>
            <a:endParaRPr lang="zh-TW" altLang="zh-TW" sz="1200" kern="1200" dirty="0">
              <a:solidFill>
                <a:schemeClr val="tx1"/>
              </a:solidFill>
              <a:effectLst/>
              <a:latin typeface="+mn-lt"/>
              <a:ea typeface="+mn-ea"/>
              <a:cs typeface="+mn-cs"/>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55A2C26B-3A1C-4D67-BDF1-FCD51D7382CE}" type="slidenum">
              <a:rPr lang="en-AU"/>
              <a:pPr/>
              <a:t>40</a:t>
            </a:fld>
            <a:endParaRPr lang="en-AU" dirty="0"/>
          </a:p>
        </p:txBody>
      </p:sp>
    </p:spTree>
    <p:extLst>
      <p:ext uri="{BB962C8B-B14F-4D97-AF65-F5344CB8AC3E}">
        <p14:creationId xmlns:p14="http://schemas.microsoft.com/office/powerpoint/2010/main" val="2628122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b="1" kern="1200" dirty="0" smtClean="0">
                <a:solidFill>
                  <a:schemeClr val="tx1"/>
                </a:solidFill>
                <a:effectLst/>
                <a:latin typeface="+mn-lt"/>
                <a:ea typeface="+mn-ea"/>
                <a:cs typeface="+mn-cs"/>
              </a:rPr>
              <a:t>被垃圾缠住的动物</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回报被缠住的动物和缠住动物的垃圾种类。可以的话，请写下动物的物种名称；如果无从辨识，请暂时使用普遍的称呼，例如：海豹。拍下受困动物的照片，回报资料时一并分享。</a:t>
            </a:r>
          </a:p>
          <a:p>
            <a:r>
              <a:rPr lang="zh-TW" altLang="zh-TW" sz="1200" b="1" kern="1200" dirty="0" smtClean="0">
                <a:solidFill>
                  <a:schemeClr val="tx1"/>
                </a:solidFill>
                <a:effectLst/>
                <a:latin typeface="+mn-lt"/>
                <a:ea typeface="+mn-ea"/>
                <a:cs typeface="+mn-cs"/>
              </a:rPr>
              <a:t>调查深度范围</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写下垃圾移除地最深与最浅的深度。</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可能浅于你此趟潜水的最大深度</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请勿把最浅深度写成</a:t>
            </a:r>
            <a:r>
              <a:rPr lang="en-US" altLang="zh-TW" sz="1200" kern="1200" dirty="0" smtClean="0">
                <a:solidFill>
                  <a:schemeClr val="tx1"/>
                </a:solidFill>
                <a:effectLst/>
                <a:latin typeface="+mn-lt"/>
                <a:ea typeface="+mn-ea"/>
                <a:cs typeface="+mn-cs"/>
              </a:rPr>
              <a:t> 0 </a:t>
            </a:r>
            <a:r>
              <a:rPr lang="zh-TW" altLang="zh-TW" sz="1200" kern="1200" dirty="0" smtClean="0">
                <a:solidFill>
                  <a:schemeClr val="tx1"/>
                </a:solidFill>
                <a:effectLst/>
                <a:latin typeface="+mn-lt"/>
                <a:ea typeface="+mn-ea"/>
                <a:cs typeface="+mn-cs"/>
              </a:rPr>
              <a:t>公尺或英呎</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浮在海面上的垃圾不应列入计算</a:t>
            </a:r>
          </a:p>
        </p:txBody>
      </p:sp>
      <p:sp>
        <p:nvSpPr>
          <p:cNvPr id="90116" name="Slide Number Placeholder 3"/>
          <p:cNvSpPr>
            <a:spLocks noGrp="1"/>
          </p:cNvSpPr>
          <p:nvPr>
            <p:ph type="sldNum" sz="quarter" idx="5"/>
          </p:nvPr>
        </p:nvSpPr>
        <p:spPr bwMode="auto">
          <a:noFill/>
          <a:ln>
            <a:miter lim="800000"/>
            <a:headEnd/>
            <a:tailEnd/>
          </a:ln>
        </p:spPr>
        <p:txBody>
          <a:bodyPr/>
          <a:lstStyle/>
          <a:p>
            <a:fld id="{880C7D42-79C1-4724-99B0-A11DCB2EC487}" type="slidenum">
              <a:rPr lang="en-AU"/>
              <a:pPr/>
              <a:t>41</a:t>
            </a:fld>
            <a:endParaRPr lang="en-AU" dirty="0"/>
          </a:p>
        </p:txBody>
      </p:sp>
    </p:spTree>
    <p:extLst>
      <p:ext uri="{BB962C8B-B14F-4D97-AF65-F5344CB8AC3E}">
        <p14:creationId xmlns:p14="http://schemas.microsoft.com/office/powerpoint/2010/main" val="2158821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b="1" kern="1200" dirty="0" smtClean="0">
                <a:solidFill>
                  <a:schemeClr val="tx1"/>
                </a:solidFill>
                <a:effectLst/>
                <a:latin typeface="+mn-lt"/>
                <a:ea typeface="+mn-ea"/>
                <a:cs typeface="+mn-cs"/>
              </a:rPr>
              <a:t>上周的天候状况</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记录下强风、豪雨、暴风雨或任何可能将垃圾移入或移出调查潜点的天气事件。</a:t>
            </a:r>
          </a:p>
          <a:p>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当地应注意的垃圾种类</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列出前三项你认为在所在地区造成问题的垃圾种类并说明原因。</a:t>
            </a:r>
          </a:p>
          <a:p>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最不寻常的垃圾种类</a:t>
            </a:r>
            <a:endParaRPr lang="zh-TW" altLang="zh-TW" sz="1200" kern="1200" dirty="0" smtClean="0">
              <a:solidFill>
                <a:schemeClr val="tx1"/>
              </a:solidFill>
              <a:effectLst/>
              <a:latin typeface="+mn-lt"/>
              <a:ea typeface="+mn-ea"/>
              <a:cs typeface="+mn-cs"/>
            </a:endParaRPr>
          </a:p>
          <a:p>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其他信息</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请简单说明可能导致这些垃圾出现在此地的事件，如果有新闻报导的连结，请提供：</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飓风、房屋拆除、节日或街道庆典、烟火秀等</a:t>
            </a:r>
          </a:p>
        </p:txBody>
      </p:sp>
      <p:sp>
        <p:nvSpPr>
          <p:cNvPr id="92164" name="Slide Number Placeholder 3"/>
          <p:cNvSpPr>
            <a:spLocks noGrp="1"/>
          </p:cNvSpPr>
          <p:nvPr>
            <p:ph type="sldNum" sz="quarter" idx="5"/>
          </p:nvPr>
        </p:nvSpPr>
        <p:spPr bwMode="auto">
          <a:noFill/>
          <a:ln>
            <a:miter lim="800000"/>
            <a:headEnd/>
            <a:tailEnd/>
          </a:ln>
        </p:spPr>
        <p:txBody>
          <a:bodyPr/>
          <a:lstStyle/>
          <a:p>
            <a:fld id="{B30ECAF0-E1AA-43BD-8DCE-23628AB2FEF2}" type="slidenum">
              <a:rPr lang="en-AU"/>
              <a:pPr/>
              <a:t>42</a:t>
            </a:fld>
            <a:endParaRPr lang="en-AU" dirty="0"/>
          </a:p>
        </p:txBody>
      </p:sp>
    </p:spTree>
    <p:extLst>
      <p:ext uri="{BB962C8B-B14F-4D97-AF65-F5344CB8AC3E}">
        <p14:creationId xmlns:p14="http://schemas.microsoft.com/office/powerpoint/2010/main" val="2790504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你已经完成垃圾的移除与清点</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做得很好！现在要适当处理这些垃圾，不让垃圾返回海洋。</a:t>
            </a: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分类后拿至附近做资源回收</a:t>
            </a:r>
            <a:endParaRPr lang="en-AU"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体积小的垃圾可以丢在公共垃圾桶</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有些当地主管机关会收走你的垃圾</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调查前先安排妥当</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要让当地主管机关收走的垃圾封口要绑好</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带至当地的垃圾处理场</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事先了解当地弃置垃圾的法规。针对可能含有有害化学物质的垃圾，例如灯管、荧光棒、装有汽油、燃料、化学物、和颜料的容器，许多地方政府会要求特殊的弃置处理程序。请联络当地的主管机关，寻求处理这些垃圾最合适的方法。</a:t>
            </a:r>
            <a:endParaRPr lang="zh-TW" altLang="zh-TW" sz="1200" kern="1200" dirty="0">
              <a:solidFill>
                <a:schemeClr val="tx1"/>
              </a:solidFill>
              <a:effectLst/>
              <a:latin typeface="+mn-lt"/>
              <a:ea typeface="+mn-ea"/>
              <a:cs typeface="+mn-cs"/>
            </a:endParaRPr>
          </a:p>
        </p:txBody>
      </p:sp>
      <p:sp>
        <p:nvSpPr>
          <p:cNvPr id="94212" name="Slide Number Placeholder 3"/>
          <p:cNvSpPr>
            <a:spLocks noGrp="1"/>
          </p:cNvSpPr>
          <p:nvPr>
            <p:ph type="sldNum" sz="quarter" idx="5"/>
          </p:nvPr>
        </p:nvSpPr>
        <p:spPr bwMode="auto">
          <a:noFill/>
          <a:ln>
            <a:miter lim="800000"/>
            <a:headEnd/>
            <a:tailEnd/>
          </a:ln>
        </p:spPr>
        <p:txBody>
          <a:bodyPr/>
          <a:lstStyle/>
          <a:p>
            <a:fld id="{7339F21D-7C2F-4187-98CD-258D02007C11}" type="slidenum">
              <a:rPr lang="en-AU"/>
              <a:pPr/>
              <a:t>43</a:t>
            </a:fld>
            <a:endParaRPr lang="en-AU" dirty="0"/>
          </a:p>
        </p:txBody>
      </p:sp>
    </p:spTree>
    <p:extLst>
      <p:ext uri="{BB962C8B-B14F-4D97-AF65-F5344CB8AC3E}">
        <p14:creationId xmlns:p14="http://schemas.microsoft.com/office/powerpoint/2010/main" val="2959124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调查行动来到最后一个步骤</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回报调查资料。</a:t>
            </a:r>
          </a:p>
          <a:p>
            <a:r>
              <a:rPr lang="en-GB" sz="1200" b="1" kern="1200" dirty="0" smtClean="0">
                <a:solidFill>
                  <a:schemeClr val="tx1"/>
                </a:solidFill>
                <a:effectLst/>
                <a:latin typeface="Arial" panose="020B0604020202020204" pitchFamily="34" charset="0"/>
                <a:ea typeface="+mn-ea"/>
                <a:cs typeface="Arial" panose="020B0604020202020204" pitchFamily="34" charset="0"/>
              </a:rPr>
              <a:t>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zh-TW" altLang="zh-TW" sz="1200" b="1" kern="1200" dirty="0" smtClean="0">
                <a:solidFill>
                  <a:schemeClr val="tx1"/>
                </a:solidFill>
                <a:effectLst/>
                <a:latin typeface="+mn-lt"/>
                <a:ea typeface="+mn-ea"/>
                <a:cs typeface="+mn-cs"/>
              </a:rPr>
              <a:t>所有英文数据都须使用在线的数据提交表。</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英文数据须使用在线的「数据提交表」（</a:t>
            </a:r>
            <a:r>
              <a:rPr lang="en-US" altLang="zh-TW" sz="1200" kern="1200" dirty="0" smtClean="0">
                <a:solidFill>
                  <a:schemeClr val="tx1"/>
                </a:solidFill>
                <a:effectLst/>
                <a:latin typeface="+mn-lt"/>
                <a:ea typeface="+mn-ea"/>
                <a:cs typeface="+mn-cs"/>
              </a:rPr>
              <a:t>Data Submission Form</a:t>
            </a:r>
            <a:r>
              <a:rPr lang="zh-TW" altLang="zh-TW" sz="1200" kern="1200" dirty="0" smtClean="0">
                <a:solidFill>
                  <a:schemeClr val="tx1"/>
                </a:solidFill>
                <a:effectLst/>
                <a:latin typeface="+mn-lt"/>
                <a:ea typeface="+mn-ea"/>
                <a:cs typeface="+mn-cs"/>
              </a:rPr>
              <a:t>）提交资料：</a:t>
            </a:r>
          </a:p>
          <a:p>
            <a:r>
              <a:rPr lang="en-GB" sz="1200" u="sng" kern="1200" dirty="0" smtClean="0">
                <a:solidFill>
                  <a:schemeClr val="tx1"/>
                </a:solidFill>
                <a:effectLst/>
                <a:latin typeface="Arial" panose="020B0604020202020204" pitchFamily="34" charset="0"/>
                <a:ea typeface="+mn-ea"/>
                <a:cs typeface="Arial" panose="020B0604020202020204" pitchFamily="34" charset="0"/>
                <a:hlinkClick r:id="rId3"/>
              </a:rPr>
              <a:t>www.projectaware.org/DiveAgainstDebrisData</a:t>
            </a:r>
            <a:r>
              <a:rPr lang="en-GB" sz="1200" kern="1200" dirty="0" smtClean="0">
                <a:solidFill>
                  <a:schemeClr val="tx1"/>
                </a:solidFill>
                <a:effectLst/>
                <a:latin typeface="Arial" panose="020B0604020202020204" pitchFamily="34" charset="0"/>
                <a:ea typeface="+mn-ea"/>
                <a:cs typeface="Arial" panose="020B0604020202020204" pitchFamily="34" charset="0"/>
              </a:rPr>
              <a:t> </a:t>
            </a:r>
          </a:p>
          <a:p>
            <a:r>
              <a:rPr lang="en-GB" sz="1200" kern="1200" dirty="0" smtClean="0">
                <a:solidFill>
                  <a:schemeClr val="tx1"/>
                </a:solidFill>
                <a:effectLst/>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使用前请先登入</a:t>
            </a:r>
            <a:r>
              <a:rPr lang="en-US" altLang="zh-TW" sz="1200" kern="1200" dirty="0" smtClean="0">
                <a:solidFill>
                  <a:schemeClr val="tx1"/>
                </a:solidFill>
                <a:effectLst/>
                <a:latin typeface="+mn-lt"/>
                <a:ea typeface="+mn-ea"/>
                <a:cs typeface="+mn-cs"/>
              </a:rPr>
              <a:t> My Ocean </a:t>
            </a:r>
            <a:r>
              <a:rPr lang="zh-TW" altLang="zh-TW" sz="1200" kern="1200" dirty="0" smtClean="0">
                <a:solidFill>
                  <a:schemeClr val="tx1"/>
                </a:solidFill>
                <a:effectLst/>
                <a:latin typeface="+mn-lt"/>
                <a:ea typeface="+mn-ea"/>
                <a:cs typeface="+mn-cs"/>
              </a:rPr>
              <a:t>，或是建立新的</a:t>
            </a:r>
            <a:r>
              <a:rPr lang="en-US" altLang="zh-TW" sz="1200" kern="1200" dirty="0" smtClean="0">
                <a:solidFill>
                  <a:schemeClr val="tx1"/>
                </a:solidFill>
                <a:effectLst/>
                <a:latin typeface="+mn-lt"/>
                <a:ea typeface="+mn-ea"/>
                <a:cs typeface="+mn-cs"/>
              </a:rPr>
              <a:t> My Ocean </a:t>
            </a:r>
            <a:r>
              <a:rPr lang="zh-TW" altLang="zh-TW" sz="1200" kern="1200" dirty="0" smtClean="0">
                <a:solidFill>
                  <a:schemeClr val="tx1"/>
                </a:solidFill>
                <a:effectLst/>
                <a:latin typeface="+mn-lt"/>
                <a:ea typeface="+mn-ea"/>
                <a:cs typeface="+mn-cs"/>
              </a:rPr>
              <a:t>个人档案</a:t>
            </a:r>
          </a:p>
          <a:p>
            <a:pPr marL="171450" lvl="0" indent="-171450">
              <a:buFont typeface="Arial" panose="020B0604020202020204" pitchFamily="34" charset="0"/>
              <a:buChar char="•"/>
            </a:pPr>
            <a:r>
              <a:rPr lang="zh-TW" altLang="zh-TW" sz="1200" kern="1200" dirty="0" smtClean="0">
                <a:solidFill>
                  <a:schemeClr val="tx1"/>
                </a:solidFill>
                <a:effectLst/>
                <a:latin typeface="+mn-lt"/>
                <a:ea typeface="+mn-ea"/>
                <a:cs typeface="+mn-cs"/>
              </a:rPr>
              <a:t>按照表格上的指示填写，如果你需要详细说明，请参考这份调查指引</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GB" sz="1200" kern="1200" dirty="0" smtClean="0">
                <a:solidFill>
                  <a:schemeClr val="tx1"/>
                </a:solidFill>
                <a:effectLst/>
                <a:latin typeface="Arial" panose="020B0604020202020204" pitchFamily="34" charset="0"/>
                <a:ea typeface="+mn-ea"/>
                <a:cs typeface="Arial" panose="020B0604020202020204" pitchFamily="34" charset="0"/>
              </a:rPr>
              <a:t> </a:t>
            </a:r>
          </a:p>
          <a:p>
            <a:r>
              <a:rPr lang="zh-TW" altLang="zh-TW" sz="1200" b="1" kern="1200" dirty="0" smtClean="0">
                <a:solidFill>
                  <a:schemeClr val="tx1"/>
                </a:solidFill>
                <a:effectLst/>
                <a:latin typeface="+mn-lt"/>
                <a:ea typeface="+mn-ea"/>
                <a:cs typeface="+mn-cs"/>
              </a:rPr>
              <a:t>所有非英文数据皆须用</a:t>
            </a:r>
            <a:r>
              <a:rPr lang="en-US" altLang="zh-TW" sz="1200" b="1" kern="1200" dirty="0" smtClean="0">
                <a:solidFill>
                  <a:schemeClr val="tx1"/>
                </a:solidFill>
                <a:effectLst/>
                <a:latin typeface="+mn-lt"/>
                <a:ea typeface="+mn-ea"/>
                <a:cs typeface="+mn-cs"/>
              </a:rPr>
              <a:t> Email </a:t>
            </a:r>
            <a:r>
              <a:rPr lang="zh-TW" altLang="zh-TW" sz="1200" b="1" kern="1200" dirty="0" smtClean="0">
                <a:solidFill>
                  <a:schemeClr val="tx1"/>
                </a:solidFill>
                <a:effectLst/>
                <a:latin typeface="+mn-lt"/>
                <a:ea typeface="+mn-ea"/>
                <a:cs typeface="+mn-cs"/>
              </a:rPr>
              <a:t>寄出填写完毕的调查记录表。</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非英语数据请将填写完毕的调查记录表寄至</a:t>
            </a:r>
            <a:r>
              <a:rPr lang="zh-TW" altLang="en-US" sz="1200" kern="1200" dirty="0" smtClean="0">
                <a:solidFill>
                  <a:schemeClr val="tx1"/>
                </a:solidFill>
                <a:effectLst/>
                <a:latin typeface="+mn-lt"/>
                <a:ea typeface="+mn-ea"/>
                <a:cs typeface="+mn-cs"/>
              </a:rPr>
              <a:t> </a:t>
            </a:r>
            <a:r>
              <a:rPr lang="en-GB" sz="1200" u="sng" kern="1200" dirty="0" smtClean="0">
                <a:solidFill>
                  <a:schemeClr val="tx1"/>
                </a:solidFill>
                <a:effectLst/>
                <a:latin typeface="Arial" panose="020B0604020202020204" pitchFamily="34" charset="0"/>
                <a:ea typeface="+mn-ea"/>
                <a:cs typeface="Arial" panose="020B0604020202020204" pitchFamily="34" charset="0"/>
                <a:hlinkClick r:id="rId4"/>
              </a:rPr>
              <a:t>diveagainstdebris@projectaware.org</a:t>
            </a:r>
            <a:r>
              <a:rPr lang="zh-TW" altLang="zh-TW" sz="1200" kern="1200" dirty="0" smtClean="0">
                <a:solidFill>
                  <a:schemeClr val="tx1"/>
                </a:solidFill>
                <a:effectLst/>
                <a:latin typeface="+mn-lt"/>
                <a:ea typeface="+mn-ea"/>
                <a:cs typeface="+mn-cs"/>
              </a:rPr>
              <a:t>，并确保所有字段已清楚填写。</a:t>
            </a:r>
            <a:endParaRPr lang="en-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7997D316-B978-49C1-BAEF-A42F624465C6}" type="slidenum">
              <a:rPr lang="en-AU"/>
              <a:pPr/>
              <a:t>44</a:t>
            </a:fld>
            <a:endParaRPr lang="en-AU" dirty="0"/>
          </a:p>
        </p:txBody>
      </p:sp>
    </p:spTree>
    <p:extLst>
      <p:ext uri="{BB962C8B-B14F-4D97-AF65-F5344CB8AC3E}">
        <p14:creationId xmlns:p14="http://schemas.microsoft.com/office/powerpoint/2010/main" val="3688275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在资料送出前，你必须确认同意本调查活动的相关规定（</a:t>
            </a:r>
            <a:r>
              <a:rPr lang="en-US" altLang="zh-TW" sz="1200" kern="1200" dirty="0" smtClean="0">
                <a:solidFill>
                  <a:schemeClr val="tx1"/>
                </a:solidFill>
                <a:effectLst/>
                <a:latin typeface="+mn-lt"/>
                <a:ea typeface="+mn-ea"/>
                <a:cs typeface="+mn-cs"/>
              </a:rPr>
              <a:t>Dive Against Debris® Surveyor Statement</a:t>
            </a:r>
            <a:r>
              <a:rPr lang="zh-TW" altLang="zh-TW" sz="1200" kern="1200" dirty="0" smtClean="0">
                <a:solidFill>
                  <a:schemeClr val="tx1"/>
                </a:solidFill>
                <a:effectLst/>
                <a:latin typeface="+mn-lt"/>
                <a:ea typeface="+mn-ea"/>
                <a:cs typeface="+mn-cs"/>
              </a:rPr>
              <a:t>）：</a:t>
            </a:r>
          </a:p>
          <a:p>
            <a:r>
              <a:rPr lang="zh-TW" altLang="zh-TW" sz="1200" kern="1200" dirty="0" smtClean="0">
                <a:solidFill>
                  <a:schemeClr val="tx1"/>
                </a:solidFill>
                <a:effectLst/>
                <a:latin typeface="+mn-lt"/>
                <a:ea typeface="+mn-ea"/>
                <a:cs typeface="+mn-cs"/>
              </a:rPr>
              <a:t>本人已详读《</a:t>
            </a:r>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调查指引》，本次所回报的资料是在单趟潜水中，和一个或数个潜伴小组共同搜集完成。我已充分了解：只能回报当地海里收集到的垃圾资料，不同梯次搜集的垃圾应依次各别回报，陆地收集的垃圾可到 </a:t>
            </a:r>
            <a:r>
              <a:rPr lang="en-US" altLang="zh-TW" sz="1200" kern="1200" dirty="0" smtClean="0">
                <a:solidFill>
                  <a:schemeClr val="tx1"/>
                </a:solidFill>
                <a:effectLst/>
                <a:latin typeface="+mn-lt"/>
                <a:ea typeface="+mn-ea"/>
                <a:cs typeface="+mn-cs"/>
              </a:rPr>
              <a:t>My Ocean </a:t>
            </a:r>
            <a:r>
              <a:rPr lang="zh-TW" altLang="zh-TW" sz="1200" kern="1200" dirty="0" smtClean="0">
                <a:solidFill>
                  <a:schemeClr val="tx1"/>
                </a:solidFill>
                <a:effectLst/>
                <a:latin typeface="+mn-lt"/>
                <a:ea typeface="+mn-ea"/>
                <a:cs typeface="+mn-cs"/>
              </a:rPr>
              <a:t>社群分享。我了解回报的数据若通过 </a:t>
            </a:r>
            <a:r>
              <a:rPr lang="en-US" altLang="zh-TW" sz="1200" kern="1200" dirty="0" smtClean="0">
                <a:solidFill>
                  <a:schemeClr val="tx1"/>
                </a:solidFill>
                <a:effectLst/>
                <a:latin typeface="+mn-lt"/>
                <a:ea typeface="+mn-ea"/>
                <a:cs typeface="+mn-cs"/>
              </a:rPr>
              <a:t>Project AWARE</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的内部审查，将会显示在</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地图。</a:t>
            </a:r>
            <a:endParaRPr lang="en-GB" dirty="0" smtClean="0">
              <a:latin typeface="Arial" panose="020B0604020202020204" pitchFamily="34" charset="0"/>
              <a:cs typeface="Arial" panose="020B0604020202020204" pitchFamily="34" charset="0"/>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915005D7-E879-4263-9814-1EDD0111510C}" type="slidenum">
              <a:rPr lang="en-AU"/>
              <a:pPr/>
              <a:t>45</a:t>
            </a:fld>
            <a:endParaRPr lang="en-AU" dirty="0"/>
          </a:p>
        </p:txBody>
      </p:sp>
    </p:spTree>
    <p:extLst>
      <p:ext uri="{BB962C8B-B14F-4D97-AF65-F5344CB8AC3E}">
        <p14:creationId xmlns:p14="http://schemas.microsoft.com/office/powerpoint/2010/main" val="2742361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00356" name="Slide Number Placeholder 3"/>
          <p:cNvSpPr>
            <a:spLocks noGrp="1"/>
          </p:cNvSpPr>
          <p:nvPr>
            <p:ph type="sldNum" sz="quarter" idx="5"/>
          </p:nvPr>
        </p:nvSpPr>
        <p:spPr bwMode="auto">
          <a:noFill/>
          <a:ln>
            <a:miter lim="800000"/>
            <a:headEnd/>
            <a:tailEnd/>
          </a:ln>
        </p:spPr>
        <p:txBody>
          <a:bodyPr/>
          <a:lstStyle/>
          <a:p>
            <a:fld id="{FBA89801-8EAE-4AE2-B7E0-653AC2384C2E}" type="slidenum">
              <a:rPr lang="en-AU"/>
              <a:pPr/>
              <a:t>46</a:t>
            </a:fld>
            <a:endParaRPr lang="en-AU" dirty="0"/>
          </a:p>
        </p:txBody>
      </p:sp>
    </p:spTree>
    <p:extLst>
      <p:ext uri="{BB962C8B-B14F-4D97-AF65-F5344CB8AC3E}">
        <p14:creationId xmlns:p14="http://schemas.microsoft.com/office/powerpoint/2010/main" val="4217802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第 </a:t>
            </a:r>
            <a:r>
              <a:rPr lang="en-US" altLang="zh-TW" sz="1200" kern="1200" dirty="0" smtClean="0">
                <a:solidFill>
                  <a:schemeClr val="tx1"/>
                </a:solidFill>
                <a:effectLst/>
                <a:latin typeface="+mn-lt"/>
                <a:ea typeface="+mn-ea"/>
                <a:cs typeface="+mn-cs"/>
              </a:rPr>
              <a:t>4 </a:t>
            </a:r>
            <a:r>
              <a:rPr lang="zh-TW" altLang="zh-TW" sz="1200" kern="1200" dirty="0" smtClean="0">
                <a:solidFill>
                  <a:schemeClr val="tx1"/>
                </a:solidFill>
                <a:effectLst/>
                <a:latin typeface="+mn-lt"/>
                <a:ea typeface="+mn-ea"/>
                <a:cs typeface="+mn-cs"/>
              </a:rPr>
              <a:t>节，我们会说明如何加入全球 </a:t>
            </a:r>
            <a:r>
              <a:rPr lang="en-US" altLang="zh-TW" sz="1200" kern="1200" dirty="0" smtClean="0">
                <a:solidFill>
                  <a:schemeClr val="tx1"/>
                </a:solidFill>
                <a:effectLst/>
                <a:latin typeface="+mn-lt"/>
                <a:ea typeface="+mn-ea"/>
                <a:cs typeface="+mn-cs"/>
              </a:rPr>
              <a:t>Project AWARE </a:t>
            </a:r>
            <a:r>
              <a:rPr lang="zh-TW" altLang="zh-TW" sz="1200" kern="1200" dirty="0" smtClean="0">
                <a:solidFill>
                  <a:schemeClr val="tx1"/>
                </a:solidFill>
                <a:effectLst/>
                <a:latin typeface="+mn-lt"/>
                <a:ea typeface="+mn-ea"/>
                <a:cs typeface="+mn-cs"/>
              </a:rPr>
              <a:t>潜水员的行列，一同保护海洋星球。</a:t>
            </a:r>
            <a:endParaRPr lang="zh-TW" altLang="zh-TW" sz="1200" kern="1200" dirty="0">
              <a:solidFill>
                <a:schemeClr val="tx1"/>
              </a:solidFill>
              <a:effectLst/>
              <a:latin typeface="+mn-lt"/>
              <a:ea typeface="+mn-ea"/>
              <a:cs typeface="+mn-cs"/>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D1B37ADF-D103-4851-A2FE-63FB70AFD58A}" type="slidenum">
              <a:rPr lang="en-AU"/>
              <a:pPr/>
              <a:t>47</a:t>
            </a:fld>
            <a:endParaRPr lang="en-AU" dirty="0"/>
          </a:p>
        </p:txBody>
      </p:sp>
    </p:spTree>
    <p:extLst>
      <p:ext uri="{BB962C8B-B14F-4D97-AF65-F5344CB8AC3E}">
        <p14:creationId xmlns:p14="http://schemas.microsoft.com/office/powerpoint/2010/main" val="2218902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a:bodyPr>
          <a:lstStyle/>
          <a:p>
            <a:r>
              <a:rPr lang="zh-TW" altLang="zh-TW" sz="1200" kern="1200" dirty="0" smtClean="0">
                <a:solidFill>
                  <a:schemeClr val="tx1"/>
                </a:solidFill>
                <a:effectLst/>
                <a:latin typeface="+mn-lt"/>
                <a:ea typeface="+mn-ea"/>
                <a:cs typeface="+mn-cs"/>
              </a:rPr>
              <a:t>你已经准备好加入全球</a:t>
            </a:r>
            <a:r>
              <a:rPr lang="en-US" altLang="zh-TW" sz="1200" kern="1200" dirty="0" smtClean="0">
                <a:solidFill>
                  <a:schemeClr val="tx1"/>
                </a:solidFill>
                <a:effectLst/>
                <a:latin typeface="+mn-lt"/>
                <a:ea typeface="+mn-ea"/>
                <a:cs typeface="+mn-cs"/>
              </a:rPr>
              <a:t> AWARE </a:t>
            </a:r>
            <a:r>
              <a:rPr lang="zh-TW" altLang="zh-TW" sz="1200" kern="1200" dirty="0" smtClean="0">
                <a:solidFill>
                  <a:schemeClr val="tx1"/>
                </a:solidFill>
                <a:effectLst/>
                <a:latin typeface="+mn-lt"/>
                <a:ea typeface="+mn-ea"/>
                <a:cs typeface="+mn-cs"/>
              </a:rPr>
              <a:t>潜水员的行列，一同打击海洋垃圾了</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和我们一起拯救海洋吧！</a:t>
            </a:r>
          </a:p>
          <a:p>
            <a:endParaRPr lang="en-US" sz="1200" kern="1200" baseline="0" dirty="0" smtClean="0">
              <a:solidFill>
                <a:schemeClr val="tx1"/>
              </a:solidFill>
              <a:latin typeface="Arial" panose="020B0604020202020204" pitchFamily="34" charset="0"/>
              <a:ea typeface="+mn-ea"/>
              <a:cs typeface="Arial" panose="020B0604020202020204" pitchFamily="34" charset="0"/>
            </a:endParaRPr>
          </a:p>
          <a:p>
            <a:r>
              <a:rPr lang="en-US" altLang="zh-TW" sz="1200" kern="1200" dirty="0" smtClean="0">
                <a:solidFill>
                  <a:schemeClr val="tx1"/>
                </a:solidFill>
                <a:effectLst/>
                <a:latin typeface="+mn-lt"/>
                <a:ea typeface="+mn-ea"/>
                <a:cs typeface="+mn-cs"/>
              </a:rPr>
              <a:t>My Ocean</a:t>
            </a:r>
            <a:r>
              <a:rPr lang="zh-TW" altLang="zh-TW" sz="1200" kern="1200" dirty="0" smtClean="0">
                <a:solidFill>
                  <a:schemeClr val="tx1"/>
                </a:solidFill>
                <a:effectLst/>
                <a:latin typeface="+mn-lt"/>
                <a:ea typeface="+mn-ea"/>
                <a:cs typeface="+mn-cs"/>
              </a:rPr>
              <a:t>（</a:t>
            </a:r>
            <a:r>
              <a:rPr lang="en-US" altLang="zh-TW" sz="1200" u="sng" kern="1200" dirty="0" smtClean="0">
                <a:solidFill>
                  <a:schemeClr val="tx1"/>
                </a:solidFill>
                <a:effectLst/>
                <a:latin typeface="+mn-lt"/>
                <a:ea typeface="+mn-ea"/>
                <a:cs typeface="+mn-cs"/>
                <a:hlinkClick r:id="rId3"/>
              </a:rPr>
              <a:t>www.projectaware.org/MyOcean</a:t>
            </a:r>
            <a:r>
              <a:rPr lang="zh-TW" altLang="zh-TW" sz="1200" kern="1200" dirty="0" smtClean="0">
                <a:solidFill>
                  <a:schemeClr val="tx1"/>
                </a:solidFill>
                <a:effectLst/>
                <a:latin typeface="+mn-lt"/>
                <a:ea typeface="+mn-ea"/>
                <a:cs typeface="+mn-cs"/>
              </a:rPr>
              <a:t>）</a:t>
            </a:r>
            <a:r>
              <a:rPr lang="zh-TW" altLang="zh-TW" sz="1200" b="1" kern="1200" dirty="0" smtClean="0">
                <a:solidFill>
                  <a:schemeClr val="tx1"/>
                </a:solidFill>
                <a:effectLst/>
                <a:latin typeface="+mn-lt"/>
                <a:ea typeface="+mn-ea"/>
                <a:cs typeface="+mn-cs"/>
              </a:rPr>
              <a:t>是</a:t>
            </a:r>
            <a:r>
              <a:rPr lang="en-US" altLang="zh-TW" sz="1200" b="1" kern="1200" dirty="0" smtClean="0">
                <a:solidFill>
                  <a:schemeClr val="tx1"/>
                </a:solidFill>
                <a:effectLst/>
                <a:latin typeface="+mn-lt"/>
                <a:ea typeface="+mn-ea"/>
                <a:cs typeface="+mn-cs"/>
              </a:rPr>
              <a:t> Project AWARE </a:t>
            </a:r>
            <a:r>
              <a:rPr lang="zh-TW" altLang="zh-TW" sz="1200" b="1" kern="1200" dirty="0" smtClean="0">
                <a:solidFill>
                  <a:schemeClr val="tx1"/>
                </a:solidFill>
                <a:effectLst/>
                <a:latin typeface="+mn-lt"/>
                <a:ea typeface="+mn-ea"/>
                <a:cs typeface="+mn-cs"/>
              </a:rPr>
              <a:t>独一无二的在线生态保育社群</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AWARE </a:t>
            </a:r>
            <a:r>
              <a:rPr lang="zh-TW" altLang="zh-TW" sz="1200" kern="1200" dirty="0" smtClean="0">
                <a:solidFill>
                  <a:schemeClr val="tx1"/>
                </a:solidFill>
                <a:effectLst/>
                <a:latin typeface="+mn-lt"/>
                <a:ea typeface="+mn-ea"/>
                <a:cs typeface="+mn-cs"/>
              </a:rPr>
              <a:t>的领导人会透过网站采取保护海洋的行动。建立你的</a:t>
            </a:r>
            <a:r>
              <a:rPr lang="en-US" altLang="zh-TW" sz="1200" kern="1200" dirty="0" smtClean="0">
                <a:solidFill>
                  <a:schemeClr val="tx1"/>
                </a:solidFill>
                <a:effectLst/>
                <a:latin typeface="+mn-lt"/>
                <a:ea typeface="+mn-ea"/>
                <a:cs typeface="+mn-cs"/>
              </a:rPr>
              <a:t> My Ocean </a:t>
            </a:r>
            <a:r>
              <a:rPr lang="zh-TW" altLang="zh-TW" sz="1200" kern="1200" dirty="0" smtClean="0">
                <a:solidFill>
                  <a:schemeClr val="tx1"/>
                </a:solidFill>
                <a:effectLst/>
                <a:latin typeface="+mn-lt"/>
                <a:ea typeface="+mn-ea"/>
                <a:cs typeface="+mn-cs"/>
              </a:rPr>
              <a:t>个人档案，回报 </a:t>
            </a:r>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的调查资料，在部落格发表你的守护海洋活动，并</a:t>
            </a:r>
            <a:r>
              <a:rPr lang="zh-TW" altLang="zh-TW" sz="1200" b="1" kern="1200" dirty="0" smtClean="0">
                <a:solidFill>
                  <a:schemeClr val="tx1"/>
                </a:solidFill>
                <a:effectLst/>
                <a:latin typeface="+mn-lt"/>
                <a:ea typeface="+mn-ea"/>
                <a:cs typeface="+mn-cs"/>
              </a:rPr>
              <a:t>透过「发起行动」（</a:t>
            </a:r>
            <a:r>
              <a:rPr lang="en-US" altLang="zh-TW" sz="1200" b="1" kern="1200" dirty="0" smtClean="0">
                <a:solidFill>
                  <a:schemeClr val="tx1"/>
                </a:solidFill>
                <a:effectLst/>
                <a:latin typeface="+mn-lt"/>
                <a:ea typeface="+mn-ea"/>
                <a:cs typeface="+mn-cs"/>
              </a:rPr>
              <a:t>Start an Action</a:t>
            </a:r>
            <a:r>
              <a:rPr lang="zh-TW" altLang="zh-TW" sz="1200" b="1" kern="1200" dirty="0" smtClean="0">
                <a:solidFill>
                  <a:schemeClr val="tx1"/>
                </a:solidFill>
                <a:effectLst/>
                <a:latin typeface="+mn-lt"/>
                <a:ea typeface="+mn-ea"/>
                <a:cs typeface="+mn-cs"/>
              </a:rPr>
              <a:t>），吸引其他伙伴</a:t>
            </a:r>
            <a:r>
              <a:rPr lang="zh-TW" altLang="zh-TW" sz="1200" kern="1200" dirty="0" smtClean="0">
                <a:solidFill>
                  <a:schemeClr val="tx1"/>
                </a:solidFill>
                <a:effectLst/>
                <a:latin typeface="+mn-lt"/>
                <a:ea typeface="+mn-ea"/>
                <a:cs typeface="+mn-cs"/>
              </a:rPr>
              <a:t>一同参加</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调查。</a:t>
            </a:r>
            <a:endParaRPr lang="en-AU" sz="1300" dirty="0" smtClean="0">
              <a:latin typeface="Arial" panose="020B0604020202020204" pitchFamily="34" charset="0"/>
              <a:cs typeface="Arial" panose="020B0604020202020204" pitchFamily="34" charset="0"/>
            </a:endParaRPr>
          </a:p>
          <a:p>
            <a:pPr>
              <a:defRPr/>
            </a:pPr>
            <a:endParaRPr lang="en-AU" sz="1300"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b="1" kern="1200" dirty="0" smtClean="0">
                <a:solidFill>
                  <a:schemeClr val="tx1"/>
                </a:solidFill>
                <a:effectLst/>
                <a:latin typeface="+mn-lt"/>
                <a:ea typeface="+mn-ea"/>
                <a:cs typeface="+mn-cs"/>
              </a:rPr>
              <a:t>分享行动成果</a:t>
            </a:r>
            <a:r>
              <a:rPr lang="zh-TW" altLang="zh-TW" sz="1200" kern="1200" dirty="0" smtClean="0">
                <a:solidFill>
                  <a:schemeClr val="tx1"/>
                </a:solidFill>
                <a:effectLst/>
                <a:latin typeface="+mn-lt"/>
                <a:ea typeface="+mn-ea"/>
                <a:cs typeface="+mn-cs"/>
              </a:rPr>
              <a:t>，改变那些伤害海洋星球的垃圾制造行为：</a:t>
            </a:r>
          </a:p>
          <a:p>
            <a:pPr marL="285750" indent="-285750">
              <a:buFont typeface="Arial" panose="020B0604020202020204" pitchFamily="34" charset="0"/>
              <a:buChar char="•"/>
              <a:defRPr/>
            </a:pPr>
            <a:r>
              <a:rPr lang="zh-TW" altLang="zh-TW" sz="1200" kern="1200" dirty="0" smtClean="0">
                <a:solidFill>
                  <a:schemeClr val="tx1"/>
                </a:solidFill>
                <a:effectLst/>
                <a:latin typeface="+mn-lt"/>
                <a:ea typeface="+mn-ea"/>
                <a:cs typeface="+mn-cs"/>
              </a:rPr>
              <a:t>在</a:t>
            </a:r>
            <a:r>
              <a:rPr lang="en-US" altLang="zh-TW" sz="1200" kern="1200" dirty="0" smtClean="0">
                <a:solidFill>
                  <a:schemeClr val="tx1"/>
                </a:solidFill>
                <a:effectLst/>
                <a:latin typeface="+mn-lt"/>
                <a:ea typeface="+mn-ea"/>
                <a:cs typeface="+mn-cs"/>
              </a:rPr>
              <a:t> My Ocean </a:t>
            </a:r>
            <a:r>
              <a:rPr lang="zh-TW" altLang="zh-TW" sz="1200" kern="1200" dirty="0" smtClean="0">
                <a:solidFill>
                  <a:schemeClr val="tx1"/>
                </a:solidFill>
                <a:effectLst/>
                <a:latin typeface="+mn-lt"/>
                <a:ea typeface="+mn-ea"/>
                <a:cs typeface="+mn-cs"/>
              </a:rPr>
              <a:t>网页分享你参与</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调查计划的故事</a:t>
            </a:r>
            <a:endParaRPr lang="en-AU" sz="1300" dirty="0" smtClean="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想办法让</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调查在媒体上曝光，让大众了解海洋垃圾的问题</a:t>
            </a:r>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48</a:t>
            </a:fld>
            <a:endParaRPr lang="en-AU" dirty="0"/>
          </a:p>
        </p:txBody>
      </p:sp>
    </p:spTree>
    <p:extLst>
      <p:ext uri="{BB962C8B-B14F-4D97-AF65-F5344CB8AC3E}">
        <p14:creationId xmlns:p14="http://schemas.microsoft.com/office/powerpoint/2010/main" val="3839807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a:bodyPr>
          <a:lstStyle/>
          <a:p>
            <a:r>
              <a:rPr lang="zh-TW" altLang="zh-TW" sz="1200" kern="1200" dirty="0" smtClean="0">
                <a:solidFill>
                  <a:schemeClr val="tx1"/>
                </a:solidFill>
                <a:effectLst/>
                <a:latin typeface="+mn-lt"/>
                <a:ea typeface="+mn-ea"/>
                <a:cs typeface="+mn-cs"/>
              </a:rPr>
              <a:t>你已经准备好加入全球</a:t>
            </a:r>
            <a:r>
              <a:rPr lang="en-US" altLang="zh-TW" sz="1200" kern="1200" dirty="0" smtClean="0">
                <a:solidFill>
                  <a:schemeClr val="tx1"/>
                </a:solidFill>
                <a:effectLst/>
                <a:latin typeface="+mn-lt"/>
                <a:ea typeface="+mn-ea"/>
                <a:cs typeface="+mn-cs"/>
              </a:rPr>
              <a:t> AWARE </a:t>
            </a:r>
            <a:r>
              <a:rPr lang="zh-TW" altLang="zh-TW" sz="1200" kern="1200" dirty="0" smtClean="0">
                <a:solidFill>
                  <a:schemeClr val="tx1"/>
                </a:solidFill>
                <a:effectLst/>
                <a:latin typeface="+mn-lt"/>
                <a:ea typeface="+mn-ea"/>
                <a:cs typeface="+mn-cs"/>
              </a:rPr>
              <a:t>潜水员的行列，一同打击海洋垃圾了</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和我们一起拯救海洋吧！</a:t>
            </a:r>
          </a:p>
          <a:p>
            <a:pPr>
              <a:defRPr/>
            </a:pPr>
            <a:endParaRPr lang="en-AU" sz="1100"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回报干净的调查潜点</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找到一处干净的调查潜点是项重要的发现，因为当未来产生新的污染问题时，可以依此做为比较基准。提交资料时请勾选「我们的调查潜点没有垃圾」。</a:t>
            </a:r>
          </a:p>
          <a:p>
            <a:pPr>
              <a:defRPr/>
            </a:pPr>
            <a:endParaRPr lang="en-AU" sz="1100"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随时随地打击海洋垃圾</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定期在同一调查潜点所收集的数据是最有参考价值的；但你仍可透过</a:t>
            </a:r>
            <a:r>
              <a:rPr lang="en-US" altLang="zh-TW" sz="1200" kern="1200" dirty="0" smtClean="0">
                <a:solidFill>
                  <a:schemeClr val="tx1"/>
                </a:solidFill>
                <a:effectLst/>
                <a:latin typeface="+mn-lt"/>
                <a:ea typeface="+mn-ea"/>
                <a:cs typeface="+mn-cs"/>
              </a:rPr>
              <a:t> Dive Against Debris®</a:t>
            </a:r>
            <a:r>
              <a:rPr lang="zh-TW" altLang="zh-TW" sz="1200" kern="1200" dirty="0" smtClean="0">
                <a:solidFill>
                  <a:schemeClr val="tx1"/>
                </a:solidFill>
                <a:effectLst/>
                <a:latin typeface="+mn-lt"/>
                <a:ea typeface="+mn-ea"/>
                <a:cs typeface="+mn-cs"/>
              </a:rPr>
              <a:t>，随时回报其他潜点的垃圾。</a:t>
            </a:r>
          </a:p>
          <a:p>
            <a:pPr>
              <a:defRPr/>
            </a:pPr>
            <a:endParaRPr lang="en-AU" sz="1100"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朋友们帮忙清理出的陆面垃圾可以回报吗？</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将潜水调查计划结合净滩活动是很棒的主意，但仅有潜水员在水底发现的垃圾，才能透过</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回报。至于朋友们清理出的陆面垃圾﹕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将收集到的陆面垃圾与海洋垃圾分开放置</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仅分类、记录、回报在</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发现的海洋垃圾</a:t>
            </a:r>
          </a:p>
          <a:p>
            <a:pPr>
              <a:defRPr/>
            </a:pPr>
            <a:endParaRPr lang="en-AU" sz="1100"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给予回馈</a:t>
            </a:r>
            <a:endParaRPr lang="zh-TW"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和我们分享你的</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经验</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请发送回馈及建议</a:t>
            </a:r>
            <a:r>
              <a:rPr lang="zh-TW" altLang="en-US" sz="1200" kern="1200" dirty="0" smtClean="0">
                <a:solidFill>
                  <a:schemeClr val="tx1"/>
                </a:solidFill>
                <a:effectLst/>
                <a:latin typeface="+mn-lt"/>
                <a:ea typeface="+mn-ea"/>
                <a:cs typeface="+mn-cs"/>
              </a:rPr>
              <a:t>至</a:t>
            </a:r>
            <a:r>
              <a:rPr lang="en-AU" altLang="zh-TW" sz="1200" dirty="0" smtClean="0">
                <a:latin typeface="Arial" panose="020B0604020202020204" pitchFamily="34" charset="0"/>
                <a:cs typeface="Arial" panose="020B0604020202020204" pitchFamily="34" charset="0"/>
              </a:rPr>
              <a:t>DiveAgainstDebris@projectaware.org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zh-TW" sz="1200" kern="1200" dirty="0" smtClean="0">
              <a:solidFill>
                <a:schemeClr val="tx1"/>
              </a:solidFill>
              <a:effectLst/>
              <a:latin typeface="+mn-lt"/>
              <a:ea typeface="+mn-ea"/>
              <a:cs typeface="+mn-cs"/>
            </a:endParaRPr>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49</a:t>
            </a:fld>
            <a:endParaRPr lang="en-AU" dirty="0"/>
          </a:p>
        </p:txBody>
      </p:sp>
    </p:spTree>
    <p:extLst>
      <p:ext uri="{BB962C8B-B14F-4D97-AF65-F5344CB8AC3E}">
        <p14:creationId xmlns:p14="http://schemas.microsoft.com/office/powerpoint/2010/main" val="9059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第 </a:t>
            </a:r>
            <a:r>
              <a:rPr lang="en-US" altLang="zh-TW" sz="1200" kern="1200" dirty="0" smtClean="0">
                <a:solidFill>
                  <a:schemeClr val="tx1"/>
                </a:solidFill>
                <a:effectLst/>
                <a:latin typeface="+mn-lt"/>
                <a:ea typeface="+mn-ea"/>
                <a:cs typeface="+mn-cs"/>
              </a:rPr>
              <a:t>4 </a:t>
            </a:r>
            <a:r>
              <a:rPr lang="zh-TW" altLang="zh-TW" sz="1200" kern="1200" dirty="0" smtClean="0">
                <a:solidFill>
                  <a:schemeClr val="tx1"/>
                </a:solidFill>
                <a:effectLst/>
                <a:latin typeface="+mn-lt"/>
                <a:ea typeface="+mn-ea"/>
                <a:cs typeface="+mn-cs"/>
              </a:rPr>
              <a:t>节，我们会说明如何加入全球</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Project AWARE </a:t>
            </a:r>
            <a:r>
              <a:rPr lang="zh-TW" altLang="zh-TW" sz="1200" kern="1200" dirty="0" smtClean="0">
                <a:solidFill>
                  <a:schemeClr val="tx1"/>
                </a:solidFill>
                <a:effectLst/>
                <a:latin typeface="+mn-lt"/>
                <a:ea typeface="+mn-ea"/>
                <a:cs typeface="+mn-cs"/>
              </a:rPr>
              <a:t>潜水员的行列，一同保护海洋星球。</a:t>
            </a:r>
            <a:endParaRPr lang="zh-TW" altLang="zh-TW" sz="1200" kern="1200" dirty="0">
              <a:solidFill>
                <a:schemeClr val="tx1"/>
              </a:solidFill>
              <a:effectLst/>
              <a:latin typeface="+mn-lt"/>
              <a:ea typeface="+mn-ea"/>
              <a:cs typeface="+mn-cs"/>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9280389A-A562-4B01-88AD-813A2893501E}" type="slidenum">
              <a:rPr lang="en-AU"/>
              <a:pPr/>
              <a:t>5</a:t>
            </a:fld>
            <a:endParaRPr lang="en-AU" dirty="0"/>
          </a:p>
        </p:txBody>
      </p:sp>
    </p:spTree>
    <p:extLst>
      <p:ext uri="{BB962C8B-B14F-4D97-AF65-F5344CB8AC3E}">
        <p14:creationId xmlns:p14="http://schemas.microsoft.com/office/powerpoint/2010/main" val="3607607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xfrm>
            <a:off x="663884" y="4343436"/>
            <a:ext cx="5605419" cy="4505549"/>
          </a:xfrm>
          <a:noFill/>
        </p:spPr>
        <p:txBody>
          <a:bodyPr wrap="square" numCol="1" anchor="t" anchorCtr="0" compatLnSpc="1">
            <a:prstTxWarp prst="textNoShape">
              <a:avLst/>
            </a:prstTxWarp>
          </a:bodyPr>
          <a:lstStyle/>
          <a:p>
            <a:r>
              <a:rPr lang="en-US" altLang="zh-TW" sz="1200" kern="1200" dirty="0" smtClean="0">
                <a:solidFill>
                  <a:schemeClr val="tx1"/>
                </a:solidFill>
                <a:effectLst/>
                <a:latin typeface="+mn-lt"/>
                <a:ea typeface="+mn-ea"/>
                <a:cs typeface="+mn-cs"/>
              </a:rPr>
              <a:t>Project AWARE Foundation </a:t>
            </a:r>
            <a:r>
              <a:rPr lang="zh-TW" altLang="zh-TW" sz="1200" kern="1200" dirty="0" smtClean="0">
                <a:solidFill>
                  <a:schemeClr val="tx1"/>
                </a:solidFill>
                <a:effectLst/>
                <a:latin typeface="+mn-lt"/>
                <a:ea typeface="+mn-ea"/>
                <a:cs typeface="+mn-cs"/>
              </a:rPr>
              <a:t>是一个由潜水员所发起的运动，目标是凝聚「潜」力，保护我们的海洋星球。请造访 </a:t>
            </a:r>
            <a:r>
              <a:rPr lang="en-US" altLang="zh-TW" sz="1200" u="none" strike="noStrike" kern="1200" dirty="0" smtClean="0">
                <a:solidFill>
                  <a:schemeClr val="tx1"/>
                </a:solidFill>
                <a:effectLst/>
                <a:latin typeface="+mn-lt"/>
                <a:ea typeface="+mn-ea"/>
                <a:cs typeface="+mn-cs"/>
                <a:hlinkClick r:id="rId3"/>
              </a:rPr>
              <a:t>www.projectaware.org</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了解有哪些行动号召、请愿活动和环境保护活动，一同为保护海洋而战。</a:t>
            </a:r>
          </a:p>
          <a:p>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两项重大海洋议题</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目前</a:t>
            </a:r>
            <a:r>
              <a:rPr lang="en-US" altLang="zh-TW" sz="1200" kern="1200" dirty="0" smtClean="0">
                <a:solidFill>
                  <a:schemeClr val="tx1"/>
                </a:solidFill>
                <a:effectLst/>
                <a:latin typeface="+mn-lt"/>
                <a:ea typeface="+mn-ea"/>
                <a:cs typeface="+mn-cs"/>
              </a:rPr>
              <a:t> Project AWARE </a:t>
            </a:r>
            <a:r>
              <a:rPr lang="zh-TW" altLang="zh-TW" sz="1200" kern="1200" dirty="0" smtClean="0">
                <a:solidFill>
                  <a:schemeClr val="tx1"/>
                </a:solidFill>
                <a:effectLst/>
                <a:latin typeface="+mn-lt"/>
                <a:ea typeface="+mn-ea"/>
                <a:cs typeface="+mn-cs"/>
              </a:rPr>
              <a:t>主要关注两个海洋议题，其中潜水员都扮演了独特的角色，负责推动长期改变：</a:t>
            </a:r>
          </a:p>
          <a:p>
            <a:endParaRPr lang="en-AU" b="1"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1.</a:t>
            </a:r>
            <a:r>
              <a:rPr lang="zh-TW" altLang="en-US" b="1" dirty="0" smtClean="0">
                <a:latin typeface="Arial" panose="020B0604020202020204" pitchFamily="34" charset="0"/>
                <a:cs typeface="Arial" panose="020B0604020202020204" pitchFamily="34" charset="0"/>
              </a:rPr>
              <a:t>濒临绝种的鲨鱼与蝠魟</a:t>
            </a:r>
            <a:r>
              <a:rPr lang="zh-TW" altLang="zh-TW" sz="1200" b="1" kern="1200" dirty="0" smtClean="0">
                <a:solidFill>
                  <a:schemeClr val="tx1"/>
                </a:solidFill>
                <a:effectLst/>
                <a:latin typeface="+mn-lt"/>
                <a:ea typeface="+mn-ea"/>
                <a:cs typeface="+mn-cs"/>
              </a:rPr>
              <a:t>与蝠魟</a:t>
            </a:r>
            <a:endParaRPr lang="en-US" altLang="zh-TW" sz="1200" b="1"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由于人类的滥捕，大量鲨鱼与蝠魟正在绝种的边缘。加入</a:t>
            </a:r>
            <a:r>
              <a:rPr lang="en-US" altLang="zh-TW" sz="1200" kern="1200" dirty="0" smtClean="0">
                <a:solidFill>
                  <a:schemeClr val="tx1"/>
                </a:solidFill>
                <a:effectLst/>
                <a:latin typeface="+mn-lt"/>
                <a:ea typeface="+mn-ea"/>
                <a:cs typeface="+mn-cs"/>
              </a:rPr>
              <a:t> Project AWARE </a:t>
            </a:r>
            <a:r>
              <a:rPr lang="zh-TW" altLang="zh-TW" sz="1200" kern="1200" dirty="0" smtClean="0">
                <a:solidFill>
                  <a:schemeClr val="tx1"/>
                </a:solidFill>
                <a:effectLst/>
                <a:latin typeface="+mn-lt"/>
                <a:ea typeface="+mn-ea"/>
                <a:cs typeface="+mn-cs"/>
              </a:rPr>
              <a:t>进行中的活动，一同保护脆弱的鲨鱼与蝠魟。你可以成为一名</a:t>
            </a:r>
            <a:r>
              <a:rPr lang="en-US" altLang="zh-TW" sz="1200" kern="1200" dirty="0" smtClean="0">
                <a:solidFill>
                  <a:schemeClr val="tx1"/>
                </a:solidFill>
                <a:effectLst/>
                <a:latin typeface="+mn-lt"/>
                <a:ea typeface="+mn-ea"/>
                <a:cs typeface="+mn-cs"/>
              </a:rPr>
              <a:t>AWARE Shark Conservation</a:t>
            </a:r>
            <a:r>
              <a:rPr lang="zh-TW" altLang="zh-TW" sz="1200" kern="1200" dirty="0" smtClean="0">
                <a:solidFill>
                  <a:schemeClr val="tx1"/>
                </a:solidFill>
                <a:effectLst/>
                <a:latin typeface="+mn-lt"/>
                <a:ea typeface="+mn-ea"/>
                <a:cs typeface="+mn-cs"/>
              </a:rPr>
              <a:t>潜水员，深入了解这项议题、关心地方上的鲨鱼、并采取可能的保护行动。详细内容可以请教当地的</a:t>
            </a:r>
            <a:r>
              <a:rPr lang="en-US" altLang="zh-TW" sz="1200" kern="1200" dirty="0" smtClean="0">
                <a:solidFill>
                  <a:schemeClr val="tx1"/>
                </a:solidFill>
                <a:effectLst/>
                <a:latin typeface="+mn-lt"/>
                <a:ea typeface="+mn-ea"/>
                <a:cs typeface="+mn-cs"/>
              </a:rPr>
              <a:t> PADI </a:t>
            </a:r>
            <a:r>
              <a:rPr lang="zh-TW" altLang="zh-TW" sz="1200" kern="1200" dirty="0" smtClean="0">
                <a:solidFill>
                  <a:schemeClr val="tx1"/>
                </a:solidFill>
                <a:effectLst/>
                <a:latin typeface="+mn-lt"/>
                <a:ea typeface="+mn-ea"/>
                <a:cs typeface="+mn-cs"/>
              </a:rPr>
              <a:t>潜水中心或潜水度假村。</a:t>
            </a:r>
          </a:p>
          <a:p>
            <a:endParaRPr lang="en-AU" b="1"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2.</a:t>
            </a:r>
            <a:r>
              <a:rPr lang="zh-TW" altLang="zh-TW" sz="1200" b="1" kern="1200" dirty="0" smtClean="0">
                <a:solidFill>
                  <a:schemeClr val="tx1"/>
                </a:solidFill>
                <a:effectLst/>
                <a:latin typeface="+mn-lt"/>
                <a:ea typeface="+mn-ea"/>
                <a:cs typeface="+mn-cs"/>
              </a:rPr>
              <a:t>海洋垃圾</a:t>
            </a:r>
            <a:endParaRPr lang="en-US" altLang="zh-TW" sz="1200" b="1"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只有潜水员才具备处理海面下垃圾的技能。清除海面下的垃圾可以改善环境，但若要带来永续性的转变，我们必须极力阻止垃圾入海。潜水员可以透过</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协助回报资料。你将为海洋生物和海洋环境带来希望，减少它们所面临的威胁。</a:t>
            </a:r>
            <a:endParaRPr lang="zh-TW" altLang="zh-TW" sz="1200" kern="1200" dirty="0">
              <a:solidFill>
                <a:schemeClr val="tx1"/>
              </a:solidFill>
              <a:effectLst/>
              <a:latin typeface="+mn-lt"/>
              <a:ea typeface="+mn-ea"/>
              <a:cs typeface="+mn-cs"/>
            </a:endParaRPr>
          </a:p>
        </p:txBody>
      </p:sp>
      <p:sp>
        <p:nvSpPr>
          <p:cNvPr id="106500" name="Slide Number Placeholder 3"/>
          <p:cNvSpPr>
            <a:spLocks noGrp="1"/>
          </p:cNvSpPr>
          <p:nvPr>
            <p:ph type="sldNum" sz="quarter" idx="5"/>
          </p:nvPr>
        </p:nvSpPr>
        <p:spPr bwMode="auto">
          <a:noFill/>
          <a:ln>
            <a:miter lim="800000"/>
            <a:headEnd/>
            <a:tailEnd/>
          </a:ln>
        </p:spPr>
        <p:txBody>
          <a:bodyPr/>
          <a:lstStyle/>
          <a:p>
            <a:fld id="{605FCE46-0904-4897-905C-7D04ADE6C484}" type="slidenum">
              <a:rPr lang="en-AU"/>
              <a:pPr/>
              <a:t>50</a:t>
            </a:fld>
            <a:endParaRPr lang="en-AU" dirty="0"/>
          </a:p>
        </p:txBody>
      </p:sp>
    </p:spTree>
    <p:extLst>
      <p:ext uri="{BB962C8B-B14F-4D97-AF65-F5344CB8AC3E}">
        <p14:creationId xmlns:p14="http://schemas.microsoft.com/office/powerpoint/2010/main" val="2375887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110596" name="Slide Number Placeholder 3"/>
          <p:cNvSpPr>
            <a:spLocks noGrp="1"/>
          </p:cNvSpPr>
          <p:nvPr>
            <p:ph type="sldNum" sz="quarter" idx="5"/>
          </p:nvPr>
        </p:nvSpPr>
        <p:spPr bwMode="auto">
          <a:noFill/>
          <a:ln>
            <a:miter lim="800000"/>
            <a:headEnd/>
            <a:tailEnd/>
          </a:ln>
        </p:spPr>
        <p:txBody>
          <a:bodyPr/>
          <a:lstStyle/>
          <a:p>
            <a:fld id="{B7D899D8-28A8-4638-AC05-1619AA2BFBD5}" type="slidenum">
              <a:rPr lang="en-AU"/>
              <a:pPr/>
              <a:t>51</a:t>
            </a:fld>
            <a:endParaRPr lang="en-AU" dirty="0"/>
          </a:p>
        </p:txBody>
      </p:sp>
    </p:spTree>
    <p:extLst>
      <p:ext uri="{BB962C8B-B14F-4D97-AF65-F5344CB8AC3E}">
        <p14:creationId xmlns:p14="http://schemas.microsoft.com/office/powerpoint/2010/main" val="28565650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CE06D6-90D3-48EC-8713-C9569FCB776C}" type="slidenum">
              <a:rPr lang="en-AU" smtClean="0"/>
              <a:pPr/>
              <a:t>52</a:t>
            </a:fld>
            <a:endParaRPr lang="en-AU" dirty="0"/>
          </a:p>
        </p:txBody>
      </p:sp>
    </p:spTree>
    <p:extLst>
      <p:ext uri="{BB962C8B-B14F-4D97-AF65-F5344CB8AC3E}">
        <p14:creationId xmlns:p14="http://schemas.microsoft.com/office/powerpoint/2010/main" val="80446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这一节，我们会说明海洋垃圾造成的伤害，并了解潜水员可以如何协助解决问题。</a:t>
            </a:r>
            <a:endParaRPr lang="zh-TW" altLang="zh-TW" sz="1200" kern="1200" dirty="0">
              <a:solidFill>
                <a:schemeClr val="tx1"/>
              </a:solidFill>
              <a:effectLst/>
              <a:latin typeface="+mn-lt"/>
              <a:ea typeface="+mn-ea"/>
              <a:cs typeface="+mn-cs"/>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44647A0B-C6BA-40F9-829C-C203E5E1DA9A}" type="slidenum">
              <a:rPr lang="en-AU"/>
              <a:pPr/>
              <a:t>6</a:t>
            </a:fld>
            <a:endParaRPr lang="en-AU" dirty="0"/>
          </a:p>
        </p:txBody>
      </p:sp>
    </p:spTree>
    <p:extLst>
      <p:ext uri="{BB962C8B-B14F-4D97-AF65-F5344CB8AC3E}">
        <p14:creationId xmlns:p14="http://schemas.microsoft.com/office/powerpoint/2010/main" val="62249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normAutofit/>
          </a:bodyPr>
          <a:lstStyle/>
          <a:p>
            <a:r>
              <a:rPr lang="zh-TW" altLang="zh-TW" sz="1200" kern="1200" dirty="0" smtClean="0">
                <a:solidFill>
                  <a:schemeClr val="tx1"/>
                </a:solidFill>
                <a:effectLst/>
                <a:latin typeface="+mn-lt"/>
                <a:ea typeface="+mn-ea"/>
                <a:cs typeface="+mn-cs"/>
              </a:rPr>
              <a:t>每年成千上万的海洋生物和海鸟因误食垃圾或被垃圾缠结而死。研究指出，海洋垃圾的危害广及</a:t>
            </a:r>
            <a:r>
              <a:rPr lang="en-US" altLang="zh-TW" sz="1200" kern="1200" dirty="0" smtClean="0">
                <a:solidFill>
                  <a:schemeClr val="tx1"/>
                </a:solidFill>
                <a:effectLst/>
                <a:latin typeface="+mn-lt"/>
                <a:ea typeface="+mn-ea"/>
                <a:cs typeface="+mn-cs"/>
              </a:rPr>
              <a:t> 693 </a:t>
            </a:r>
            <a:r>
              <a:rPr lang="zh-TW" altLang="zh-TW" sz="1200" kern="1200" dirty="0" smtClean="0">
                <a:solidFill>
                  <a:schemeClr val="tx1"/>
                </a:solidFill>
                <a:effectLst/>
                <a:latin typeface="+mn-lt"/>
                <a:ea typeface="+mn-ea"/>
                <a:cs typeface="+mn-cs"/>
              </a:rPr>
              <a:t>种海洋物种，所有已知海龟种类、超过半数的海洋哺乳类和将近三分之二的海鸟类都曾误食垃圾或被垃圾缠结。</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许多海洋野生动物的死亡肇因于误食海洋垃圾。碎片如果卡在动物喉咙，动物会窒息而死，如果吞下了许多种垃圾，特别是吞下塑料，动物会无法消化。胃里满是塑料的动物以为不需要进食，最后可能活活饿死。</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某些种类的海龟、鱼类、海鸟、贝类和海洋哺乳类当中，几乎每一只动物的胃里都有塑料。</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研究很难调查出垃圾对海生动物的整体影响，不过一项研究指出，在海边找到的死亡北方海燕体内，</a:t>
            </a:r>
            <a:r>
              <a:rPr lang="en-US" altLang="zh-TW" sz="1200" kern="1200" dirty="0" smtClean="0">
                <a:solidFill>
                  <a:schemeClr val="tx1"/>
                </a:solidFill>
                <a:effectLst/>
                <a:latin typeface="+mn-lt"/>
                <a:ea typeface="+mn-ea"/>
                <a:cs typeface="+mn-cs"/>
              </a:rPr>
              <a:t>95% </a:t>
            </a:r>
            <a:r>
              <a:rPr lang="zh-TW" altLang="zh-TW" sz="1200" kern="1200" dirty="0" smtClean="0">
                <a:solidFill>
                  <a:schemeClr val="tx1"/>
                </a:solidFill>
                <a:effectLst/>
                <a:latin typeface="+mn-lt"/>
                <a:ea typeface="+mn-ea"/>
                <a:cs typeface="+mn-cs"/>
              </a:rPr>
              <a:t>以上胃里有塑料残留。平均每只海燕吞食了</a:t>
            </a:r>
            <a:r>
              <a:rPr lang="en-US" altLang="zh-TW" sz="1200" kern="1200" dirty="0" smtClean="0">
                <a:solidFill>
                  <a:schemeClr val="tx1"/>
                </a:solidFill>
                <a:effectLst/>
                <a:latin typeface="+mn-lt"/>
                <a:ea typeface="+mn-ea"/>
                <a:cs typeface="+mn-cs"/>
              </a:rPr>
              <a:t> 35 </a:t>
            </a:r>
            <a:r>
              <a:rPr lang="zh-TW" altLang="zh-TW" sz="1200" kern="1200" dirty="0" smtClean="0">
                <a:solidFill>
                  <a:schemeClr val="tx1"/>
                </a:solidFill>
                <a:effectLst/>
                <a:latin typeface="+mn-lt"/>
                <a:ea typeface="+mn-ea"/>
                <a:cs typeface="+mn-cs"/>
              </a:rPr>
              <a:t>项塑料物。</a:t>
            </a:r>
            <a:endParaRPr lang="zh-TW" altLang="zh-TW" sz="1200" kern="1200" dirty="0">
              <a:solidFill>
                <a:schemeClr val="tx1"/>
              </a:solidFill>
              <a:effectLst/>
              <a:latin typeface="+mn-lt"/>
              <a:ea typeface="+mn-ea"/>
              <a:cs typeface="+mn-cs"/>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2EB3FA56-50CC-403A-A5FF-6821A4A9B979}" type="slidenum">
              <a:rPr lang="en-AU"/>
              <a:pPr/>
              <a:t>7</a:t>
            </a:fld>
            <a:endParaRPr lang="en-AU" dirty="0"/>
          </a:p>
        </p:txBody>
      </p:sp>
    </p:spTree>
    <p:extLst>
      <p:ext uri="{BB962C8B-B14F-4D97-AF65-F5344CB8AC3E}">
        <p14:creationId xmlns:p14="http://schemas.microsoft.com/office/powerpoint/2010/main" val="812108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海洋垃圾严重危害海洋环境，更威胁海洋生物的生存。即便是温和的涨潮也会带动大型垃圾摩擦礁石，带来巨大的伤害。塑料布和塑料袋使海草床与红树林窒息，渔网跟钓鱼线缠绕礁石，切割珊瑚，海绵与海葵。</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海洋垃圾同时也对人体健康与社会经济有直接的冲击。例如当沙滩上出现玻璃碎片或个人卫生用品，当地海滩将失去观光吸引力。而且海岸保护协会将移除海滩垃圾的费用转嫁至地方小区，即使垃圾的来源很可能不在小区范围内。</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海洋垃圾破坏休闲与商业活动的命脉，且通常需要高昂的维修与救援费用。</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我们经常看到垃圾被冲上海岸，但其实</a:t>
            </a:r>
            <a:r>
              <a:rPr lang="en-US" altLang="zh-TW" sz="1200" kern="1200" dirty="0" smtClean="0">
                <a:solidFill>
                  <a:schemeClr val="tx1"/>
                </a:solidFill>
                <a:effectLst/>
                <a:latin typeface="+mn-lt"/>
                <a:ea typeface="+mn-ea"/>
                <a:cs typeface="+mn-cs"/>
              </a:rPr>
              <a:t> 70% </a:t>
            </a:r>
            <a:r>
              <a:rPr lang="zh-TW" altLang="zh-TW" sz="1200" kern="1200" dirty="0" smtClean="0">
                <a:solidFill>
                  <a:schemeClr val="tx1"/>
                </a:solidFill>
                <a:effectLst/>
                <a:latin typeface="+mn-lt"/>
                <a:ea typeface="+mn-ea"/>
                <a:cs typeface="+mn-cs"/>
              </a:rPr>
              <a:t>以上都沉入了海底。海洋垃圾议题目前急需受到正视。</a:t>
            </a:r>
            <a:endParaRPr lang="zh-TW" altLang="zh-TW" sz="1200" kern="1200" dirty="0">
              <a:solidFill>
                <a:schemeClr val="tx1"/>
              </a:solidFill>
              <a:effectLst/>
              <a:latin typeface="+mn-lt"/>
              <a:ea typeface="+mn-ea"/>
              <a:cs typeface="+mn-cs"/>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D719E265-BDC7-4A7F-8FD5-212D0DA61044}" type="slidenum">
              <a:rPr lang="en-AU"/>
              <a:pPr/>
              <a:t>8</a:t>
            </a:fld>
            <a:endParaRPr lang="en-AU" dirty="0"/>
          </a:p>
        </p:txBody>
      </p:sp>
    </p:spTree>
    <p:extLst>
      <p:ext uri="{BB962C8B-B14F-4D97-AF65-F5344CB8AC3E}">
        <p14:creationId xmlns:p14="http://schemas.microsoft.com/office/powerpoint/2010/main" val="386896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海洋垃圾是我们流入海里的垃圾，从日常生活的塑料袋、食物包装纸、饮料瓶、烟蒂，到汽车电瓶、厨房用具以及巨型的渔网和工业废弃物都有，这些由人类产生的废弃物正将美丽的礁石、海滩、海草变成垃圾场。</a:t>
            </a:r>
          </a:p>
          <a:p>
            <a:endParaRPr lang="en-AU" dirty="0" smtClean="0">
              <a:latin typeface="Arial" panose="020B0604020202020204" pitchFamily="34" charset="0"/>
              <a:ea typeface="Calibri"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许多废弃物，包括塑料，无法随着时间自然分解消失，反而会变成更小的分子永续存在。这些垃圾很常被动物误认为是食物而吞食，进一步对海洋生物造成危害。</a:t>
            </a:r>
          </a:p>
          <a:p>
            <a:endParaRPr lang="en-AU" dirty="0" smtClean="0">
              <a:latin typeface="Arial" panose="020B0604020202020204" pitchFamily="34" charset="0"/>
              <a:ea typeface="Calibri" pitchFamily="34" charset="0"/>
              <a:cs typeface="Arial" panose="020B0604020202020204" pitchFamily="34" charset="0"/>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A24D419E-2534-4302-A289-64D33F235906}" type="slidenum">
              <a:rPr lang="en-AU"/>
              <a:pPr/>
              <a:t>9</a:t>
            </a:fld>
            <a:endParaRPr lang="en-AU" dirty="0"/>
          </a:p>
        </p:txBody>
      </p:sp>
    </p:spTree>
    <p:extLst>
      <p:ext uri="{BB962C8B-B14F-4D97-AF65-F5344CB8AC3E}">
        <p14:creationId xmlns:p14="http://schemas.microsoft.com/office/powerpoint/2010/main" val="37265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5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marR="0" indent="0" algn="l" defTabSz="914400" rtl="0" eaLnBrk="1" fontAlgn="auto" latinLnBrk="0" hangingPunct="1">
              <a:lnSpc>
                <a:spcPct val="100000"/>
              </a:lnSpc>
              <a:spcBef>
                <a:spcPct val="20000"/>
              </a:spcBef>
              <a:spcAft>
                <a:spcPts val="0"/>
              </a:spcAft>
              <a:buClrTx/>
              <a:buSzPct val="75000"/>
              <a:buFont typeface="Wingdings" pitchFamily="2" charset="2"/>
              <a:buNone/>
              <a:tabLst/>
              <a:defRPr lang="zh-TW" altLang="zh-TW" sz="1200" smtClean="0">
                <a:effectLst/>
                <a:latin typeface="+mn-ea"/>
                <a:ea typeface="+mn-ea"/>
              </a:defRPr>
            </a:lvl1pPr>
          </a:lstStyle>
          <a:p>
            <a:pPr marL="0" marR="0" lvl="0" indent="0" algn="l" defTabSz="914400" rtl="0" eaLnBrk="1" fontAlgn="auto" latinLnBrk="0" hangingPunct="1">
              <a:lnSpc>
                <a:spcPct val="100000"/>
              </a:lnSpc>
              <a:spcBef>
                <a:spcPct val="20000"/>
              </a:spcBef>
              <a:spcAft>
                <a:spcPts val="0"/>
              </a:spcAft>
              <a:buClrTx/>
              <a:buSzPct val="75000"/>
              <a:buFont typeface="Wingdings" pitchFamily="2" charset="2"/>
              <a:buNone/>
              <a:tabLst/>
              <a:defRPr/>
            </a:pPr>
            <a:r>
              <a:rPr lang="zh-TW" altLang="zh-TW" sz="1200" kern="100" dirty="0" smtClean="0">
                <a:effectLst/>
                <a:latin typeface="Calibri"/>
                <a:ea typeface="+mn-ea"/>
                <a:cs typeface="Times New Roman"/>
              </a:rPr>
              <a:t>歡迎</a:t>
            </a:r>
          </a:p>
          <a:p>
            <a:pPr lvl="0"/>
            <a:endParaRPr lang="en-GB" dirty="0"/>
          </a:p>
        </p:txBody>
      </p:sp>
      <p:sp>
        <p:nvSpPr>
          <p:cNvPr id="7" name="Footer Placeholder 4"/>
          <p:cNvSpPr>
            <a:spLocks noGrp="1"/>
          </p:cNvSpPr>
          <p:nvPr>
            <p:ph type="ftr" sz="quarter" idx="17"/>
          </p:nvPr>
        </p:nvSpPr>
        <p:spPr>
          <a:xfrm>
            <a:off x="3581400" y="6390000"/>
            <a:ext cx="1981200" cy="365125"/>
          </a:xfrm>
        </p:spPr>
        <p:txBody>
          <a:bodyPr/>
          <a:lstStyle>
            <a:lvl1pPr>
              <a:defRPr b="1">
                <a:solidFill>
                  <a:schemeClr val="bg1"/>
                </a:solidFill>
                <a:latin typeface="+mn-ea"/>
                <a:ea typeface="+mn-ea"/>
              </a:defRPr>
            </a:lvl1pPr>
          </a:lstStyle>
          <a:p>
            <a:pPr>
              <a:defRPr/>
            </a:pPr>
            <a:r>
              <a:rPr lang="en-AU" dirty="0" smtClean="0"/>
              <a:t>Dive Against Debris®</a:t>
            </a:r>
            <a:br>
              <a:rPr lang="en-AU" dirty="0" smtClean="0"/>
            </a:br>
            <a:r>
              <a:rPr lang="zh-TW" altLang="zh-TW" dirty="0" smtClean="0"/>
              <a:t>调查指引</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1">
                    <a:lumMod val="50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marR="0" indent="0" algn="l" defTabSz="914400" rtl="0" eaLnBrk="1" fontAlgn="auto" latinLnBrk="0" hangingPunct="1">
              <a:lnSpc>
                <a:spcPct val="100000"/>
              </a:lnSpc>
              <a:spcBef>
                <a:spcPct val="20000"/>
              </a:spcBef>
              <a:spcAft>
                <a:spcPts val="0"/>
              </a:spcAft>
              <a:buClrTx/>
              <a:buSzPct val="75000"/>
              <a:buFont typeface="Wingdings" pitchFamily="2" charset="2"/>
              <a:buNone/>
              <a:tabLst/>
              <a:defRPr lang="zh-TW" altLang="zh-TW" sz="1200" smtClean="0">
                <a:effectLst/>
              </a:defRPr>
            </a:lvl1pPr>
          </a:lstStyle>
          <a:p>
            <a:pPr marL="0" marR="0" lvl="0" indent="0" algn="l" defTabSz="914400" rtl="0" eaLnBrk="1" fontAlgn="auto" latinLnBrk="0" hangingPunct="1">
              <a:lnSpc>
                <a:spcPct val="100000"/>
              </a:lnSpc>
              <a:spcBef>
                <a:spcPct val="20000"/>
              </a:spcBef>
              <a:spcAft>
                <a:spcPts val="0"/>
              </a:spcAft>
              <a:buClrTx/>
              <a:buSzPct val="75000"/>
              <a:buFont typeface="Wingdings" pitchFamily="2" charset="2"/>
              <a:buNone/>
              <a:tabLst/>
              <a:defRPr/>
            </a:pPr>
            <a:r>
              <a:rPr lang="zh-TW" altLang="zh-TW" sz="1200" kern="100" dirty="0" smtClean="0">
                <a:effectLst/>
                <a:latin typeface="Calibri"/>
                <a:ea typeface="+mn-ea"/>
                <a:cs typeface="Times New Roman"/>
              </a:rPr>
              <a:t>歡迎</a:t>
            </a:r>
          </a:p>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a:t>
            </a:r>
            <a:br>
              <a:rPr lang="en-AU" dirty="0" smtClean="0"/>
            </a:br>
            <a:r>
              <a:rPr lang="zh-TW" altLang="zh-TW" dirty="0" smtClean="0"/>
              <a:t>调查指引</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marR="0" indent="0" algn="l" defTabSz="914400" rtl="0" eaLnBrk="1" fontAlgn="auto" latinLnBrk="0" hangingPunct="1">
              <a:lnSpc>
                <a:spcPct val="100000"/>
              </a:lnSpc>
              <a:spcBef>
                <a:spcPct val="20000"/>
              </a:spcBef>
              <a:spcAft>
                <a:spcPts val="0"/>
              </a:spcAft>
              <a:buClrTx/>
              <a:buSzPct val="75000"/>
              <a:buFont typeface="Wingdings" pitchFamily="2" charset="2"/>
              <a:buNone/>
              <a:tabLst/>
              <a:defRPr lang="zh-TW" altLang="zh-TW" sz="1200" smtClean="0">
                <a:effectLst/>
                <a:latin typeface="微軟正黑體" pitchFamily="34" charset="-120"/>
                <a:ea typeface="微軟正黑體" pitchFamily="34" charset="-120"/>
              </a:defRPr>
            </a:lvl1pPr>
          </a:lstStyle>
          <a:p>
            <a:pPr marL="0" marR="0" lvl="0" indent="0" algn="l" defTabSz="914400" rtl="0" eaLnBrk="1" fontAlgn="auto" latinLnBrk="0" hangingPunct="1">
              <a:lnSpc>
                <a:spcPct val="100000"/>
              </a:lnSpc>
              <a:spcBef>
                <a:spcPct val="20000"/>
              </a:spcBef>
              <a:spcAft>
                <a:spcPts val="0"/>
              </a:spcAft>
              <a:buClrTx/>
              <a:buSzPct val="75000"/>
              <a:buFont typeface="Wingdings" pitchFamily="2" charset="2"/>
              <a:buNone/>
              <a:tabLst/>
              <a:defRPr/>
            </a:pPr>
            <a:r>
              <a:rPr lang="zh-TW" altLang="zh-TW" sz="1200" kern="100" dirty="0" smtClean="0">
                <a:effectLst/>
                <a:latin typeface="Calibri"/>
                <a:ea typeface="+mn-ea"/>
                <a:cs typeface="Times New Roman"/>
              </a:rPr>
              <a:t>歡迎</a:t>
            </a:r>
          </a:p>
          <a:p>
            <a:pPr lvl="0"/>
            <a:endParaRPr lang="en-GB" dirty="0"/>
          </a:p>
        </p:txBody>
      </p:sp>
      <p:sp>
        <p:nvSpPr>
          <p:cNvPr id="7" name="Footer Placeholder 4"/>
          <p:cNvSpPr>
            <a:spLocks noGrp="1"/>
          </p:cNvSpPr>
          <p:nvPr>
            <p:ph type="ftr" sz="quarter" idx="17"/>
          </p:nvPr>
        </p:nvSpPr>
        <p:spPr>
          <a:xfrm>
            <a:off x="3581400" y="6390000"/>
            <a:ext cx="1981200" cy="365125"/>
          </a:xfrm>
        </p:spPr>
        <p:txBody>
          <a:bodyPr/>
          <a:lstStyle>
            <a:lvl1pPr>
              <a:defRPr b="1">
                <a:solidFill>
                  <a:schemeClr val="bg1"/>
                </a:solidFill>
                <a:latin typeface="微軟正黑體" pitchFamily="34" charset="-120"/>
                <a:ea typeface="微軟正黑體" pitchFamily="34" charset="-120"/>
              </a:defRPr>
            </a:lvl1pPr>
          </a:lstStyle>
          <a:p>
            <a:pPr>
              <a:defRPr/>
            </a:pPr>
            <a:r>
              <a:rPr lang="en-AU" dirty="0" smtClean="0"/>
              <a:t>Dive Against Debris®</a:t>
            </a:r>
            <a:br>
              <a:rPr lang="en-AU" dirty="0" smtClean="0"/>
            </a:br>
            <a:r>
              <a:rPr lang="zh-TW" altLang="zh-TW" dirty="0" smtClean="0"/>
              <a:t>调查指引</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3008313" cy="1162050"/>
          </a:xfrm>
        </p:spPr>
        <p:txBody>
          <a:bodyPr anchor="t"/>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276600"/>
            <a:ext cx="3008313" cy="2849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3.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48400" cy="7159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C7DB630E-C46D-4012-BA90-192899DC7DB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4" r:id="rId51"/>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D6980D4-90FD-47A1-A774-F4D89086582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bg1"/>
        </a:buClr>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800" y="274638"/>
            <a:ext cx="2514600" cy="114300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72CE53E-D8BD-4E35-B87C-48BADEDBF92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2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3.0/" TargetMode="External"/><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30.xml"/><Relationship Id="rId1" Type="http://schemas.openxmlformats.org/officeDocument/2006/relationships/slideLayout" Target="../slideLayouts/slideLayout3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4.xml"/><Relationship Id="rId1" Type="http://schemas.openxmlformats.org/officeDocument/2006/relationships/slideLayout" Target="../slideLayouts/slideLayout36.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8.xml"/><Relationship Id="rId1" Type="http://schemas.openxmlformats.org/officeDocument/2006/relationships/slideLayout" Target="../slideLayouts/slideLayout40.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www.daftlogic.com/projects-google-maps-area-calculator-tool.htm" TargetMode="External"/><Relationship Id="rId2" Type="http://schemas.openxmlformats.org/officeDocument/2006/relationships/notesSlide" Target="../notesSlides/notesSlide39.xml"/><Relationship Id="rId1" Type="http://schemas.openxmlformats.org/officeDocument/2006/relationships/slideLayout" Target="../slideLayouts/slideLayout41.xml"/><Relationship Id="rId5" Type="http://schemas.openxmlformats.org/officeDocument/2006/relationships/image" Target="../media/image39.jpeg"/><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3.xml"/><Relationship Id="rId1" Type="http://schemas.openxmlformats.org/officeDocument/2006/relationships/slideLayout" Target="../slideLayouts/slideLayout45.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4.xml"/><Relationship Id="rId1" Type="http://schemas.openxmlformats.org/officeDocument/2006/relationships/slideLayout" Target="../slideLayouts/slideLayout46.xml"/><Relationship Id="rId5" Type="http://schemas.openxmlformats.org/officeDocument/2006/relationships/hyperlink" Target="mailto:diveagainstdebris@projectaware.org" TargetMode="External"/><Relationship Id="rId4" Type="http://schemas.openxmlformats.org/officeDocument/2006/relationships/hyperlink" Target="http://www.projectaware.org/DiveAgainstDebrisData"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hyperlink" Target="http://www.projectaware.org/contact" TargetMode="External"/><Relationship Id="rId2" Type="http://schemas.openxmlformats.org/officeDocument/2006/relationships/notesSlide" Target="../notesSlides/notesSlide49.xml"/><Relationship Id="rId1" Type="http://schemas.openxmlformats.org/officeDocument/2006/relationships/slideLayout" Target="../slideLayouts/slideLayout49.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2590800"/>
            <a:ext cx="7772400" cy="2971800"/>
          </a:xfrm>
        </p:spPr>
        <p:txBody>
          <a:bodyPr/>
          <a:lstStyle/>
          <a:p>
            <a:pPr>
              <a:defRPr/>
            </a:pPr>
            <a:r>
              <a:rPr lang="en-AU" sz="3600" dirty="0" smtClean="0"/>
              <a:t>Dive Against Debris®</a:t>
            </a:r>
            <a:br>
              <a:rPr lang="en-AU" sz="3600" dirty="0" smtClean="0"/>
            </a:br>
            <a:r>
              <a:rPr lang="zh-TW" altLang="zh-TW" sz="3600" dirty="0" smtClean="0">
                <a:effectLst/>
              </a:rPr>
              <a:t>调查课程指引</a:t>
            </a:r>
            <a:br>
              <a:rPr lang="zh-TW" altLang="zh-TW" sz="3600" dirty="0" smtClean="0">
                <a:effectLst/>
              </a:rPr>
            </a:br>
            <a:r>
              <a:rPr lang="en-AU" sz="2400" dirty="0" smtClean="0"/>
              <a:t> </a:t>
            </a:r>
            <a:r>
              <a:rPr lang="en-AU" sz="4400" dirty="0" smtClean="0"/>
              <a:t/>
            </a:r>
            <a:br>
              <a:rPr lang="en-AU" sz="4400" dirty="0" smtClean="0"/>
            </a:br>
            <a:r>
              <a:rPr lang="zh-TW" altLang="zh-TW" sz="2400" dirty="0" smtClean="0">
                <a:solidFill>
                  <a:srgbClr val="00B0F0"/>
                </a:solidFill>
              </a:rPr>
              <a:t>由潜水员执行的海洋垃圾调查</a:t>
            </a:r>
            <a:r>
              <a:rPr lang="en-AU" sz="2400" dirty="0" smtClean="0">
                <a:solidFill>
                  <a:srgbClr val="00B0F0"/>
                </a:solidFill>
              </a:rPr>
              <a:t/>
            </a:r>
            <a:br>
              <a:rPr lang="en-AU" sz="2400" dirty="0" smtClean="0">
                <a:solidFill>
                  <a:srgbClr val="00B0F0"/>
                </a:solidFill>
              </a:rPr>
            </a:br>
            <a:endParaRPr lang="en-AU" sz="2400" dirty="0">
              <a:solidFill>
                <a:srgbClr val="00B0F0"/>
              </a:solidFill>
              <a:latin typeface="+mj-lt"/>
            </a:endParaRPr>
          </a:p>
        </p:txBody>
      </p:sp>
      <p:sp>
        <p:nvSpPr>
          <p:cNvPr id="9219" name="TextBox 2"/>
          <p:cNvSpPr txBox="1">
            <a:spLocks noChangeArrowheads="1"/>
          </p:cNvSpPr>
          <p:nvPr/>
        </p:nvSpPr>
        <p:spPr bwMode="auto">
          <a:xfrm>
            <a:off x="204788" y="6076950"/>
            <a:ext cx="8763000" cy="400110"/>
          </a:xfrm>
          <a:prstGeom prst="rect">
            <a:avLst/>
          </a:prstGeom>
          <a:noFill/>
          <a:ln w="9525">
            <a:noFill/>
            <a:miter lim="800000"/>
            <a:headEnd/>
            <a:tailEnd/>
          </a:ln>
        </p:spPr>
        <p:txBody>
          <a:bodyPr>
            <a:spAutoFit/>
          </a:bodyPr>
          <a:lstStyle/>
          <a:p>
            <a:pPr algn="ctr"/>
            <a:r>
              <a:rPr lang="zh-TW" altLang="zh-TW" sz="1000" dirty="0" smtClean="0">
                <a:solidFill>
                  <a:schemeClr val="bg1"/>
                </a:solidFill>
              </a:rPr>
              <a:t>本指引已取得创用</a:t>
            </a:r>
            <a:r>
              <a:rPr lang="en-US" altLang="zh-TW" sz="1000" dirty="0" smtClean="0">
                <a:solidFill>
                  <a:schemeClr val="bg1"/>
                </a:solidFill>
              </a:rPr>
              <a:t>CC</a:t>
            </a:r>
            <a:r>
              <a:rPr lang="zh-TW" altLang="zh-TW" sz="1000" dirty="0" smtClean="0">
                <a:solidFill>
                  <a:schemeClr val="bg1"/>
                </a:solidFill>
              </a:rPr>
              <a:t>授权「姓名标示–非商业性–禁止改作」</a:t>
            </a:r>
            <a:r>
              <a:rPr lang="en-US" altLang="zh-TW" sz="1000" dirty="0" smtClean="0">
                <a:solidFill>
                  <a:schemeClr val="bg1"/>
                </a:solidFill>
              </a:rPr>
              <a:t>3.0 </a:t>
            </a:r>
            <a:r>
              <a:rPr lang="zh-TW" altLang="zh-TW" sz="1000" dirty="0" smtClean="0">
                <a:solidFill>
                  <a:schemeClr val="bg1"/>
                </a:solidFill>
              </a:rPr>
              <a:t>版许可（</a:t>
            </a:r>
            <a:r>
              <a:rPr lang="en-US" altLang="zh-TW" sz="1000" dirty="0" smtClean="0">
                <a:solidFill>
                  <a:schemeClr val="bg1"/>
                </a:solidFill>
              </a:rPr>
              <a:t>Creative </a:t>
            </a:r>
            <a:r>
              <a:rPr lang="en-US" altLang="zh-TW" sz="1000" dirty="0">
                <a:solidFill>
                  <a:schemeClr val="bg1"/>
                </a:solidFill>
              </a:rPr>
              <a:t>Commons Attribution-Noncommercial-No </a:t>
            </a:r>
            <a:r>
              <a:rPr lang="en-US" altLang="zh-TW" sz="1000" dirty="0" smtClean="0">
                <a:solidFill>
                  <a:schemeClr val="bg1"/>
                </a:solidFill>
              </a:rPr>
              <a:t/>
            </a:r>
            <a:br>
              <a:rPr lang="en-US" altLang="zh-TW" sz="1000" dirty="0" smtClean="0">
                <a:solidFill>
                  <a:schemeClr val="bg1"/>
                </a:solidFill>
              </a:rPr>
            </a:br>
            <a:r>
              <a:rPr lang="en-US" altLang="zh-TW" sz="1000" dirty="0" smtClean="0">
                <a:solidFill>
                  <a:schemeClr val="bg1"/>
                </a:solidFill>
              </a:rPr>
              <a:t>Derivative </a:t>
            </a:r>
            <a:r>
              <a:rPr lang="en-US" altLang="zh-TW" sz="1000" dirty="0">
                <a:solidFill>
                  <a:schemeClr val="bg1"/>
                </a:solidFill>
              </a:rPr>
              <a:t>Works 3.0 </a:t>
            </a:r>
            <a:r>
              <a:rPr lang="en-US" altLang="zh-TW" sz="1000" dirty="0" err="1">
                <a:solidFill>
                  <a:schemeClr val="bg1"/>
                </a:solidFill>
              </a:rPr>
              <a:t>Unported</a:t>
            </a:r>
            <a:r>
              <a:rPr lang="en-US" altLang="zh-TW" sz="1000" dirty="0">
                <a:solidFill>
                  <a:schemeClr val="bg1"/>
                </a:solidFill>
              </a:rPr>
              <a:t> </a:t>
            </a:r>
            <a:r>
              <a:rPr lang="en-US" altLang="zh-TW" sz="1000" dirty="0" smtClean="0">
                <a:solidFill>
                  <a:schemeClr val="bg1"/>
                </a:solidFill>
              </a:rPr>
              <a:t>License</a:t>
            </a:r>
            <a:r>
              <a:rPr lang="zh-TW" altLang="zh-TW" sz="1000" dirty="0" smtClean="0">
                <a:solidFill>
                  <a:schemeClr val="bg1"/>
                </a:solidFill>
              </a:rPr>
              <a:t>），欲查看许可副本，请至：</a:t>
            </a:r>
            <a:r>
              <a:rPr lang="en-US" sz="1000" dirty="0" smtClean="0">
                <a:solidFill>
                  <a:schemeClr val="bg1"/>
                </a:solidFill>
                <a:hlinkClick r:id="rId3"/>
              </a:rPr>
              <a:t>http://creativecommons.org/licenses/by-nc-nd/3.0/</a:t>
            </a:r>
            <a:endParaRPr lang="en-GB" sz="1000" dirty="0"/>
          </a:p>
        </p:txBody>
      </p:sp>
      <p:sp>
        <p:nvSpPr>
          <p:cNvPr id="9220" name="TextBox 3"/>
          <p:cNvSpPr txBox="1">
            <a:spLocks noChangeArrowheads="1"/>
          </p:cNvSpPr>
          <p:nvPr/>
        </p:nvSpPr>
        <p:spPr bwMode="auto">
          <a:xfrm>
            <a:off x="76200" y="6553200"/>
            <a:ext cx="3200400" cy="246221"/>
          </a:xfrm>
          <a:prstGeom prst="rect">
            <a:avLst/>
          </a:prstGeom>
          <a:noFill/>
          <a:ln w="9525">
            <a:noFill/>
            <a:miter lim="800000"/>
            <a:headEnd/>
            <a:tailEnd/>
          </a:ln>
        </p:spPr>
        <p:txBody>
          <a:bodyPr>
            <a:spAutoFit/>
          </a:bodyPr>
          <a:lstStyle/>
          <a:p>
            <a:pPr eaLnBrk="1" hangingPunct="1"/>
            <a:r>
              <a:rPr lang="en-GB" sz="1000" dirty="0" smtClean="0">
                <a:solidFill>
                  <a:schemeClr val="bg1"/>
                </a:solidFill>
              </a:rPr>
              <a:t>09/2015 Version </a:t>
            </a:r>
            <a:r>
              <a:rPr lang="en-GB" sz="1000" dirty="0" smtClean="0">
                <a:solidFill>
                  <a:schemeClr val="bg1"/>
                </a:solidFill>
              </a:rPr>
              <a:t>2.4SC</a:t>
            </a:r>
            <a:endParaRPr lang="en-GB" sz="1000" dirty="0">
              <a:solidFill>
                <a:schemeClr val="bg1"/>
              </a:solidFill>
            </a:endParaRPr>
          </a:p>
        </p:txBody>
      </p:sp>
      <p:pic>
        <p:nvPicPr>
          <p:cNvPr id="9221" name="Picture 6" descr="by-nc-nd.jpg"/>
          <p:cNvPicPr>
            <a:picLocks noChangeAspect="1"/>
          </p:cNvPicPr>
          <p:nvPr/>
        </p:nvPicPr>
        <p:blipFill>
          <a:blip r:embed="rId4" cstate="print"/>
          <a:srcRect/>
          <a:stretch>
            <a:fillRect/>
          </a:stretch>
        </p:blipFill>
        <p:spPr bwMode="auto">
          <a:xfrm>
            <a:off x="4114800" y="5715000"/>
            <a:ext cx="838200" cy="29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5"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b="1" dirty="0">
                <a:solidFill>
                  <a:srgbClr val="FFFFFF"/>
                </a:solidFill>
                <a:latin typeface="Arial" charset="0"/>
                <a:cs typeface="Arial" charset="0"/>
              </a:rPr>
              <a:t>Dive Against </a:t>
            </a:r>
            <a:r>
              <a:rPr lang="en-AU" altLang="zh-TW" b="1" dirty="0" smtClean="0">
                <a:solidFill>
                  <a:srgbClr val="FFFFFF"/>
                </a:solidFill>
                <a:latin typeface="Arial" charset="0"/>
                <a:cs typeface="Arial" charset="0"/>
              </a:rPr>
              <a:t>Debris®</a:t>
            </a:r>
            <a:endParaRPr lang="en-AU" altLang="zh-TW" b="1" dirty="0">
              <a:solidFill>
                <a:srgbClr val="FFFFFF"/>
              </a:solidFill>
              <a:latin typeface="Arial" charset="0"/>
              <a:cs typeface="Arial" charset="0"/>
            </a:endParaRPr>
          </a:p>
          <a:p>
            <a:pPr fontAlgn="base">
              <a:spcBef>
                <a:spcPct val="0"/>
              </a:spcBef>
              <a:spcAft>
                <a:spcPct val="0"/>
              </a:spcAft>
            </a:pPr>
            <a:r>
              <a:rPr lang="zh-TW" altLang="zh-TW" b="1" dirty="0" smtClean="0">
                <a:solidFill>
                  <a:srgbClr val="FFFFFF"/>
                </a:solidFill>
                <a:latin typeface="Arial" charset="0"/>
                <a:cs typeface="Arial" charset="0"/>
              </a:rPr>
              <a:t>调查指引</a:t>
            </a:r>
            <a:endParaRPr lang="en-US" altLang="zh-TW" b="1" dirty="0">
              <a:solidFill>
                <a:srgbClr val="FFFFFF"/>
              </a:solidFill>
              <a:latin typeface="Arial" charset="0"/>
              <a:cs typeface="Arial" charset="0"/>
            </a:endParaRPr>
          </a:p>
        </p:txBody>
      </p:sp>
      <p:sp>
        <p:nvSpPr>
          <p:cNvPr id="16"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zh-TW" sz="1200" b="1" dirty="0" smtClean="0">
                <a:solidFill>
                  <a:schemeClr val="bg1"/>
                </a:solidFill>
              </a:rPr>
              <a:t>节</a:t>
            </a:r>
            <a:r>
              <a:rPr lang="en-US" altLang="zh-TW" sz="1200" b="1" dirty="0" smtClean="0">
                <a:solidFill>
                  <a:schemeClr val="bg1"/>
                </a:solidFill>
              </a:rPr>
              <a:t>  </a:t>
            </a:r>
            <a:r>
              <a:rPr lang="en-US" altLang="zh-TW" sz="1200" b="1" dirty="0">
                <a:solidFill>
                  <a:schemeClr val="bg1"/>
                </a:solidFill>
              </a:rPr>
              <a:t>1</a:t>
            </a:r>
            <a:r>
              <a:rPr lang="zh-TW" altLang="zh-TW" sz="1200" b="1" dirty="0">
                <a:solidFill>
                  <a:schemeClr val="bg1"/>
                </a:solidFill>
              </a:rPr>
              <a:t>：海洋垃圾</a:t>
            </a:r>
          </a:p>
        </p:txBody>
      </p:sp>
      <p:sp>
        <p:nvSpPr>
          <p:cNvPr id="2" name="Title 1"/>
          <p:cNvSpPr>
            <a:spLocks noGrp="1"/>
          </p:cNvSpPr>
          <p:nvPr>
            <p:ph type="title"/>
          </p:nvPr>
        </p:nvSpPr>
        <p:spPr>
          <a:xfrm>
            <a:off x="457200" y="1066800"/>
            <a:ext cx="5181600" cy="990600"/>
          </a:xfrm>
        </p:spPr>
        <p:txBody>
          <a:bodyPr anchor="t"/>
          <a:lstStyle/>
          <a:p>
            <a:r>
              <a:rPr lang="zh-TW" altLang="zh-TW" dirty="0" smtClean="0"/>
              <a:t>海洋垃圾从哪来？</a:t>
            </a:r>
            <a:endParaRPr lang="zh-TW" altLang="zh-TW" dirty="0"/>
          </a:p>
        </p:txBody>
      </p:sp>
      <p:sp>
        <p:nvSpPr>
          <p:cNvPr id="29701"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D8A43540-30CE-4EDC-A36E-C1F4558FCB2B}" type="slidenum">
              <a:rPr lang="en-AU" b="1">
                <a:solidFill>
                  <a:srgbClr val="FFFFFF"/>
                </a:solidFill>
              </a:rPr>
              <a:pPr/>
              <a:t>10</a:t>
            </a:fld>
            <a:endParaRPr lang="en-AU" b="1" dirty="0">
              <a:solidFill>
                <a:srgbClr val="FFFFFF"/>
              </a:solidFill>
            </a:endParaRPr>
          </a:p>
        </p:txBody>
      </p:sp>
      <p:sp>
        <p:nvSpPr>
          <p:cNvPr id="18" name="TextBox 17"/>
          <p:cNvSpPr txBox="1"/>
          <p:nvPr/>
        </p:nvSpPr>
        <p:spPr>
          <a:xfrm>
            <a:off x="4800600" y="2514600"/>
            <a:ext cx="3581400" cy="369332"/>
          </a:xfrm>
          <a:prstGeom prst="rect">
            <a:avLst/>
          </a:prstGeom>
          <a:noFill/>
        </p:spPr>
        <p:txBody>
          <a:bodyPr wrap="square">
            <a:spAutoFit/>
          </a:bodyPr>
          <a:lstStyle/>
          <a:p>
            <a:pPr algn="ctr"/>
            <a:r>
              <a:rPr lang="zh-TW" altLang="zh-TW" b="1" dirty="0" smtClean="0">
                <a:solidFill>
                  <a:schemeClr val="accent2">
                    <a:lumMod val="75000"/>
                  </a:schemeClr>
                </a:solidFill>
                <a:latin typeface="Arial" panose="020B0604020202020204" pitchFamily="34" charset="0"/>
                <a:cs typeface="Arial" panose="020B0604020202020204" pitchFamily="34" charset="0"/>
              </a:rPr>
              <a:t>恶意或疏忽进入海洋</a:t>
            </a:r>
            <a:endParaRPr lang="zh-TW" altLang="zh-TW" b="1" dirty="0">
              <a:solidFill>
                <a:schemeClr val="accent2">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914400" y="2514600"/>
            <a:ext cx="3124200" cy="369332"/>
          </a:xfrm>
          <a:prstGeom prst="rect">
            <a:avLst/>
          </a:prstGeom>
          <a:noFill/>
        </p:spPr>
        <p:txBody>
          <a:bodyPr wrap="square">
            <a:spAutoFit/>
          </a:bodyPr>
          <a:lstStyle/>
          <a:p>
            <a:pPr algn="ctr"/>
            <a:r>
              <a:rPr lang="zh-TW" altLang="zh-TW" b="1" dirty="0" smtClean="0">
                <a:solidFill>
                  <a:schemeClr val="accent2">
                    <a:lumMod val="75000"/>
                  </a:schemeClr>
                </a:solidFill>
                <a:latin typeface="Arial" panose="020B0604020202020204" pitchFamily="34" charset="0"/>
                <a:cs typeface="Arial" panose="020B0604020202020204" pitchFamily="34" charset="0"/>
              </a:rPr>
              <a:t>垃圾来源以陆地为大宗</a:t>
            </a:r>
            <a:endParaRPr lang="zh-TW" altLang="zh-TW" b="1" dirty="0">
              <a:solidFill>
                <a:schemeClr val="accent2">
                  <a:lumMod val="75000"/>
                </a:schemeClr>
              </a:solidFill>
              <a:latin typeface="Arial" panose="020B0604020202020204" pitchFamily="34" charset="0"/>
              <a:cs typeface="Arial" panose="020B0604020202020204" pitchFamily="34" charset="0"/>
            </a:endParaRPr>
          </a:p>
        </p:txBody>
      </p:sp>
      <p:pic>
        <p:nvPicPr>
          <p:cNvPr id="29704" name="Picture 19" descr="Finished Wolcott Henry 2005Marine Photobank.jpg"/>
          <p:cNvPicPr>
            <a:picLocks noChangeAspect="1"/>
          </p:cNvPicPr>
          <p:nvPr/>
        </p:nvPicPr>
        <p:blipFill>
          <a:blip r:embed="rId3" cstate="print"/>
          <a:srcRect/>
          <a:stretch>
            <a:fillRect/>
          </a:stretch>
        </p:blipFill>
        <p:spPr bwMode="auto">
          <a:xfrm>
            <a:off x="5257800" y="2960687"/>
            <a:ext cx="2743200" cy="1535113"/>
          </a:xfrm>
          <a:prstGeom prst="rect">
            <a:avLst/>
          </a:prstGeom>
          <a:noFill/>
          <a:ln w="9525">
            <a:noFill/>
            <a:miter lim="800000"/>
            <a:headEnd/>
            <a:tailEnd/>
          </a:ln>
        </p:spPr>
      </p:pic>
      <p:pic>
        <p:nvPicPr>
          <p:cNvPr id="29705" name="Picture 27" descr="MD2_credit_silentreef.com.au.jpg"/>
          <p:cNvPicPr>
            <a:picLocks noChangeAspect="1"/>
          </p:cNvPicPr>
          <p:nvPr/>
        </p:nvPicPr>
        <p:blipFill>
          <a:blip r:embed="rId4" cstate="print"/>
          <a:srcRect/>
          <a:stretch>
            <a:fillRect/>
          </a:stretch>
        </p:blipFill>
        <p:spPr bwMode="auto">
          <a:xfrm>
            <a:off x="1066800" y="2968625"/>
            <a:ext cx="2743200" cy="1527175"/>
          </a:xfrm>
          <a:prstGeom prst="rect">
            <a:avLst/>
          </a:prstGeom>
          <a:noFill/>
          <a:ln w="9525">
            <a:noFill/>
            <a:miter lim="800000"/>
            <a:headEnd/>
            <a:tailEnd/>
          </a:ln>
        </p:spPr>
      </p:pic>
      <p:cxnSp>
        <p:nvCxnSpPr>
          <p:cNvPr id="20" name="Straight Arrow Connector 19"/>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31"/>
          <p:cNvSpPr txBox="1">
            <a:spLocks noChangeArrowheads="1"/>
          </p:cNvSpPr>
          <p:nvPr/>
        </p:nvSpPr>
        <p:spPr bwMode="auto">
          <a:xfrm>
            <a:off x="6096000" y="5945188"/>
            <a:ext cx="1981200" cy="276999"/>
          </a:xfrm>
          <a:prstGeom prst="rect">
            <a:avLst/>
          </a:prstGeom>
          <a:noFill/>
          <a:ln w="9525">
            <a:noFill/>
            <a:miter lim="800000"/>
            <a:headEnd/>
            <a:tailEnd/>
          </a:ln>
        </p:spPr>
        <p:txBody>
          <a:bodyPr wrap="square">
            <a:spAutoFit/>
          </a:bodyPr>
          <a:lstStyle/>
          <a:p>
            <a:pPr algn="r"/>
            <a:r>
              <a:rPr lang="zh-TW" altLang="zh-TW" sz="1200" b="1" i="1" dirty="0" smtClean="0">
                <a:solidFill>
                  <a:srgbClr val="376092"/>
                </a:solidFill>
                <a:latin typeface="Arial" panose="020B0604020202020204" pitchFamily="34" charset="0"/>
                <a:cs typeface="Arial" panose="020B0604020202020204" pitchFamily="34" charset="0"/>
              </a:rPr>
              <a:t>由此</a:t>
            </a:r>
            <a:r>
              <a:rPr lang="zh-TW" altLang="zh-TW" sz="1200" b="1" i="1" dirty="0">
                <a:solidFill>
                  <a:srgbClr val="376092"/>
                </a:solidFill>
                <a:latin typeface="Arial" panose="020B0604020202020204" pitchFamily="34" charset="0"/>
                <a:cs typeface="Arial" panose="020B0604020202020204" pitchFamily="34" charset="0"/>
              </a:rPr>
              <a:t>去海洋</a:t>
            </a:r>
          </a:p>
        </p:txBody>
      </p:sp>
      <p:sp>
        <p:nvSpPr>
          <p:cNvPr id="29708" name="Content Placeholder 2"/>
          <p:cNvSpPr>
            <a:spLocks noGrp="1"/>
          </p:cNvSpPr>
          <p:nvPr>
            <p:ph idx="1"/>
          </p:nvPr>
        </p:nvSpPr>
        <p:spPr>
          <a:xfrm>
            <a:off x="685800" y="4572000"/>
            <a:ext cx="3581400" cy="1905000"/>
          </a:xfrm>
        </p:spPr>
        <p:txBody>
          <a:bodyPr>
            <a:normAutofit/>
          </a:bodyPr>
          <a:lstStyle/>
          <a:p>
            <a:pPr lvl="0"/>
            <a:r>
              <a:rPr lang="zh-TW" altLang="zh-TW" sz="1800" b="1" dirty="0" smtClean="0"/>
              <a:t>邻近海域的地方垃圾场</a:t>
            </a:r>
          </a:p>
          <a:p>
            <a:pPr lvl="0"/>
            <a:r>
              <a:rPr lang="zh-TW" altLang="zh-TW" sz="1800" b="1" dirty="0" smtClean="0"/>
              <a:t>未经处理的污水排放</a:t>
            </a:r>
          </a:p>
          <a:p>
            <a:pPr lvl="0"/>
            <a:r>
              <a:rPr lang="zh-TW" altLang="zh-TW" sz="1800" b="1" dirty="0" smtClean="0"/>
              <a:t>住宅或工业废弃物</a:t>
            </a:r>
          </a:p>
          <a:p>
            <a:pPr lvl="0"/>
            <a:r>
              <a:rPr lang="zh-TW" altLang="zh-TW" sz="1800" b="1" dirty="0" smtClean="0"/>
              <a:t>其他</a:t>
            </a:r>
            <a:endParaRPr lang="zh-TW" altLang="zh-TW" sz="1800" b="1" dirty="0"/>
          </a:p>
        </p:txBody>
      </p:sp>
      <p:sp>
        <p:nvSpPr>
          <p:cNvPr id="29709" name="Content Placeholder 2"/>
          <p:cNvSpPr txBox="1">
            <a:spLocks/>
          </p:cNvSpPr>
          <p:nvPr/>
        </p:nvSpPr>
        <p:spPr bwMode="auto">
          <a:xfrm>
            <a:off x="5334000" y="4572000"/>
            <a:ext cx="2819400" cy="1270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zh-TW" altLang="zh-TW" b="1" dirty="0" smtClean="0">
                <a:solidFill>
                  <a:schemeClr val="accent1">
                    <a:lumMod val="75000"/>
                  </a:schemeClr>
                </a:solidFill>
                <a:latin typeface="Arial" pitchFamily="34" charset="0"/>
                <a:cs typeface="Arial" pitchFamily="34" charset="0"/>
              </a:rPr>
              <a:t>船只</a:t>
            </a:r>
          </a:p>
          <a:p>
            <a:pPr marL="342900" indent="-342900">
              <a:spcBef>
                <a:spcPct val="20000"/>
              </a:spcBef>
              <a:buSzPct val="75000"/>
              <a:buFont typeface="Wingdings" pitchFamily="2" charset="2"/>
              <a:buChar char="l"/>
            </a:pPr>
            <a:r>
              <a:rPr lang="zh-TW" altLang="zh-TW" b="1" dirty="0" smtClean="0">
                <a:solidFill>
                  <a:schemeClr val="accent1">
                    <a:lumMod val="75000"/>
                  </a:schemeClr>
                </a:solidFill>
                <a:latin typeface="Arial" pitchFamily="34" charset="0"/>
                <a:cs typeface="Arial" pitchFamily="34" charset="0"/>
              </a:rPr>
              <a:t>石油和天然气钻井平台</a:t>
            </a:r>
          </a:p>
          <a:p>
            <a:pPr marL="342900" indent="-342900">
              <a:spcBef>
                <a:spcPct val="20000"/>
              </a:spcBef>
              <a:buSzPct val="75000"/>
              <a:buFont typeface="Wingdings" pitchFamily="2" charset="2"/>
              <a:buChar char="l"/>
            </a:pPr>
            <a:r>
              <a:rPr lang="zh-TW" altLang="zh-TW" b="1" dirty="0" smtClean="0">
                <a:solidFill>
                  <a:schemeClr val="accent1">
                    <a:lumMod val="75000"/>
                  </a:schemeClr>
                </a:solidFill>
                <a:latin typeface="Arial" pitchFamily="34" charset="0"/>
                <a:cs typeface="Arial" pitchFamily="34" charset="0"/>
              </a:rPr>
              <a:t>水产养殖业</a:t>
            </a:r>
            <a:endParaRPr lang="zh-TW" altLang="zh-TW" b="1" dirty="0">
              <a:solidFill>
                <a:schemeClr val="accent1">
                  <a:lumMod val="75000"/>
                </a:schemeClr>
              </a:solidFill>
              <a:latin typeface="Arial" pitchFamily="34" charset="0"/>
              <a:cs typeface="Arial" pitchFamily="34" charset="0"/>
            </a:endParaRPr>
          </a:p>
        </p:txBody>
      </p:sp>
      <p:sp>
        <p:nvSpPr>
          <p:cNvPr id="17" name="Content Placeholder 2"/>
          <p:cNvSpPr>
            <a:spLocks noGrp="1"/>
          </p:cNvSpPr>
          <p:nvPr>
            <p:ph idx="1"/>
          </p:nvPr>
        </p:nvSpPr>
        <p:spPr>
          <a:xfrm>
            <a:off x="381000" y="1905000"/>
            <a:ext cx="8534400" cy="473075"/>
          </a:xfrm>
        </p:spPr>
        <p:txBody>
          <a:bodyPr>
            <a:normAutofit/>
          </a:bodyPr>
          <a:lstStyle/>
          <a:p>
            <a:pPr marL="0" indent="0" algn="ctr">
              <a:buNone/>
            </a:pPr>
            <a:r>
              <a:rPr lang="zh-TW" altLang="zh-TW" sz="1800" b="1" dirty="0" smtClean="0">
                <a:latin typeface="Arial" charset="0"/>
                <a:ea typeface="Calibri" pitchFamily="34" charset="0"/>
                <a:cs typeface="Times New Roman" pitchFamily="18" charset="0"/>
              </a:rPr>
              <a:t>所有的海洋垃圾皆由人类制造</a:t>
            </a:r>
            <a:endParaRPr lang="zh-TW" altLang="zh-TW" sz="1800" b="1" dirty="0">
              <a:latin typeface="Arial"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6"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b="1" dirty="0">
                <a:solidFill>
                  <a:srgbClr val="FFFFFF"/>
                </a:solidFill>
                <a:latin typeface="Arial" charset="0"/>
                <a:cs typeface="Arial" charset="0"/>
              </a:rPr>
              <a:t>Dive Against </a:t>
            </a:r>
            <a:r>
              <a:rPr lang="en-AU" altLang="zh-TW" b="1" dirty="0" smtClean="0">
                <a:solidFill>
                  <a:srgbClr val="FFFFFF"/>
                </a:solidFill>
                <a:latin typeface="Arial" charset="0"/>
                <a:cs typeface="Arial" charset="0"/>
              </a:rPr>
              <a:t>Debris®</a:t>
            </a:r>
            <a:endParaRPr lang="en-AU" altLang="zh-TW" b="1" dirty="0">
              <a:solidFill>
                <a:srgbClr val="FFFFFF"/>
              </a:solidFill>
              <a:latin typeface="Arial" charset="0"/>
              <a:cs typeface="Arial" charset="0"/>
            </a:endParaRPr>
          </a:p>
          <a:p>
            <a:pPr fontAlgn="base">
              <a:spcBef>
                <a:spcPct val="0"/>
              </a:spcBef>
              <a:spcAft>
                <a:spcPct val="0"/>
              </a:spcAft>
            </a:pPr>
            <a:r>
              <a:rPr lang="zh-TW" altLang="zh-TW" b="1" dirty="0" smtClean="0">
                <a:solidFill>
                  <a:srgbClr val="FFFFFF"/>
                </a:solidFill>
                <a:latin typeface="Arial" charset="0"/>
                <a:cs typeface="Arial" charset="0"/>
              </a:rPr>
              <a:t>调查指引</a:t>
            </a:r>
            <a:endParaRPr lang="en-US" altLang="zh-TW" b="1" dirty="0">
              <a:solidFill>
                <a:srgbClr val="FFFFFF"/>
              </a:solidFill>
              <a:latin typeface="Arial" charset="0"/>
              <a:cs typeface="Arial" charset="0"/>
            </a:endParaRPr>
          </a:p>
        </p:txBody>
      </p:sp>
      <p:sp>
        <p:nvSpPr>
          <p:cNvPr id="17"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zh-TW" sz="1200" b="1" dirty="0" smtClean="0">
                <a:solidFill>
                  <a:schemeClr val="bg1"/>
                </a:solidFill>
              </a:rPr>
              <a:t>节</a:t>
            </a:r>
            <a:r>
              <a:rPr lang="en-US" altLang="zh-TW" sz="1200" b="1" dirty="0" smtClean="0">
                <a:solidFill>
                  <a:schemeClr val="bg1"/>
                </a:solidFill>
              </a:rPr>
              <a:t>  </a:t>
            </a:r>
            <a:r>
              <a:rPr lang="en-US" altLang="zh-TW" sz="1200" b="1" dirty="0">
                <a:solidFill>
                  <a:schemeClr val="bg1"/>
                </a:solidFill>
              </a:rPr>
              <a:t>1</a:t>
            </a:r>
            <a:r>
              <a:rPr lang="zh-TW" altLang="zh-TW" sz="1200" b="1" dirty="0">
                <a:solidFill>
                  <a:schemeClr val="bg1"/>
                </a:solidFill>
              </a:rPr>
              <a:t>：海洋垃圾</a:t>
            </a:r>
          </a:p>
        </p:txBody>
      </p:sp>
      <p:sp>
        <p:nvSpPr>
          <p:cNvPr id="2" name="Title 1"/>
          <p:cNvSpPr>
            <a:spLocks noGrp="1"/>
          </p:cNvSpPr>
          <p:nvPr>
            <p:ph type="title"/>
          </p:nvPr>
        </p:nvSpPr>
        <p:spPr>
          <a:xfrm>
            <a:off x="457200" y="1066800"/>
            <a:ext cx="5181600" cy="990600"/>
          </a:xfrm>
        </p:spPr>
        <p:txBody>
          <a:bodyPr anchor="t"/>
          <a:lstStyle/>
          <a:p>
            <a:r>
              <a:rPr lang="zh-TW" altLang="zh-TW" dirty="0" smtClean="0"/>
              <a:t>海洋垃圾从哪来？</a:t>
            </a:r>
            <a:endParaRPr lang="zh-TW" altLang="zh-TW" dirty="0"/>
          </a:p>
        </p:txBody>
      </p:sp>
      <p:sp>
        <p:nvSpPr>
          <p:cNvPr id="27651" name="Content Placeholder 2"/>
          <p:cNvSpPr>
            <a:spLocks noGrp="1"/>
          </p:cNvSpPr>
          <p:nvPr>
            <p:ph idx="1"/>
          </p:nvPr>
        </p:nvSpPr>
        <p:spPr>
          <a:xfrm>
            <a:off x="685800" y="2133600"/>
            <a:ext cx="6019800" cy="1143000"/>
          </a:xfrm>
        </p:spPr>
        <p:txBody>
          <a:bodyPr>
            <a:normAutofit/>
          </a:bodyPr>
          <a:lstStyle/>
          <a:p>
            <a:r>
              <a:rPr lang="zh-TW" altLang="zh-TW" dirty="0" smtClean="0"/>
              <a:t>公众乱丢垃圾是主要的</a:t>
            </a:r>
            <a:r>
              <a:rPr lang="en-US" altLang="zh-TW" dirty="0" smtClean="0"/>
              <a:t/>
            </a:r>
            <a:br>
              <a:rPr lang="en-US" altLang="zh-TW" dirty="0" smtClean="0"/>
            </a:br>
            <a:r>
              <a:rPr lang="zh-TW" altLang="zh-TW" dirty="0" smtClean="0"/>
              <a:t>垃圾来源</a:t>
            </a:r>
            <a:endParaRPr lang="zh-TW" altLang="zh-TW" dirty="0"/>
          </a:p>
        </p:txBody>
      </p:sp>
      <p:sp>
        <p:nvSpPr>
          <p:cNvPr id="27654"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638F7A8-AA3A-4FCA-B1CD-07AD2302BFCD}" type="slidenum">
              <a:rPr lang="en-AU" b="1">
                <a:solidFill>
                  <a:srgbClr val="FFFFFF"/>
                </a:solidFill>
              </a:rPr>
              <a:pPr/>
              <a:t>11</a:t>
            </a:fld>
            <a:endParaRPr lang="en-AU" b="1" dirty="0">
              <a:solidFill>
                <a:srgbClr val="FFFFFF"/>
              </a:solidFill>
            </a:endParaRPr>
          </a:p>
        </p:txBody>
      </p:sp>
      <p:pic>
        <p:nvPicPr>
          <p:cNvPr id="27655" name="Picture 20" descr="MD5_credit_silentreef.com.au.jpg"/>
          <p:cNvPicPr>
            <a:picLocks noChangeAspect="1"/>
          </p:cNvPicPr>
          <p:nvPr/>
        </p:nvPicPr>
        <p:blipFill>
          <a:blip r:embed="rId3" cstate="print"/>
          <a:srcRect/>
          <a:stretch>
            <a:fillRect/>
          </a:stretch>
        </p:blipFill>
        <p:spPr bwMode="auto">
          <a:xfrm>
            <a:off x="228600" y="4102100"/>
            <a:ext cx="2743200" cy="1308100"/>
          </a:xfrm>
          <a:prstGeom prst="rect">
            <a:avLst/>
          </a:prstGeom>
          <a:noFill/>
          <a:ln w="9525">
            <a:noFill/>
            <a:miter lim="800000"/>
            <a:headEnd/>
            <a:tailEnd/>
          </a:ln>
        </p:spPr>
      </p:pic>
      <p:pic>
        <p:nvPicPr>
          <p:cNvPr id="27656" name="Picture 21" descr="MD17_credit_silentreef.com.au.jpg"/>
          <p:cNvPicPr>
            <a:picLocks noChangeAspect="1"/>
          </p:cNvPicPr>
          <p:nvPr/>
        </p:nvPicPr>
        <p:blipFill>
          <a:blip r:embed="rId4" cstate="print"/>
          <a:srcRect/>
          <a:stretch>
            <a:fillRect/>
          </a:stretch>
        </p:blipFill>
        <p:spPr bwMode="auto">
          <a:xfrm>
            <a:off x="3124200" y="3352800"/>
            <a:ext cx="2743200" cy="1306513"/>
          </a:xfrm>
          <a:prstGeom prst="rect">
            <a:avLst/>
          </a:prstGeom>
          <a:noFill/>
          <a:ln w="9525">
            <a:noFill/>
            <a:miter lim="800000"/>
            <a:headEnd/>
            <a:tailEnd/>
          </a:ln>
        </p:spPr>
      </p:pic>
      <p:pic>
        <p:nvPicPr>
          <p:cNvPr id="27657" name="Picture 22" descr="MD4_credit_silentreef.com.au.jpg"/>
          <p:cNvPicPr>
            <a:picLocks noChangeAspect="1"/>
          </p:cNvPicPr>
          <p:nvPr/>
        </p:nvPicPr>
        <p:blipFill>
          <a:blip r:embed="rId5" cstate="print"/>
          <a:srcRect/>
          <a:stretch>
            <a:fillRect/>
          </a:stretch>
        </p:blipFill>
        <p:spPr bwMode="auto">
          <a:xfrm>
            <a:off x="6019800" y="2667000"/>
            <a:ext cx="2743200" cy="1306513"/>
          </a:xfrm>
          <a:prstGeom prst="rect">
            <a:avLst/>
          </a:prstGeom>
          <a:noFill/>
          <a:ln w="9525">
            <a:noFill/>
            <a:miter lim="800000"/>
            <a:headEnd/>
            <a:tailEnd/>
          </a:ln>
        </p:spPr>
      </p:pic>
      <p:sp>
        <p:nvSpPr>
          <p:cNvPr id="27659" name="TextBox 24"/>
          <p:cNvSpPr txBox="1">
            <a:spLocks noChangeArrowheads="1"/>
          </p:cNvSpPr>
          <p:nvPr/>
        </p:nvSpPr>
        <p:spPr bwMode="auto">
          <a:xfrm>
            <a:off x="228600" y="5410200"/>
            <a:ext cx="2743200" cy="369888"/>
          </a:xfrm>
          <a:prstGeom prst="rect">
            <a:avLst/>
          </a:prstGeom>
          <a:noFill/>
          <a:ln w="9525">
            <a:noFill/>
            <a:miter lim="800000"/>
            <a:headEnd/>
            <a:tailEnd/>
          </a:ln>
        </p:spPr>
        <p:txBody>
          <a:bodyPr>
            <a:spAutoFit/>
          </a:bodyPr>
          <a:lstStyle/>
          <a:p>
            <a:pPr algn="ctr"/>
            <a:r>
              <a:rPr lang="zh-TW" altLang="zh-TW" b="1" dirty="0" smtClean="0">
                <a:solidFill>
                  <a:srgbClr val="376092"/>
                </a:solidFill>
                <a:latin typeface="Arial" panose="020B0604020202020204" pitchFamily="34" charset="0"/>
                <a:cs typeface="Arial" panose="020B0604020202020204" pitchFamily="34" charset="0"/>
              </a:rPr>
              <a:t>乱丢的</a:t>
            </a:r>
            <a:r>
              <a:rPr lang="zh-TW" altLang="zh-TW" b="1" dirty="0">
                <a:solidFill>
                  <a:srgbClr val="376092"/>
                </a:solidFill>
                <a:latin typeface="Arial" panose="020B0604020202020204" pitchFamily="34" charset="0"/>
                <a:cs typeface="Arial" panose="020B0604020202020204" pitchFamily="34" charset="0"/>
              </a:rPr>
              <a:t>垃圾</a:t>
            </a:r>
            <a:r>
              <a:rPr lang="en-AU" b="1" dirty="0" smtClean="0">
                <a:solidFill>
                  <a:srgbClr val="376092"/>
                </a:solidFill>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27660" name="TextBox 25"/>
          <p:cNvSpPr txBox="1">
            <a:spLocks noChangeArrowheads="1"/>
          </p:cNvSpPr>
          <p:nvPr/>
        </p:nvSpPr>
        <p:spPr bwMode="auto">
          <a:xfrm>
            <a:off x="3048000" y="4648200"/>
            <a:ext cx="2743200" cy="369332"/>
          </a:xfrm>
          <a:prstGeom prst="rect">
            <a:avLst/>
          </a:prstGeom>
          <a:noFill/>
          <a:ln w="9525">
            <a:noFill/>
            <a:miter lim="800000"/>
            <a:headEnd/>
            <a:tailEnd/>
          </a:ln>
        </p:spPr>
        <p:txBody>
          <a:bodyPr>
            <a:spAutoFit/>
          </a:bodyPr>
          <a:lstStyle/>
          <a:p>
            <a:pPr algn="ctr"/>
            <a:r>
              <a:rPr lang="en-AU" b="1" dirty="0" smtClean="0">
                <a:solidFill>
                  <a:srgbClr val="376092"/>
                </a:solidFill>
                <a:latin typeface="Arial" panose="020B0604020202020204" pitchFamily="34" charset="0"/>
                <a:cs typeface="Arial" panose="020B0604020202020204" pitchFamily="34" charset="0"/>
              </a:rPr>
              <a:t>...</a:t>
            </a:r>
            <a:r>
              <a:rPr lang="zh-TW" altLang="zh-TW" b="1" dirty="0" smtClean="0">
                <a:solidFill>
                  <a:srgbClr val="376092"/>
                </a:solidFill>
                <a:latin typeface="Arial" panose="020B0604020202020204" pitchFamily="34" charset="0"/>
                <a:cs typeface="Arial" panose="020B0604020202020204" pitchFamily="34" charset="0"/>
              </a:rPr>
              <a:t>被冲刷进雨水道</a:t>
            </a:r>
            <a:r>
              <a:rPr lang="en-AU" b="1" dirty="0" smtClean="0">
                <a:solidFill>
                  <a:srgbClr val="376092"/>
                </a:solidFill>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27661" name="TextBox 26"/>
          <p:cNvSpPr txBox="1">
            <a:spLocks noChangeArrowheads="1"/>
          </p:cNvSpPr>
          <p:nvPr/>
        </p:nvSpPr>
        <p:spPr bwMode="auto">
          <a:xfrm>
            <a:off x="6019800" y="3962400"/>
            <a:ext cx="2743200" cy="369332"/>
          </a:xfrm>
          <a:prstGeom prst="rect">
            <a:avLst/>
          </a:prstGeom>
          <a:noFill/>
          <a:ln w="9525">
            <a:noFill/>
            <a:miter lim="800000"/>
            <a:headEnd/>
            <a:tailEnd/>
          </a:ln>
        </p:spPr>
        <p:txBody>
          <a:bodyPr>
            <a:spAutoFit/>
          </a:bodyPr>
          <a:lstStyle/>
          <a:p>
            <a:pPr algn="ctr"/>
            <a:r>
              <a:rPr lang="en-AU" b="1" dirty="0" smtClean="0">
                <a:solidFill>
                  <a:srgbClr val="376092"/>
                </a:solidFill>
                <a:latin typeface="Arial" panose="020B0604020202020204" pitchFamily="34" charset="0"/>
                <a:cs typeface="Arial" panose="020B0604020202020204" pitchFamily="34" charset="0"/>
              </a:rPr>
              <a:t>...</a:t>
            </a:r>
            <a:r>
              <a:rPr lang="zh-TW" altLang="zh-TW" b="1" dirty="0" smtClean="0">
                <a:solidFill>
                  <a:srgbClr val="376092"/>
                </a:solidFill>
                <a:latin typeface="Arial" panose="020B0604020202020204" pitchFamily="34" charset="0"/>
                <a:cs typeface="Arial" panose="020B0604020202020204" pitchFamily="34" charset="0"/>
              </a:rPr>
              <a:t>河川小溪，或被风吹走</a:t>
            </a:r>
            <a:endParaRPr lang="en-GB" dirty="0">
              <a:latin typeface="Arial" panose="020B0604020202020204" pitchFamily="34" charset="0"/>
              <a:cs typeface="Arial" panose="020B0604020202020204" pitchFamily="34" charset="0"/>
            </a:endParaRPr>
          </a:p>
        </p:txBody>
      </p:sp>
      <p:cxnSp>
        <p:nvCxnSpPr>
          <p:cNvPr id="31" name="Straight Arrow Connector 30"/>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8" name="TextBox 31"/>
          <p:cNvSpPr txBox="1">
            <a:spLocks noChangeArrowheads="1"/>
          </p:cNvSpPr>
          <p:nvPr/>
        </p:nvSpPr>
        <p:spPr bwMode="auto">
          <a:xfrm>
            <a:off x="6096000" y="5945188"/>
            <a:ext cx="1981200" cy="276999"/>
          </a:xfrm>
          <a:prstGeom prst="rect">
            <a:avLst/>
          </a:prstGeom>
          <a:noFill/>
          <a:ln w="9525">
            <a:noFill/>
            <a:miter lim="800000"/>
            <a:headEnd/>
            <a:tailEnd/>
          </a:ln>
        </p:spPr>
        <p:txBody>
          <a:bodyPr wrap="square">
            <a:spAutoFit/>
          </a:bodyPr>
          <a:lstStyle/>
          <a:p>
            <a:pPr algn="r"/>
            <a:r>
              <a:rPr lang="zh-TW" altLang="zh-TW" sz="1200" b="1" i="1" dirty="0" smtClean="0">
                <a:solidFill>
                  <a:srgbClr val="376092"/>
                </a:solidFill>
                <a:latin typeface="Arial" panose="020B0604020202020204" pitchFamily="34" charset="0"/>
                <a:cs typeface="Arial" panose="020B0604020202020204" pitchFamily="34" charset="0"/>
              </a:rPr>
              <a:t>由此</a:t>
            </a:r>
            <a:r>
              <a:rPr lang="zh-TW" altLang="zh-TW" sz="1200" b="1" i="1" dirty="0">
                <a:solidFill>
                  <a:srgbClr val="376092"/>
                </a:solidFill>
                <a:latin typeface="Arial" panose="020B0604020202020204" pitchFamily="34" charset="0"/>
                <a:cs typeface="Arial" panose="020B0604020202020204" pitchFamily="34" charset="0"/>
              </a:rPr>
              <a:t>去海洋</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b="1" dirty="0">
                <a:solidFill>
                  <a:srgbClr val="FFFFFF"/>
                </a:solidFill>
                <a:latin typeface="Arial" charset="0"/>
                <a:cs typeface="Arial" charset="0"/>
              </a:rPr>
              <a:t>Dive Against </a:t>
            </a:r>
            <a:r>
              <a:rPr lang="en-AU" altLang="zh-TW" b="1" dirty="0" smtClean="0">
                <a:solidFill>
                  <a:srgbClr val="FFFFFF"/>
                </a:solidFill>
                <a:latin typeface="Arial" charset="0"/>
                <a:cs typeface="Arial" charset="0"/>
              </a:rPr>
              <a:t>Debris®</a:t>
            </a:r>
            <a:endParaRPr lang="en-AU" altLang="zh-TW" b="1" dirty="0">
              <a:solidFill>
                <a:srgbClr val="FFFFFF"/>
              </a:solidFill>
              <a:latin typeface="Arial" charset="0"/>
              <a:cs typeface="Arial" charset="0"/>
            </a:endParaRPr>
          </a:p>
          <a:p>
            <a:pPr fontAlgn="base">
              <a:spcBef>
                <a:spcPct val="0"/>
              </a:spcBef>
              <a:spcAft>
                <a:spcPct val="0"/>
              </a:spcAft>
            </a:pPr>
            <a:r>
              <a:rPr lang="zh-TW" altLang="zh-TW" b="1" dirty="0" smtClean="0">
                <a:solidFill>
                  <a:srgbClr val="FFFFFF"/>
                </a:solidFill>
                <a:latin typeface="Arial" charset="0"/>
                <a:cs typeface="Arial" charset="0"/>
              </a:rPr>
              <a:t>调查指引</a:t>
            </a:r>
            <a:endParaRPr lang="en-US" altLang="zh-TW" b="1" dirty="0">
              <a:solidFill>
                <a:srgbClr val="FFFFFF"/>
              </a:solidFill>
              <a:latin typeface="Arial" charset="0"/>
              <a:cs typeface="Arial" charset="0"/>
            </a:endParaRPr>
          </a:p>
        </p:txBody>
      </p:sp>
      <p:sp>
        <p:nvSpPr>
          <p:cNvPr id="20"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zh-TW" sz="1200" b="1" dirty="0" smtClean="0">
                <a:solidFill>
                  <a:schemeClr val="bg1"/>
                </a:solidFill>
              </a:rPr>
              <a:t>节</a:t>
            </a:r>
            <a:r>
              <a:rPr lang="en-US" altLang="zh-TW" sz="1200" b="1" dirty="0" smtClean="0">
                <a:solidFill>
                  <a:schemeClr val="bg1"/>
                </a:solidFill>
              </a:rPr>
              <a:t>  </a:t>
            </a:r>
            <a:r>
              <a:rPr lang="en-US" altLang="zh-TW" sz="1200" b="1" dirty="0">
                <a:solidFill>
                  <a:schemeClr val="bg1"/>
                </a:solidFill>
              </a:rPr>
              <a:t>1</a:t>
            </a:r>
            <a:r>
              <a:rPr lang="zh-TW" altLang="zh-TW" sz="1200" b="1" dirty="0">
                <a:solidFill>
                  <a:schemeClr val="bg1"/>
                </a:solidFill>
              </a:rPr>
              <a:t>：海洋垃圾</a:t>
            </a:r>
          </a:p>
        </p:txBody>
      </p:sp>
      <p:sp>
        <p:nvSpPr>
          <p:cNvPr id="2" name="Title 1"/>
          <p:cNvSpPr>
            <a:spLocks noGrp="1"/>
          </p:cNvSpPr>
          <p:nvPr>
            <p:ph type="title"/>
          </p:nvPr>
        </p:nvSpPr>
        <p:spPr>
          <a:xfrm>
            <a:off x="457200" y="892175"/>
            <a:ext cx="5181600" cy="990600"/>
          </a:xfrm>
        </p:spPr>
        <p:txBody>
          <a:bodyPr anchor="t"/>
          <a:lstStyle/>
          <a:p>
            <a:r>
              <a:rPr lang="zh-TW" altLang="zh-TW" dirty="0" smtClean="0"/>
              <a:t>海洋垃圾从哪来？</a:t>
            </a:r>
            <a:endParaRPr lang="zh-TW" altLang="zh-TW" dirty="0"/>
          </a:p>
        </p:txBody>
      </p:sp>
      <p:sp>
        <p:nvSpPr>
          <p:cNvPr id="31749"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E8A77438-78D9-4A03-BFC4-1F413CFD7BDA}" type="slidenum">
              <a:rPr lang="en-AU" b="1">
                <a:solidFill>
                  <a:srgbClr val="FFFFFF"/>
                </a:solidFill>
              </a:rPr>
              <a:pPr/>
              <a:t>12</a:t>
            </a:fld>
            <a:endParaRPr lang="en-AU" b="1" dirty="0">
              <a:solidFill>
                <a:srgbClr val="FFFFFF"/>
              </a:solidFill>
            </a:endParaRPr>
          </a:p>
        </p:txBody>
      </p:sp>
      <p:cxnSp>
        <p:nvCxnSpPr>
          <p:cNvPr id="31" name="Straight Arrow Connector 30"/>
          <p:cNvCxnSpPr/>
          <p:nvPr/>
        </p:nvCxnSpPr>
        <p:spPr>
          <a:xfrm>
            <a:off x="3835400" y="48768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15"/>
          <p:cNvSpPr txBox="1">
            <a:spLocks noChangeArrowheads="1"/>
          </p:cNvSpPr>
          <p:nvPr/>
        </p:nvSpPr>
        <p:spPr bwMode="auto">
          <a:xfrm>
            <a:off x="3733800" y="1944688"/>
            <a:ext cx="1447800" cy="369332"/>
          </a:xfrm>
          <a:prstGeom prst="rect">
            <a:avLst/>
          </a:prstGeom>
          <a:noFill/>
          <a:ln w="9525">
            <a:noFill/>
            <a:miter lim="800000"/>
            <a:headEnd/>
            <a:tailEnd/>
          </a:ln>
        </p:spPr>
        <p:txBody>
          <a:bodyPr>
            <a:spAutoFit/>
          </a:bodyPr>
          <a:lstStyle/>
          <a:p>
            <a:pPr algn="ctr"/>
            <a:r>
              <a:rPr lang="zh-TW" altLang="zh-TW" b="1" dirty="0" smtClean="0">
                <a:solidFill>
                  <a:srgbClr val="376092"/>
                </a:solidFill>
                <a:latin typeface="Arial" panose="020B0604020202020204" pitchFamily="34" charset="0"/>
                <a:cs typeface="Arial" panose="020B0604020202020204" pitchFamily="34" charset="0"/>
              </a:rPr>
              <a:t>误食</a:t>
            </a:r>
            <a:endParaRPr lang="zh-TW" altLang="zh-TW" b="1" dirty="0">
              <a:solidFill>
                <a:srgbClr val="376092"/>
              </a:solidFill>
              <a:latin typeface="Arial" panose="020B0604020202020204" pitchFamily="34" charset="0"/>
              <a:cs typeface="Arial" panose="020B0604020202020204" pitchFamily="34" charset="0"/>
            </a:endParaRPr>
          </a:p>
        </p:txBody>
      </p:sp>
      <p:sp>
        <p:nvSpPr>
          <p:cNvPr id="18" name="TextBox 17"/>
          <p:cNvSpPr txBox="1"/>
          <p:nvPr/>
        </p:nvSpPr>
        <p:spPr>
          <a:xfrm>
            <a:off x="457200" y="2362200"/>
            <a:ext cx="2895600" cy="1569660"/>
          </a:xfrm>
          <a:prstGeom prst="rect">
            <a:avLst/>
          </a:prstGeom>
          <a:noFill/>
        </p:spPr>
        <p:txBody>
          <a:bodyPr>
            <a:spAutoFit/>
          </a:bodyPr>
          <a:lstStyle/>
          <a:p>
            <a:r>
              <a:rPr lang="zh-TW" altLang="zh-TW" sz="2400" b="1" dirty="0" smtClean="0">
                <a:solidFill>
                  <a:schemeClr val="accent2">
                    <a:lumMod val="75000"/>
                  </a:schemeClr>
                </a:solidFill>
                <a:latin typeface="Arial" panose="020B0604020202020204" pitchFamily="34" charset="0"/>
                <a:cs typeface="Arial" panose="020B0604020202020204" pitchFamily="34" charset="0"/>
              </a:rPr>
              <a:t>这些垃圾一旦进入海洋，每年都会杀死成千上万的海洋生物和海鸟。</a:t>
            </a:r>
            <a:endParaRPr lang="zh-TW" altLang="zh-TW" sz="2400" b="1" dirty="0">
              <a:solidFill>
                <a:schemeClr val="accent2">
                  <a:lumMod val="75000"/>
                </a:schemeClr>
              </a:solidFill>
              <a:latin typeface="Arial" panose="020B0604020202020204" pitchFamily="34" charset="0"/>
              <a:cs typeface="Arial" panose="020B0604020202020204" pitchFamily="34" charset="0"/>
            </a:endParaRPr>
          </a:p>
        </p:txBody>
      </p:sp>
      <p:cxnSp>
        <p:nvCxnSpPr>
          <p:cNvPr id="15" name="Straight Arrow Connector 14"/>
          <p:cNvCxnSpPr/>
          <p:nvPr/>
        </p:nvCxnSpPr>
        <p:spPr>
          <a:xfrm>
            <a:off x="3784600" y="32004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0" y="16002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31755" name="Picture 21" descr="env source impacts.jpg"/>
          <p:cNvPicPr>
            <a:picLocks noChangeAspect="1"/>
          </p:cNvPicPr>
          <p:nvPr/>
        </p:nvPicPr>
        <p:blipFill>
          <a:blip r:embed="rId3" cstate="print"/>
          <a:srcRect/>
          <a:stretch>
            <a:fillRect/>
          </a:stretch>
        </p:blipFill>
        <p:spPr bwMode="auto">
          <a:xfrm>
            <a:off x="5562600" y="4699000"/>
            <a:ext cx="2743200" cy="1536700"/>
          </a:xfrm>
          <a:prstGeom prst="rect">
            <a:avLst/>
          </a:prstGeom>
          <a:noFill/>
          <a:ln w="9525">
            <a:noFill/>
            <a:miter lim="800000"/>
            <a:headEnd/>
            <a:tailEnd/>
          </a:ln>
        </p:spPr>
      </p:pic>
      <p:pic>
        <p:nvPicPr>
          <p:cNvPr id="31756" name="Picture 26" descr="ent source impact.jpg"/>
          <p:cNvPicPr>
            <a:picLocks noChangeAspect="1"/>
          </p:cNvPicPr>
          <p:nvPr/>
        </p:nvPicPr>
        <p:blipFill>
          <a:blip r:embed="rId4" cstate="print"/>
          <a:srcRect/>
          <a:stretch>
            <a:fillRect/>
          </a:stretch>
        </p:blipFill>
        <p:spPr bwMode="auto">
          <a:xfrm>
            <a:off x="5562600" y="3073400"/>
            <a:ext cx="2743200" cy="1536700"/>
          </a:xfrm>
          <a:prstGeom prst="rect">
            <a:avLst/>
          </a:prstGeom>
          <a:noFill/>
          <a:ln w="9525">
            <a:noFill/>
            <a:miter lim="800000"/>
            <a:headEnd/>
            <a:tailEnd/>
          </a:ln>
        </p:spPr>
      </p:pic>
      <p:pic>
        <p:nvPicPr>
          <p:cNvPr id="31757" name="Picture 28" descr="ingest source impact.jpg"/>
          <p:cNvPicPr>
            <a:picLocks noChangeAspect="1"/>
          </p:cNvPicPr>
          <p:nvPr/>
        </p:nvPicPr>
        <p:blipFill>
          <a:blip r:embed="rId5" cstate="print"/>
          <a:srcRect/>
          <a:stretch>
            <a:fillRect/>
          </a:stretch>
        </p:blipFill>
        <p:spPr bwMode="auto">
          <a:xfrm>
            <a:off x="5562600" y="1447800"/>
            <a:ext cx="2743200" cy="1535113"/>
          </a:xfrm>
          <a:prstGeom prst="rect">
            <a:avLst/>
          </a:prstGeom>
          <a:noFill/>
          <a:ln w="9525">
            <a:noFill/>
            <a:miter lim="800000"/>
            <a:headEnd/>
            <a:tailEnd/>
          </a:ln>
        </p:spPr>
      </p:pic>
      <p:sp>
        <p:nvSpPr>
          <p:cNvPr id="31758" name="TextBox 29"/>
          <p:cNvSpPr txBox="1">
            <a:spLocks noChangeArrowheads="1"/>
          </p:cNvSpPr>
          <p:nvPr/>
        </p:nvSpPr>
        <p:spPr bwMode="auto">
          <a:xfrm>
            <a:off x="3581400" y="3448050"/>
            <a:ext cx="1752600" cy="923330"/>
          </a:xfrm>
          <a:prstGeom prst="rect">
            <a:avLst/>
          </a:prstGeom>
          <a:noFill/>
          <a:ln w="9525">
            <a:noFill/>
            <a:miter lim="800000"/>
            <a:headEnd/>
            <a:tailEnd/>
          </a:ln>
        </p:spPr>
        <p:txBody>
          <a:bodyPr>
            <a:spAutoFit/>
          </a:bodyPr>
          <a:lstStyle/>
          <a:p>
            <a:pPr algn="ctr"/>
            <a:r>
              <a:rPr lang="zh-TW" altLang="zh-TW" b="1" dirty="0" smtClean="0">
                <a:solidFill>
                  <a:srgbClr val="376092"/>
                </a:solidFill>
                <a:latin typeface="Arial" panose="020B0604020202020204" pitchFamily="34" charset="0"/>
                <a:cs typeface="Arial" panose="020B0604020202020204" pitchFamily="34" charset="0"/>
              </a:rPr>
              <a:t>会缠住生物的鱼鳍、脚蹼、翅膀和喉咙</a:t>
            </a:r>
            <a:endParaRPr lang="zh-TW" altLang="zh-TW" b="1" dirty="0">
              <a:solidFill>
                <a:srgbClr val="376092"/>
              </a:solidFill>
              <a:latin typeface="Arial" panose="020B0604020202020204" pitchFamily="34" charset="0"/>
              <a:cs typeface="Arial" panose="020B0604020202020204" pitchFamily="34" charset="0"/>
            </a:endParaRPr>
          </a:p>
        </p:txBody>
      </p:sp>
      <p:sp>
        <p:nvSpPr>
          <p:cNvPr id="31759" name="TextBox 31"/>
          <p:cNvSpPr txBox="1">
            <a:spLocks noChangeArrowheads="1"/>
          </p:cNvSpPr>
          <p:nvPr/>
        </p:nvSpPr>
        <p:spPr bwMode="auto">
          <a:xfrm>
            <a:off x="3581400" y="5181600"/>
            <a:ext cx="1752600" cy="369332"/>
          </a:xfrm>
          <a:prstGeom prst="rect">
            <a:avLst/>
          </a:prstGeom>
          <a:noFill/>
          <a:ln w="9525">
            <a:noFill/>
            <a:miter lim="800000"/>
            <a:headEnd/>
            <a:tailEnd/>
          </a:ln>
        </p:spPr>
        <p:txBody>
          <a:bodyPr>
            <a:spAutoFit/>
          </a:bodyPr>
          <a:lstStyle/>
          <a:p>
            <a:pPr algn="ctr"/>
            <a:r>
              <a:rPr lang="zh-TW" altLang="zh-TW" b="1" dirty="0" smtClean="0">
                <a:solidFill>
                  <a:srgbClr val="376092"/>
                </a:solidFill>
                <a:latin typeface="Arial" panose="020B0604020202020204" pitchFamily="34" charset="0"/>
                <a:cs typeface="Arial" panose="020B0604020202020204" pitchFamily="34" charset="0"/>
              </a:rPr>
              <a:t>破坏环境</a:t>
            </a:r>
            <a:endParaRPr lang="zh-TW" altLang="zh-TW"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781800" cy="698500"/>
          </a:xfrm>
        </p:spPr>
        <p:txBody>
          <a:bodyPr anchor="t"/>
          <a:lstStyle/>
          <a:p>
            <a:pPr>
              <a:defRPr/>
            </a:pPr>
            <a:r>
              <a:rPr lang="zh-TW" altLang="zh-TW" dirty="0" smtClean="0"/>
              <a:t>我们可以解决这一切吗？</a:t>
            </a:r>
            <a:br>
              <a:rPr lang="zh-TW" altLang="zh-TW" dirty="0" smtClean="0"/>
            </a:br>
            <a:endParaRPr lang="en-US" dirty="0"/>
          </a:p>
        </p:txBody>
      </p:sp>
      <p:sp>
        <p:nvSpPr>
          <p:cNvPr id="33795" name="Content Placeholder 2"/>
          <p:cNvSpPr>
            <a:spLocks noGrp="1"/>
          </p:cNvSpPr>
          <p:nvPr>
            <p:ph idx="1"/>
          </p:nvPr>
        </p:nvSpPr>
        <p:spPr>
          <a:xfrm>
            <a:off x="685800" y="2239963"/>
            <a:ext cx="4191000" cy="3459162"/>
          </a:xfrm>
        </p:spPr>
        <p:txBody>
          <a:bodyPr/>
          <a:lstStyle/>
          <a:p>
            <a:pPr lvl="0"/>
            <a:r>
              <a:rPr lang="zh-TW" altLang="zh-TW" dirty="0" smtClean="0"/>
              <a:t>藉由在地合作、国内合作，再推广到国际，同心齐力之下可以促成：</a:t>
            </a:r>
          </a:p>
          <a:p>
            <a:pPr marL="741600" lvl="0"/>
            <a:r>
              <a:rPr lang="zh-TW" altLang="zh-TW" i="1" dirty="0" smtClean="0"/>
              <a:t>管理废弃物</a:t>
            </a:r>
            <a:r>
              <a:rPr lang="en-US" altLang="zh-TW" i="1" dirty="0" smtClean="0"/>
              <a:t> </a:t>
            </a:r>
            <a:r>
              <a:rPr lang="zh-TW" altLang="zh-TW" dirty="0" smtClean="0"/>
              <a:t>的政策</a:t>
            </a:r>
            <a:endParaRPr lang="zh-TW" altLang="zh-TW" dirty="0"/>
          </a:p>
          <a:p>
            <a:pPr marL="741600" lvl="0"/>
            <a:r>
              <a:rPr lang="zh-TW" altLang="zh-TW" i="1" dirty="0"/>
              <a:t>阻止垃圾入</a:t>
            </a:r>
            <a:r>
              <a:rPr lang="zh-TW" altLang="zh-TW" i="1" dirty="0" smtClean="0"/>
              <a:t>海</a:t>
            </a:r>
            <a:r>
              <a:rPr lang="en-US" altLang="zh-TW" i="1" dirty="0" smtClean="0"/>
              <a:t> </a:t>
            </a:r>
            <a:r>
              <a:rPr lang="zh-TW" altLang="zh-TW" dirty="0" smtClean="0"/>
              <a:t>的基础设施</a:t>
            </a:r>
            <a:endParaRPr lang="zh-TW" altLang="zh-TW" dirty="0"/>
          </a:p>
          <a:p>
            <a:pPr marL="741600" lvl="0"/>
            <a:r>
              <a:rPr lang="zh-TW" altLang="zh-TW" i="1" dirty="0" smtClean="0"/>
              <a:t>监控生产过程</a:t>
            </a:r>
            <a:r>
              <a:rPr lang="en-US" altLang="zh-TW" i="1" dirty="0" smtClean="0"/>
              <a:t> </a:t>
            </a:r>
            <a:r>
              <a:rPr lang="zh-TW" altLang="zh-TW" dirty="0" smtClean="0"/>
              <a:t>的规则</a:t>
            </a:r>
          </a:p>
          <a:p>
            <a:pPr marL="741600" lvl="0"/>
            <a:r>
              <a:rPr lang="zh-TW" altLang="zh-TW" i="1" dirty="0" smtClean="0"/>
              <a:t>垃圾减量</a:t>
            </a:r>
            <a:r>
              <a:rPr lang="en-US" altLang="zh-TW" i="1" dirty="0" smtClean="0"/>
              <a:t> </a:t>
            </a:r>
            <a:r>
              <a:rPr lang="zh-TW" altLang="zh-TW" dirty="0" smtClean="0"/>
              <a:t>的行为</a:t>
            </a:r>
            <a:endParaRPr lang="zh-TW" altLang="zh-TW" dirty="0"/>
          </a:p>
        </p:txBody>
      </p:sp>
      <p:sp>
        <p:nvSpPr>
          <p:cNvPr id="33796" name="Text Placeholder 11"/>
          <p:cNvSpPr>
            <a:spLocks noGrp="1"/>
          </p:cNvSpPr>
          <p:nvPr>
            <p:ph type="body" sz="quarter" idx="12"/>
          </p:nvPr>
        </p:nvSpPr>
        <p:spPr>
          <a:xfrm>
            <a:off x="457200" y="1676400"/>
            <a:ext cx="8153400" cy="685800"/>
          </a:xfrm>
        </p:spPr>
        <p:txBody>
          <a:bodyPr/>
          <a:lstStyle/>
          <a:p>
            <a:r>
              <a:rPr lang="zh-TW" altLang="zh-TW" dirty="0" smtClean="0"/>
              <a:t>当然可以</a:t>
            </a:r>
            <a:r>
              <a:rPr lang="zh-TW" altLang="zh-TW" dirty="0"/>
              <a:t>！</a:t>
            </a:r>
          </a:p>
        </p:txBody>
      </p:sp>
      <p:sp>
        <p:nvSpPr>
          <p:cNvPr id="3379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smtClean="0">
                <a:solidFill>
                  <a:srgbClr val="FFFFFF"/>
                </a:solidFill>
                <a:latin typeface="Arial" charset="0"/>
                <a:cs typeface="Arial" charset="0"/>
              </a:rPr>
              <a:t>调查指引</a:t>
            </a:r>
            <a:endParaRPr lang="en-US" altLang="zh-TW" dirty="0">
              <a:solidFill>
                <a:srgbClr val="FFFFFF"/>
              </a:solidFill>
              <a:latin typeface="Arial" charset="0"/>
              <a:cs typeface="Arial" charset="0"/>
            </a:endParaRPr>
          </a:p>
        </p:txBody>
      </p:sp>
      <p:sp>
        <p:nvSpPr>
          <p:cNvPr id="33798" name="Slide Number Placeholder 8"/>
          <p:cNvSpPr>
            <a:spLocks noGrp="1"/>
          </p:cNvSpPr>
          <p:nvPr>
            <p:ph type="sldNum" sz="quarter" idx="18"/>
          </p:nvPr>
        </p:nvSpPr>
        <p:spPr bwMode="auto">
          <a:noFill/>
          <a:ln>
            <a:miter lim="800000"/>
            <a:headEnd/>
            <a:tailEnd/>
          </a:ln>
        </p:spPr>
        <p:txBody>
          <a:bodyPr/>
          <a:lstStyle/>
          <a:p>
            <a:fld id="{38154479-BD03-4728-9C6A-E806631856A8}" type="slidenum">
              <a:rPr lang="en-AU"/>
              <a:pPr/>
              <a:t>13</a:t>
            </a:fld>
            <a:endParaRPr lang="en-AU" dirty="0"/>
          </a:p>
        </p:txBody>
      </p:sp>
      <p:sp>
        <p:nvSpPr>
          <p:cNvPr id="33799" name="Text Placeholder 18"/>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a:t>
            </a:r>
            <a:r>
              <a:rPr lang="en-US" altLang="zh-TW" dirty="0"/>
              <a:t>1</a:t>
            </a:r>
            <a:r>
              <a:rPr lang="zh-TW" altLang="zh-TW" dirty="0"/>
              <a:t>：海洋垃圾</a:t>
            </a:r>
          </a:p>
        </p:txBody>
      </p:sp>
      <p:pic>
        <p:nvPicPr>
          <p:cNvPr id="33800" name="Picture 7" descr="MD1_credit_silentreef.jpg"/>
          <p:cNvPicPr>
            <a:picLocks noChangeAspect="1"/>
          </p:cNvPicPr>
          <p:nvPr/>
        </p:nvPicPr>
        <p:blipFill>
          <a:blip r:embed="rId3" cstate="print"/>
          <a:srcRect/>
          <a:stretch>
            <a:fillRect/>
          </a:stretch>
        </p:blipFill>
        <p:spPr bwMode="auto">
          <a:xfrm>
            <a:off x="4953000" y="1981200"/>
            <a:ext cx="3657600" cy="311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638800" cy="990600"/>
          </a:xfrm>
        </p:spPr>
        <p:txBody>
          <a:bodyPr anchor="t"/>
          <a:lstStyle/>
          <a:p>
            <a:pPr>
              <a:defRPr/>
            </a:pPr>
            <a:r>
              <a:rPr lang="en-AU" dirty="0" smtClean="0"/>
              <a:t>Dive Against Debris®</a:t>
            </a:r>
            <a:br>
              <a:rPr lang="en-AU" dirty="0" smtClean="0"/>
            </a:br>
            <a:r>
              <a:rPr lang="en-AU" dirty="0" smtClean="0"/>
              <a:t>	</a:t>
            </a:r>
            <a:r>
              <a:rPr lang="en-AU" dirty="0"/>
              <a:t>- </a:t>
            </a:r>
            <a:r>
              <a:rPr lang="zh-TW" altLang="zh-TW" dirty="0" smtClean="0"/>
              <a:t>潜移默化</a:t>
            </a:r>
            <a:endParaRPr lang="en-US" dirty="0"/>
          </a:p>
        </p:txBody>
      </p:sp>
      <p:sp>
        <p:nvSpPr>
          <p:cNvPr id="35843" name="Content Placeholder 2"/>
          <p:cNvSpPr>
            <a:spLocks noGrp="1"/>
          </p:cNvSpPr>
          <p:nvPr>
            <p:ph idx="1"/>
          </p:nvPr>
        </p:nvSpPr>
        <p:spPr>
          <a:xfrm>
            <a:off x="685800" y="2514600"/>
            <a:ext cx="4114800" cy="3657600"/>
          </a:xfrm>
        </p:spPr>
        <p:txBody>
          <a:bodyPr/>
          <a:lstStyle/>
          <a:p>
            <a:pPr lvl="0"/>
            <a:r>
              <a:rPr lang="zh-TW" altLang="zh-TW" dirty="0" smtClean="0"/>
              <a:t>你为海洋生物带来一个干净健康的生存环境</a:t>
            </a:r>
          </a:p>
          <a:p>
            <a:pPr lvl="0"/>
            <a:r>
              <a:rPr lang="zh-TW" altLang="zh-TW" dirty="0" smtClean="0"/>
              <a:t>你所收集的资料：</a:t>
            </a:r>
          </a:p>
          <a:p>
            <a:pPr marL="741600" lvl="0"/>
            <a:r>
              <a:rPr lang="zh-TW" altLang="zh-TW" dirty="0" smtClean="0"/>
              <a:t>推动改善海洋垃圾行动</a:t>
            </a:r>
          </a:p>
          <a:p>
            <a:pPr marL="741600" lvl="0"/>
            <a:r>
              <a:rPr lang="zh-TW" altLang="zh-TW" dirty="0" smtClean="0"/>
              <a:t>说明海洋垃圾种类与数量</a:t>
            </a:r>
          </a:p>
          <a:p>
            <a:pPr marL="741600"/>
            <a:r>
              <a:rPr lang="zh-TW" altLang="zh-TW" dirty="0" smtClean="0"/>
              <a:t>让人们认识海洋</a:t>
            </a:r>
            <a:r>
              <a:rPr lang="zh-TW" altLang="zh-TW" dirty="0"/>
              <a:t>垃圾</a:t>
            </a:r>
            <a:r>
              <a:rPr lang="zh-TW" altLang="zh-TW" dirty="0" smtClean="0"/>
              <a:t>的冲击</a:t>
            </a:r>
            <a:endParaRPr lang="en-AU" dirty="0" smtClean="0">
              <a:latin typeface="Arial" charset="0"/>
              <a:cs typeface="Arial" charset="0"/>
            </a:endParaRPr>
          </a:p>
          <a:p>
            <a:pPr lvl="0"/>
            <a:r>
              <a:rPr lang="zh-TW" altLang="zh-TW" dirty="0" smtClean="0"/>
              <a:t>你给予各地区的</a:t>
            </a:r>
            <a:r>
              <a:rPr lang="en-US" altLang="zh-TW" dirty="0" smtClean="0"/>
              <a:t>  </a:t>
            </a:r>
            <a:r>
              <a:rPr lang="en-US" altLang="zh-TW" dirty="0"/>
              <a:t>Project AWARE </a:t>
            </a:r>
            <a:r>
              <a:rPr lang="zh-TW" altLang="zh-TW" dirty="0" smtClean="0"/>
              <a:t>领导者支持</a:t>
            </a:r>
          </a:p>
          <a:p>
            <a:pPr lvl="0"/>
            <a:r>
              <a:rPr lang="zh-TW" altLang="zh-TW" dirty="0" smtClean="0"/>
              <a:t>你使人们相信有必要开始转变</a:t>
            </a:r>
            <a:endParaRPr lang="zh-TW" altLang="zh-TW" dirty="0"/>
          </a:p>
        </p:txBody>
      </p:sp>
      <p:sp>
        <p:nvSpPr>
          <p:cNvPr id="35844" name="Text Placeholder 13"/>
          <p:cNvSpPr>
            <a:spLocks noGrp="1"/>
          </p:cNvSpPr>
          <p:nvPr>
            <p:ph type="body" sz="quarter" idx="12"/>
          </p:nvPr>
        </p:nvSpPr>
        <p:spPr>
          <a:xfrm>
            <a:off x="457200" y="1951038"/>
            <a:ext cx="8153400" cy="685800"/>
          </a:xfrm>
        </p:spPr>
        <p:txBody>
          <a:bodyPr/>
          <a:lstStyle/>
          <a:p>
            <a:r>
              <a:rPr lang="zh-TW" altLang="zh-TW" dirty="0" smtClean="0"/>
              <a:t>参与此项计划的同时，你正在带来转变</a:t>
            </a:r>
            <a:endParaRPr lang="zh-TW" altLang="zh-TW" dirty="0"/>
          </a:p>
        </p:txBody>
      </p:sp>
      <p:sp>
        <p:nvSpPr>
          <p:cNvPr id="3584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smtClean="0">
                <a:solidFill>
                  <a:srgbClr val="FFFFFF"/>
                </a:solidFill>
                <a:latin typeface="Arial" charset="0"/>
                <a:cs typeface="Arial" charset="0"/>
              </a:rPr>
              <a:t>调查指引</a:t>
            </a:r>
            <a:endParaRPr lang="en-US" altLang="zh-TW" dirty="0">
              <a:solidFill>
                <a:srgbClr val="FFFFFF"/>
              </a:solidFill>
              <a:latin typeface="Arial" charset="0"/>
              <a:cs typeface="Arial" charset="0"/>
            </a:endParaRPr>
          </a:p>
        </p:txBody>
      </p:sp>
      <p:sp>
        <p:nvSpPr>
          <p:cNvPr id="35846" name="Slide Number Placeholder 8"/>
          <p:cNvSpPr>
            <a:spLocks noGrp="1"/>
          </p:cNvSpPr>
          <p:nvPr>
            <p:ph type="sldNum" sz="quarter" idx="18"/>
          </p:nvPr>
        </p:nvSpPr>
        <p:spPr bwMode="auto">
          <a:noFill/>
          <a:ln>
            <a:miter lim="800000"/>
            <a:headEnd/>
            <a:tailEnd/>
          </a:ln>
        </p:spPr>
        <p:txBody>
          <a:bodyPr/>
          <a:lstStyle/>
          <a:p>
            <a:fld id="{4372DDB3-EF38-49A3-AE80-193D99B7A9BB}" type="slidenum">
              <a:rPr lang="en-AU"/>
              <a:pPr/>
              <a:t>14</a:t>
            </a:fld>
            <a:endParaRPr lang="en-AU" dirty="0"/>
          </a:p>
        </p:txBody>
      </p:sp>
      <p:sp>
        <p:nvSpPr>
          <p:cNvPr id="35847" name="Text Placeholder 13"/>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a:t>
            </a:r>
            <a:r>
              <a:rPr lang="en-US" altLang="zh-TW" dirty="0"/>
              <a:t>1</a:t>
            </a:r>
            <a:r>
              <a:rPr lang="zh-TW" altLang="zh-TW" dirty="0"/>
              <a:t>：海洋垃圾</a:t>
            </a:r>
          </a:p>
        </p:txBody>
      </p:sp>
      <p:pic>
        <p:nvPicPr>
          <p:cNvPr id="35848" name="Picture 8" descr="EmperorDivers_Nuweibalder_4852_1.jpg"/>
          <p:cNvPicPr>
            <a:picLocks noChangeAspect="1"/>
          </p:cNvPicPr>
          <p:nvPr/>
        </p:nvPicPr>
        <p:blipFill>
          <a:blip r:embed="rId3" cstate="print"/>
          <a:srcRect/>
          <a:stretch>
            <a:fillRect/>
          </a:stretch>
        </p:blipFill>
        <p:spPr bwMode="auto">
          <a:xfrm>
            <a:off x="4953000" y="2819400"/>
            <a:ext cx="3657600" cy="233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715000" cy="990600"/>
          </a:xfrm>
        </p:spPr>
        <p:txBody>
          <a:bodyPr anchor="t"/>
          <a:lstStyle/>
          <a:p>
            <a:r>
              <a:rPr lang="zh-TW" altLang="zh-TW" dirty="0" smtClean="0"/>
              <a:t>为潜水员量身打造的计划</a:t>
            </a:r>
            <a:endParaRPr lang="zh-TW" altLang="zh-TW" dirty="0"/>
          </a:p>
        </p:txBody>
      </p:sp>
      <p:sp>
        <p:nvSpPr>
          <p:cNvPr id="37891" name="Content Placeholder 2"/>
          <p:cNvSpPr>
            <a:spLocks noGrp="1"/>
          </p:cNvSpPr>
          <p:nvPr>
            <p:ph idx="1"/>
          </p:nvPr>
        </p:nvSpPr>
        <p:spPr>
          <a:xfrm>
            <a:off x="685800" y="2590800"/>
            <a:ext cx="3886200" cy="2667000"/>
          </a:xfrm>
        </p:spPr>
        <p:txBody>
          <a:bodyPr/>
          <a:lstStyle/>
          <a:p>
            <a:pPr lvl="0" algn="just"/>
            <a:r>
              <a:rPr lang="en-US" altLang="zh-TW" dirty="0"/>
              <a:t>70 % </a:t>
            </a:r>
            <a:r>
              <a:rPr lang="zh-TW" altLang="zh-TW" dirty="0" smtClean="0"/>
              <a:t>进入海里的垃圾会沉至海底</a:t>
            </a:r>
          </a:p>
          <a:p>
            <a:pPr lvl="0" algn="just"/>
            <a:r>
              <a:rPr lang="zh-TW" altLang="zh-TW" dirty="0" smtClean="0"/>
              <a:t>海洋垃圾问题确实很庞大，但 </a:t>
            </a:r>
            <a:r>
              <a:rPr lang="en-US" altLang="zh-TW" dirty="0" smtClean="0"/>
              <a:t>Project </a:t>
            </a:r>
            <a:r>
              <a:rPr lang="en-US" altLang="zh-TW" dirty="0"/>
              <a:t>AWARE </a:t>
            </a:r>
            <a:r>
              <a:rPr lang="zh-TW" altLang="zh-TW" dirty="0" smtClean="0"/>
              <a:t>集结潜水员的力量更强大</a:t>
            </a:r>
          </a:p>
          <a:p>
            <a:pPr lvl="0" algn="just"/>
            <a:r>
              <a:rPr lang="zh-TW" altLang="zh-TW" dirty="0" smtClean="0"/>
              <a:t>齐心协力就能推动改变</a:t>
            </a:r>
            <a:endParaRPr lang="zh-TW" altLang="zh-TW" dirty="0"/>
          </a:p>
        </p:txBody>
      </p:sp>
      <p:sp>
        <p:nvSpPr>
          <p:cNvPr id="37892" name="Text Placeholder 11"/>
          <p:cNvSpPr>
            <a:spLocks noGrp="1"/>
          </p:cNvSpPr>
          <p:nvPr>
            <p:ph type="body" sz="quarter" idx="12"/>
          </p:nvPr>
        </p:nvSpPr>
        <p:spPr>
          <a:xfrm>
            <a:off x="457200" y="1676400"/>
            <a:ext cx="8153400" cy="685800"/>
          </a:xfrm>
        </p:spPr>
        <p:txBody>
          <a:bodyPr>
            <a:normAutofit lnSpcReduction="10000"/>
          </a:bodyPr>
          <a:lstStyle/>
          <a:p>
            <a:r>
              <a:rPr lang="zh-TW" altLang="zh-TW" dirty="0" smtClean="0"/>
              <a:t>只有潜水员才接受过相关训练、具备背景知识和技能，可以移除海面下的垃圾。</a:t>
            </a:r>
            <a:endParaRPr lang="zh-TW" altLang="zh-TW" dirty="0"/>
          </a:p>
        </p:txBody>
      </p:sp>
      <p:sp>
        <p:nvSpPr>
          <p:cNvPr id="3789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smtClean="0">
                <a:solidFill>
                  <a:srgbClr val="FFFFFF"/>
                </a:solidFill>
                <a:latin typeface="Arial" charset="0"/>
                <a:cs typeface="Arial" charset="0"/>
              </a:rPr>
              <a:t>调查指引</a:t>
            </a:r>
            <a:endParaRPr lang="en-US" altLang="zh-TW" dirty="0">
              <a:solidFill>
                <a:srgbClr val="FFFFFF"/>
              </a:solidFill>
              <a:latin typeface="Arial" charset="0"/>
              <a:cs typeface="Arial" charset="0"/>
            </a:endParaRPr>
          </a:p>
        </p:txBody>
      </p:sp>
      <p:sp>
        <p:nvSpPr>
          <p:cNvPr id="37894" name="Slide Number Placeholder 8"/>
          <p:cNvSpPr>
            <a:spLocks noGrp="1"/>
          </p:cNvSpPr>
          <p:nvPr>
            <p:ph type="sldNum" sz="quarter" idx="18"/>
          </p:nvPr>
        </p:nvSpPr>
        <p:spPr bwMode="auto">
          <a:noFill/>
          <a:ln>
            <a:miter lim="800000"/>
            <a:headEnd/>
            <a:tailEnd/>
          </a:ln>
        </p:spPr>
        <p:txBody>
          <a:bodyPr/>
          <a:lstStyle/>
          <a:p>
            <a:fld id="{1E08FBFE-2EA2-4E08-BBAE-9C3335B5204F}" type="slidenum">
              <a:rPr lang="en-AU"/>
              <a:pPr/>
              <a:t>15</a:t>
            </a:fld>
            <a:endParaRPr lang="en-AU" dirty="0"/>
          </a:p>
        </p:txBody>
      </p:sp>
      <p:sp>
        <p:nvSpPr>
          <p:cNvPr id="37895" name="Text Placeholder 12"/>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a:t>
            </a:r>
            <a:r>
              <a:rPr lang="en-US" altLang="zh-TW" dirty="0"/>
              <a:t>1</a:t>
            </a:r>
            <a:r>
              <a:rPr lang="zh-TW" altLang="zh-TW" dirty="0"/>
              <a:t>：海洋垃圾</a:t>
            </a:r>
          </a:p>
        </p:txBody>
      </p:sp>
      <p:sp>
        <p:nvSpPr>
          <p:cNvPr id="37896" name="Text Placeholder 11"/>
          <p:cNvSpPr txBox="1">
            <a:spLocks/>
          </p:cNvSpPr>
          <p:nvPr/>
        </p:nvSpPr>
        <p:spPr bwMode="auto">
          <a:xfrm>
            <a:off x="457200" y="5181600"/>
            <a:ext cx="8153400" cy="838200"/>
          </a:xfrm>
          <a:prstGeom prst="rect">
            <a:avLst/>
          </a:prstGeom>
          <a:noFill/>
          <a:ln w="9525">
            <a:noFill/>
            <a:miter lim="800000"/>
            <a:headEnd/>
            <a:tailEnd/>
          </a:ln>
        </p:spPr>
        <p:txBody>
          <a:bodyPr/>
          <a:lstStyle/>
          <a:p>
            <a:pPr algn="ctr">
              <a:spcBef>
                <a:spcPct val="20000"/>
              </a:spcBef>
              <a:buSzPct val="75000"/>
            </a:pPr>
            <a:r>
              <a:rPr lang="zh-TW" altLang="zh-TW" sz="2800" b="1" dirty="0" smtClean="0">
                <a:solidFill>
                  <a:srgbClr val="376092"/>
                </a:solidFill>
                <a:latin typeface="Arial" panose="020B0604020202020204" pitchFamily="34" charset="0"/>
                <a:cs typeface="Arial" panose="020B0604020202020204" pitchFamily="34" charset="0"/>
              </a:rPr>
              <a:t>不要让潜水之旅</a:t>
            </a:r>
          </a:p>
          <a:p>
            <a:pPr algn="ctr">
              <a:spcBef>
                <a:spcPct val="20000"/>
              </a:spcBef>
              <a:buSzPct val="75000"/>
            </a:pPr>
            <a:r>
              <a:rPr lang="zh-TW" altLang="zh-TW" sz="2800" b="1" dirty="0" smtClean="0">
                <a:solidFill>
                  <a:srgbClr val="376092"/>
                </a:solidFill>
                <a:latin typeface="Arial" panose="020B0604020202020204" pitchFamily="34" charset="0"/>
                <a:cs typeface="Arial" panose="020B0604020202020204" pitchFamily="34" charset="0"/>
              </a:rPr>
              <a:t>败兴而归！</a:t>
            </a:r>
            <a:endParaRPr lang="en-GB" sz="2800" dirty="0">
              <a:solidFill>
                <a:srgbClr val="376092"/>
              </a:solidFill>
              <a:latin typeface="Arial" panose="020B0604020202020204" pitchFamily="34" charset="0"/>
              <a:cs typeface="Arial" panose="020B0604020202020204" pitchFamily="34" charset="0"/>
            </a:endParaRPr>
          </a:p>
        </p:txBody>
      </p:sp>
      <p:pic>
        <p:nvPicPr>
          <p:cNvPr id="37897" name="Picture 8" descr="Blenheim Dive Centre NZ retouch.jpg"/>
          <p:cNvPicPr>
            <a:picLocks noChangeAspect="1"/>
          </p:cNvPicPr>
          <p:nvPr/>
        </p:nvPicPr>
        <p:blipFill>
          <a:blip r:embed="rId3" cstate="print"/>
          <a:srcRect/>
          <a:stretch>
            <a:fillRect/>
          </a:stretch>
        </p:blipFill>
        <p:spPr bwMode="auto">
          <a:xfrm>
            <a:off x="4876800" y="2362200"/>
            <a:ext cx="3657600"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84238"/>
            <a:ext cx="5334000" cy="990600"/>
          </a:xfrm>
        </p:spPr>
        <p:txBody>
          <a:bodyPr/>
          <a:lstStyle/>
          <a:p>
            <a:r>
              <a:rPr lang="zh-TW" altLang="zh-TW" dirty="0" smtClean="0"/>
              <a:t>你已经学到</a:t>
            </a:r>
            <a:endParaRPr lang="zh-TW" altLang="zh-TW" dirty="0"/>
          </a:p>
        </p:txBody>
      </p:sp>
      <p:sp>
        <p:nvSpPr>
          <p:cNvPr id="39939" name="Content Placeholder 7"/>
          <p:cNvSpPr>
            <a:spLocks noGrp="1"/>
          </p:cNvSpPr>
          <p:nvPr>
            <p:ph idx="1"/>
          </p:nvPr>
        </p:nvSpPr>
        <p:spPr>
          <a:xfrm>
            <a:off x="685800" y="3048000"/>
            <a:ext cx="4876800" cy="2438400"/>
          </a:xfrm>
        </p:spPr>
        <p:txBody>
          <a:bodyPr/>
          <a:lstStyle/>
          <a:p>
            <a:pPr lvl="0"/>
            <a:r>
              <a:rPr lang="zh-TW" altLang="zh-TW" dirty="0" smtClean="0"/>
              <a:t>覆水难收的伤害</a:t>
            </a:r>
          </a:p>
          <a:p>
            <a:pPr lvl="0"/>
            <a:r>
              <a:rPr lang="zh-TW" altLang="zh-TW" dirty="0" smtClean="0"/>
              <a:t>什么是</a:t>
            </a:r>
            <a:r>
              <a:rPr lang="zh-TW" altLang="zh-TW" dirty="0"/>
              <a:t>海洋垃圾？</a:t>
            </a:r>
          </a:p>
          <a:p>
            <a:pPr lvl="0"/>
            <a:r>
              <a:rPr lang="zh-TW" altLang="zh-TW" dirty="0" smtClean="0"/>
              <a:t>海洋垃圾从哪来？</a:t>
            </a:r>
          </a:p>
          <a:p>
            <a:pPr lvl="0"/>
            <a:r>
              <a:rPr lang="zh-TW" altLang="zh-TW" dirty="0" smtClean="0"/>
              <a:t>我们可以解决这一切吗？</a:t>
            </a:r>
          </a:p>
          <a:p>
            <a:pPr lvl="0"/>
            <a:r>
              <a:rPr lang="en-US" altLang="zh-TW" dirty="0" smtClean="0"/>
              <a:t>Dive </a:t>
            </a:r>
            <a:r>
              <a:rPr lang="en-US" altLang="zh-TW" dirty="0"/>
              <a:t>Against </a:t>
            </a:r>
            <a:r>
              <a:rPr lang="en-US" altLang="zh-TW" dirty="0" smtClean="0"/>
              <a:t>Debris®</a:t>
            </a:r>
            <a:r>
              <a:rPr lang="zh-TW" altLang="zh-TW" dirty="0" smtClean="0"/>
              <a:t>－潜移默化</a:t>
            </a:r>
          </a:p>
          <a:p>
            <a:pPr lvl="0"/>
            <a:r>
              <a:rPr lang="zh-TW" altLang="zh-TW" dirty="0" smtClean="0"/>
              <a:t>为潜水员量身打造的计划</a:t>
            </a:r>
            <a:endParaRPr lang="zh-TW" altLang="zh-TW" dirty="0"/>
          </a:p>
        </p:txBody>
      </p:sp>
      <p:sp>
        <p:nvSpPr>
          <p:cNvPr id="39940" name="Text Placeholder 8"/>
          <p:cNvSpPr>
            <a:spLocks noGrp="1"/>
          </p:cNvSpPr>
          <p:nvPr>
            <p:ph type="body" sz="quarter" idx="12"/>
          </p:nvPr>
        </p:nvSpPr>
        <p:spPr>
          <a:xfrm>
            <a:off x="457200" y="1951038"/>
            <a:ext cx="8153400" cy="685800"/>
          </a:xfrm>
        </p:spPr>
        <p:txBody>
          <a:bodyPr/>
          <a:lstStyle/>
          <a:p>
            <a:r>
              <a:rPr lang="zh-TW" altLang="zh-TW" dirty="0"/>
              <a:t>第</a:t>
            </a:r>
            <a:r>
              <a:rPr lang="en-US" altLang="zh-TW" dirty="0"/>
              <a:t> 1 </a:t>
            </a:r>
            <a:r>
              <a:rPr lang="zh-TW" altLang="zh-TW" dirty="0" smtClean="0"/>
              <a:t>节：棘手的海洋垃圾问题</a:t>
            </a:r>
          </a:p>
          <a:p>
            <a:endParaRPr lang="en-GB" dirty="0" smtClean="0">
              <a:latin typeface="Arial" charset="0"/>
              <a:cs typeface="Arial" charset="0"/>
            </a:endParaRPr>
          </a:p>
        </p:txBody>
      </p:sp>
      <p:sp>
        <p:nvSpPr>
          <p:cNvPr id="39941"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smtClean="0">
                <a:solidFill>
                  <a:srgbClr val="FFFFFF"/>
                </a:solidFill>
                <a:latin typeface="Arial" charset="0"/>
                <a:cs typeface="Arial" charset="0"/>
              </a:rPr>
              <a:t>调查指引</a:t>
            </a:r>
            <a:endParaRPr lang="en-US" altLang="zh-TW" dirty="0">
              <a:solidFill>
                <a:srgbClr val="FFFFFF"/>
              </a:solidFill>
              <a:latin typeface="Arial" charset="0"/>
              <a:cs typeface="Arial" charset="0"/>
            </a:endParaRPr>
          </a:p>
        </p:txBody>
      </p:sp>
      <p:sp>
        <p:nvSpPr>
          <p:cNvPr id="39942" name="Slide Number Placeholder 4"/>
          <p:cNvSpPr>
            <a:spLocks noGrp="1"/>
          </p:cNvSpPr>
          <p:nvPr>
            <p:ph type="sldNum" sz="quarter" idx="18"/>
          </p:nvPr>
        </p:nvSpPr>
        <p:spPr bwMode="auto">
          <a:noFill/>
          <a:ln>
            <a:miter lim="800000"/>
            <a:headEnd/>
            <a:tailEnd/>
          </a:ln>
        </p:spPr>
        <p:txBody>
          <a:bodyPr/>
          <a:lstStyle/>
          <a:p>
            <a:fld id="{219A7D9C-D921-4CC9-B7EB-5D7217E60853}" type="slidenum">
              <a:rPr lang="en-US"/>
              <a:pPr/>
              <a:t>16</a:t>
            </a:fld>
            <a:endParaRPr lang="en-US" dirty="0"/>
          </a:p>
        </p:txBody>
      </p:sp>
      <p:sp>
        <p:nvSpPr>
          <p:cNvPr id="39943" name="Text Placeholder 19"/>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a:t>
            </a:r>
            <a:r>
              <a:rPr lang="en-US" altLang="zh-TW" dirty="0"/>
              <a:t>1</a:t>
            </a:r>
            <a:r>
              <a:rPr lang="zh-TW" altLang="zh-TW" dirty="0"/>
              <a:t>：海洋垃圾</a:t>
            </a:r>
          </a:p>
        </p:txBody>
      </p:sp>
      <p:sp>
        <p:nvSpPr>
          <p:cNvPr id="39944"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r>
              <a:rPr lang="zh-TW" altLang="zh-TW" sz="2000" b="1" dirty="0" smtClean="0">
                <a:solidFill>
                  <a:srgbClr val="376092"/>
                </a:solidFill>
              </a:rPr>
              <a:t>有任何问题吗？</a:t>
            </a:r>
          </a:p>
          <a:p>
            <a:pPr>
              <a:spcBef>
                <a:spcPct val="20000"/>
              </a:spcBef>
              <a:buSzPct val="75000"/>
              <a:buFont typeface="Wingdings" pitchFamily="2" charset="2"/>
              <a:buNone/>
            </a:pPr>
            <a:endParaRPr lang="en-GB" sz="2000" b="1" dirty="0">
              <a:solidFill>
                <a:srgbClr val="376092"/>
              </a:solidFill>
            </a:endParaRPr>
          </a:p>
        </p:txBody>
      </p:sp>
      <p:sp>
        <p:nvSpPr>
          <p:cNvPr id="39945"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r>
              <a:rPr lang="zh-TW" altLang="zh-TW" b="1" dirty="0" smtClean="0">
                <a:solidFill>
                  <a:srgbClr val="376092"/>
                </a:solidFill>
                <a:latin typeface="Arial" panose="020B0604020202020204" pitchFamily="34" charset="0"/>
                <a:cs typeface="Arial" panose="020B0604020202020204" pitchFamily="34" charset="0"/>
              </a:rPr>
              <a:t>海洋垃圾问题及潜水员如何协助解决</a:t>
            </a:r>
            <a:endParaRPr lang="zh-TW" altLang="zh-TW"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r>
              <a:rPr lang="zh-TW" altLang="zh-TW" dirty="0" smtClean="0"/>
              <a:t>是对抗海洋垃圾</a:t>
            </a:r>
            <a:r>
              <a:rPr lang="en-US" altLang="zh-TW" dirty="0" smtClean="0"/>
              <a:t/>
            </a:r>
            <a:br>
              <a:rPr lang="en-US" altLang="zh-TW" dirty="0" smtClean="0"/>
            </a:br>
            <a:r>
              <a:rPr lang="zh-TW" altLang="zh-TW" dirty="0" smtClean="0"/>
              <a:t>的时候了</a:t>
            </a:r>
            <a:endParaRPr lang="zh-TW" altLang="zh-TW" dirty="0"/>
          </a:p>
        </p:txBody>
      </p:sp>
      <p:sp>
        <p:nvSpPr>
          <p:cNvPr id="41987" name="Text Placeholder 13"/>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pPr lvl="0"/>
            <a:r>
              <a:rPr lang="zh-TW" altLang="zh-TW" b="1" dirty="0" smtClean="0"/>
              <a:t>第</a:t>
            </a:r>
            <a:r>
              <a:rPr lang="en-US" altLang="zh-TW" b="1" dirty="0" smtClean="0"/>
              <a:t> </a:t>
            </a:r>
            <a:r>
              <a:rPr lang="en-US" altLang="zh-TW" b="1" dirty="0"/>
              <a:t>2 </a:t>
            </a:r>
            <a:r>
              <a:rPr lang="zh-TW" altLang="zh-TW" b="1" dirty="0" smtClean="0"/>
              <a:t>节：</a:t>
            </a:r>
            <a:endParaRPr lang="zh-TW" altLang="zh-TW"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44562"/>
          </a:xfrm>
        </p:spPr>
        <p:txBody>
          <a:bodyPr anchor="t"/>
          <a:lstStyle/>
          <a:p>
            <a:r>
              <a:rPr lang="zh-TW" altLang="zh-TW" dirty="0" smtClean="0"/>
              <a:t>规画潜水调查计划</a:t>
            </a:r>
            <a:endParaRPr lang="zh-TW" altLang="zh-TW" dirty="0"/>
          </a:p>
        </p:txBody>
      </p:sp>
      <p:sp>
        <p:nvSpPr>
          <p:cNvPr id="44035" name="Content Placeholder 2"/>
          <p:cNvSpPr>
            <a:spLocks noGrp="1"/>
          </p:cNvSpPr>
          <p:nvPr>
            <p:ph idx="1"/>
          </p:nvPr>
        </p:nvSpPr>
        <p:spPr>
          <a:xfrm>
            <a:off x="685800" y="2392363"/>
            <a:ext cx="4038600" cy="3703637"/>
          </a:xfrm>
        </p:spPr>
        <p:txBody>
          <a:bodyPr>
            <a:normAutofit/>
          </a:bodyPr>
          <a:lstStyle/>
          <a:p>
            <a:pPr lvl="0"/>
            <a:r>
              <a:rPr lang="zh-TW" altLang="zh-TW" dirty="0" smtClean="0"/>
              <a:t>提供较具说服力的理由，证明当地须做出改变</a:t>
            </a:r>
          </a:p>
          <a:p>
            <a:pPr lvl="0"/>
            <a:r>
              <a:rPr lang="zh-TW" altLang="zh-TW" dirty="0" smtClean="0"/>
              <a:t>协助辨识当地的季节趋势</a:t>
            </a:r>
          </a:p>
          <a:p>
            <a:pPr marL="741600" lvl="0"/>
            <a:r>
              <a:rPr lang="zh-TW" altLang="zh-TW" dirty="0" smtClean="0"/>
              <a:t>天气型态</a:t>
            </a:r>
            <a:endParaRPr lang="zh-TW" altLang="zh-TW" dirty="0"/>
          </a:p>
          <a:p>
            <a:pPr marL="741600" lvl="0"/>
            <a:r>
              <a:rPr lang="zh-TW" altLang="zh-TW" dirty="0" smtClean="0"/>
              <a:t>观光季节</a:t>
            </a:r>
          </a:p>
          <a:p>
            <a:pPr lvl="0"/>
            <a:r>
              <a:rPr lang="zh-TW" altLang="zh-TW" dirty="0" smtClean="0"/>
              <a:t>多久调查一次？</a:t>
            </a:r>
          </a:p>
          <a:p>
            <a:pPr marL="741600" lvl="0"/>
            <a:r>
              <a:rPr lang="zh-TW" altLang="zh-TW" dirty="0" smtClean="0"/>
              <a:t>并无严格限制</a:t>
            </a:r>
            <a:r>
              <a:rPr lang="zh-TW" altLang="zh-TW" dirty="0"/>
              <a:t>，但是</a:t>
            </a:r>
          </a:p>
          <a:p>
            <a:pPr marL="1144800" lvl="0"/>
            <a:r>
              <a:rPr lang="zh-TW" altLang="zh-TW" dirty="0"/>
              <a:t>每月一次：最佳</a:t>
            </a:r>
          </a:p>
          <a:p>
            <a:pPr marL="1144800" lvl="0"/>
            <a:r>
              <a:rPr lang="zh-TW" altLang="zh-TW" dirty="0" smtClean="0"/>
              <a:t>两个月一次：很好</a:t>
            </a:r>
          </a:p>
          <a:p>
            <a:pPr marL="1144800" lvl="0"/>
            <a:r>
              <a:rPr lang="zh-TW" altLang="zh-TW" dirty="0" smtClean="0"/>
              <a:t>一季一次：最低频率</a:t>
            </a:r>
          </a:p>
          <a:p>
            <a:endParaRPr lang="en-AU" dirty="0" smtClean="0">
              <a:latin typeface="Arial" charset="0"/>
              <a:cs typeface="Arial" charset="0"/>
            </a:endParaRPr>
          </a:p>
        </p:txBody>
      </p:sp>
      <p:sp>
        <p:nvSpPr>
          <p:cNvPr id="44036"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smtClean="0">
                <a:solidFill>
                  <a:srgbClr val="FFFFFF"/>
                </a:solidFill>
                <a:latin typeface="Arial" charset="0"/>
                <a:cs typeface="Arial" charset="0"/>
              </a:rPr>
              <a:t>调查指引</a:t>
            </a:r>
            <a:endParaRPr lang="en-US" altLang="zh-TW" dirty="0">
              <a:solidFill>
                <a:srgbClr val="FFFFFF"/>
              </a:solidFill>
              <a:latin typeface="Arial" charset="0"/>
              <a:cs typeface="Arial" charset="0"/>
            </a:endParaRPr>
          </a:p>
        </p:txBody>
      </p:sp>
      <p:sp>
        <p:nvSpPr>
          <p:cNvPr id="44037" name="Slide Number Placeholder 8"/>
          <p:cNvSpPr>
            <a:spLocks noGrp="1"/>
          </p:cNvSpPr>
          <p:nvPr>
            <p:ph type="sldNum" sz="quarter" idx="18"/>
          </p:nvPr>
        </p:nvSpPr>
        <p:spPr bwMode="auto">
          <a:noFill/>
          <a:ln>
            <a:miter lim="800000"/>
            <a:headEnd/>
            <a:tailEnd/>
          </a:ln>
        </p:spPr>
        <p:txBody>
          <a:bodyPr/>
          <a:lstStyle/>
          <a:p>
            <a:fld id="{B0394283-9BA3-4E83-AF3B-0ED2EF2CC6DB}" type="slidenum">
              <a:rPr lang="en-AU"/>
              <a:pPr/>
              <a:t>18</a:t>
            </a:fld>
            <a:endParaRPr lang="en-AU" dirty="0"/>
          </a:p>
        </p:txBody>
      </p:sp>
      <p:sp>
        <p:nvSpPr>
          <p:cNvPr id="44038" name="Text Placeholder 13"/>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2</a:t>
            </a:r>
            <a:r>
              <a:rPr lang="zh-TW" altLang="zh-TW" dirty="0" smtClean="0"/>
              <a:t>：是时候了</a:t>
            </a:r>
            <a:endParaRPr lang="zh-TW" altLang="zh-TW" dirty="0"/>
          </a:p>
        </p:txBody>
      </p:sp>
      <p:sp>
        <p:nvSpPr>
          <p:cNvPr id="44039" name="Text Placeholder 9"/>
          <p:cNvSpPr>
            <a:spLocks noGrp="1"/>
          </p:cNvSpPr>
          <p:nvPr>
            <p:ph type="body" sz="quarter" idx="12"/>
          </p:nvPr>
        </p:nvSpPr>
        <p:spPr>
          <a:xfrm>
            <a:off x="457200" y="1752600"/>
            <a:ext cx="8153400" cy="533400"/>
          </a:xfrm>
        </p:spPr>
        <p:txBody>
          <a:bodyPr/>
          <a:lstStyle/>
          <a:p>
            <a:r>
              <a:rPr lang="zh-TW" altLang="zh-TW" dirty="0" smtClean="0"/>
              <a:t>在同一潜点重复收集资料，能得出最佳结果</a:t>
            </a:r>
            <a:endParaRPr lang="zh-TW" altLang="zh-TW" dirty="0"/>
          </a:p>
        </p:txBody>
      </p:sp>
      <p:pic>
        <p:nvPicPr>
          <p:cNvPr id="44040" name="Picture 7" descr="jupiterdivecenter.jpg"/>
          <p:cNvPicPr>
            <a:picLocks noChangeAspect="1"/>
          </p:cNvPicPr>
          <p:nvPr/>
        </p:nvPicPr>
        <p:blipFill>
          <a:blip r:embed="rId3" cstate="print"/>
          <a:srcRect/>
          <a:stretch>
            <a:fillRect/>
          </a:stretch>
        </p:blipFill>
        <p:spPr bwMode="auto">
          <a:xfrm>
            <a:off x="4953000" y="2438400"/>
            <a:ext cx="3657600" cy="2305050"/>
          </a:xfrm>
          <a:prstGeom prst="rect">
            <a:avLst/>
          </a:prstGeom>
          <a:noFill/>
          <a:ln w="9525">
            <a:noFill/>
            <a:miter lim="800000"/>
            <a:headEnd/>
            <a:tailEnd/>
          </a:ln>
        </p:spPr>
      </p:pic>
      <p:sp>
        <p:nvSpPr>
          <p:cNvPr id="440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rPr>
              <a:t>规划潜水调查</a:t>
            </a:r>
            <a:endParaRPr lang="en-GB" sz="2000" b="1" dirty="0">
              <a:solidFill>
                <a:srgbClr val="37609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792162"/>
          </a:xfrm>
        </p:spPr>
        <p:txBody>
          <a:bodyPr anchor="t"/>
          <a:lstStyle/>
          <a:p>
            <a:pPr>
              <a:defRPr/>
            </a:pPr>
            <a:r>
              <a:rPr lang="zh-TW" altLang="zh-TW" dirty="0" smtClean="0"/>
              <a:t>选择调查潜点</a:t>
            </a:r>
            <a:r>
              <a:rPr lang="zh-TW" altLang="zh-TW" dirty="0"/>
              <a:t/>
            </a:r>
            <a:br>
              <a:rPr lang="zh-TW" altLang="zh-TW" dirty="0"/>
            </a:br>
            <a:endParaRPr lang="en-AU" dirty="0"/>
          </a:p>
        </p:txBody>
      </p:sp>
      <p:sp>
        <p:nvSpPr>
          <p:cNvPr id="46083" name="Content Placeholder 2"/>
          <p:cNvSpPr>
            <a:spLocks noGrp="1"/>
          </p:cNvSpPr>
          <p:nvPr>
            <p:ph idx="1"/>
          </p:nvPr>
        </p:nvSpPr>
        <p:spPr>
          <a:xfrm>
            <a:off x="685800" y="2286000"/>
            <a:ext cx="4495800" cy="2057400"/>
          </a:xfrm>
        </p:spPr>
        <p:txBody>
          <a:bodyPr/>
          <a:lstStyle/>
          <a:p>
            <a:pPr lvl="0"/>
            <a:r>
              <a:rPr lang="zh-TW" altLang="zh-TW" dirty="0"/>
              <a:t>可定期返回</a:t>
            </a:r>
          </a:p>
          <a:p>
            <a:pPr lvl="0"/>
            <a:r>
              <a:rPr lang="zh-TW" altLang="zh-TW" dirty="0" smtClean="0"/>
              <a:t>符合所有成员的潜水技能与经验范围</a:t>
            </a:r>
          </a:p>
          <a:p>
            <a:pPr lvl="0"/>
            <a:r>
              <a:rPr lang="zh-TW" altLang="zh-TW" dirty="0" smtClean="0"/>
              <a:t>调查淡水区，如湖泊与河流</a:t>
            </a:r>
          </a:p>
          <a:p>
            <a:pPr lvl="0"/>
            <a:r>
              <a:rPr lang="zh-TW" altLang="zh-TW" dirty="0" smtClean="0"/>
              <a:t>是否需征取同意？</a:t>
            </a:r>
            <a:endParaRPr lang="zh-TW" altLang="zh-TW" dirty="0"/>
          </a:p>
        </p:txBody>
      </p:sp>
      <p:sp>
        <p:nvSpPr>
          <p:cNvPr id="46084" name="Text Placeholder 14"/>
          <p:cNvSpPr>
            <a:spLocks noGrp="1"/>
          </p:cNvSpPr>
          <p:nvPr>
            <p:ph type="body" sz="quarter" idx="12"/>
          </p:nvPr>
        </p:nvSpPr>
        <p:spPr>
          <a:xfrm>
            <a:off x="457200" y="1676400"/>
            <a:ext cx="8153400" cy="685800"/>
          </a:xfrm>
        </p:spPr>
        <p:txBody>
          <a:bodyPr/>
          <a:lstStyle/>
          <a:p>
            <a:r>
              <a:rPr lang="zh-TW" altLang="zh-TW" dirty="0" smtClean="0"/>
              <a:t>选择调查潜点时请考虑下列事项：</a:t>
            </a:r>
            <a:endParaRPr lang="zh-TW" altLang="zh-TW" dirty="0"/>
          </a:p>
        </p:txBody>
      </p:sp>
      <p:sp>
        <p:nvSpPr>
          <p:cNvPr id="4608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smtClean="0">
                <a:solidFill>
                  <a:srgbClr val="FFFFFF"/>
                </a:solidFill>
                <a:latin typeface="Arial" charset="0"/>
                <a:cs typeface="Arial" charset="0"/>
              </a:rPr>
              <a:t>调查指引</a:t>
            </a:r>
            <a:endParaRPr lang="en-US" altLang="zh-TW" dirty="0">
              <a:solidFill>
                <a:srgbClr val="FFFFFF"/>
              </a:solidFill>
              <a:latin typeface="Arial" charset="0"/>
              <a:cs typeface="Arial" charset="0"/>
            </a:endParaRPr>
          </a:p>
        </p:txBody>
      </p:sp>
      <p:sp>
        <p:nvSpPr>
          <p:cNvPr id="46086" name="Slide Number Placeholder 8"/>
          <p:cNvSpPr>
            <a:spLocks noGrp="1"/>
          </p:cNvSpPr>
          <p:nvPr>
            <p:ph type="sldNum" sz="quarter" idx="18"/>
          </p:nvPr>
        </p:nvSpPr>
        <p:spPr bwMode="auto">
          <a:noFill/>
          <a:ln>
            <a:miter lim="800000"/>
            <a:headEnd/>
            <a:tailEnd/>
          </a:ln>
        </p:spPr>
        <p:txBody>
          <a:bodyPr/>
          <a:lstStyle/>
          <a:p>
            <a:fld id="{6609F001-403B-44AD-933A-2230C01F5ACB}" type="slidenum">
              <a:rPr lang="en-AU"/>
              <a:pPr/>
              <a:t>19</a:t>
            </a:fld>
            <a:endParaRPr lang="en-AU" dirty="0"/>
          </a:p>
        </p:txBody>
      </p:sp>
      <p:sp>
        <p:nvSpPr>
          <p:cNvPr id="46087" name="Text Placeholder 13"/>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2</a:t>
            </a:r>
            <a:r>
              <a:rPr lang="zh-TW" altLang="zh-TW" dirty="0" smtClean="0"/>
              <a:t>：是时候了</a:t>
            </a:r>
            <a:endParaRPr lang="zh-TW" altLang="zh-TW" dirty="0"/>
          </a:p>
        </p:txBody>
      </p:sp>
      <p:sp>
        <p:nvSpPr>
          <p:cNvPr id="24584" name="Text Placeholder 11"/>
          <p:cNvSpPr txBox="1">
            <a:spLocks/>
          </p:cNvSpPr>
          <p:nvPr/>
        </p:nvSpPr>
        <p:spPr bwMode="auto">
          <a:xfrm>
            <a:off x="304800" y="4419600"/>
            <a:ext cx="4343400" cy="1752600"/>
          </a:xfrm>
          <a:prstGeom prst="rect">
            <a:avLst/>
          </a:prstGeom>
          <a:noFill/>
          <a:ln w="9525">
            <a:noFill/>
            <a:miter lim="800000"/>
            <a:headEnd/>
            <a:tailEnd/>
          </a:ln>
        </p:spPr>
        <p:txBody>
          <a:bodyPr/>
          <a:lstStyle/>
          <a:p>
            <a:pPr algn="ctr">
              <a:spcBef>
                <a:spcPct val="20000"/>
              </a:spcBef>
              <a:buSzPct val="75000"/>
              <a:defRPr/>
            </a:pPr>
            <a:r>
              <a:rPr lang="zh-TW" altLang="zh-TW" sz="2200" b="1" dirty="0" smtClean="0">
                <a:solidFill>
                  <a:schemeClr val="accent2">
                    <a:lumMod val="75000"/>
                  </a:schemeClr>
                </a:solidFill>
                <a:latin typeface="Arial" panose="020B0604020202020204" pitchFamily="34" charset="0"/>
                <a:cs typeface="Arial" panose="020B0604020202020204" pitchFamily="34" charset="0"/>
              </a:rPr>
              <a:t>如何回报从水底</a:t>
            </a:r>
            <a:r>
              <a:rPr lang="en-US" altLang="zh-TW" sz="2200" b="1" dirty="0" smtClean="0">
                <a:solidFill>
                  <a:schemeClr val="accent2">
                    <a:lumMod val="75000"/>
                  </a:schemeClr>
                </a:solidFill>
                <a:latin typeface="Arial" panose="020B0604020202020204" pitchFamily="34" charset="0"/>
                <a:cs typeface="Arial" panose="020B0604020202020204" pitchFamily="34" charset="0"/>
              </a:rPr>
              <a:t/>
            </a:r>
            <a:br>
              <a:rPr lang="en-US" altLang="zh-TW" sz="2200" b="1" dirty="0" smtClean="0">
                <a:solidFill>
                  <a:schemeClr val="accent2">
                    <a:lumMod val="75000"/>
                  </a:schemeClr>
                </a:solidFill>
                <a:latin typeface="Arial" panose="020B0604020202020204" pitchFamily="34" charset="0"/>
                <a:cs typeface="Arial" panose="020B0604020202020204" pitchFamily="34" charset="0"/>
              </a:rPr>
            </a:br>
            <a:r>
              <a:rPr lang="zh-TW" altLang="zh-TW" sz="2200" b="1" dirty="0" smtClean="0">
                <a:solidFill>
                  <a:schemeClr val="accent2">
                    <a:lumMod val="75000"/>
                  </a:schemeClr>
                </a:solidFill>
                <a:latin typeface="Arial" panose="020B0604020202020204" pitchFamily="34" charset="0"/>
                <a:cs typeface="Arial" panose="020B0604020202020204" pitchFamily="34" charset="0"/>
              </a:rPr>
              <a:t>和陆地清出的垃圾？</a:t>
            </a:r>
          </a:p>
          <a:p>
            <a:pPr algn="ctr">
              <a:spcBef>
                <a:spcPct val="20000"/>
              </a:spcBef>
              <a:buSzPct val="75000"/>
              <a:defRPr/>
            </a:pPr>
            <a:r>
              <a:rPr lang="zh-TW" altLang="zh-TW" b="1" dirty="0" smtClean="0">
                <a:solidFill>
                  <a:schemeClr val="accent2">
                    <a:lumMod val="75000"/>
                  </a:schemeClr>
                </a:solidFill>
                <a:latin typeface="Arial" panose="020B0604020202020204" pitchFamily="34" charset="0"/>
                <a:cs typeface="Arial" panose="020B0604020202020204" pitchFamily="34" charset="0"/>
              </a:rPr>
              <a:t>只须回报潜水员在</a:t>
            </a:r>
            <a:r>
              <a:rPr lang="en-US" altLang="zh-TW" b="1" dirty="0" smtClean="0">
                <a:solidFill>
                  <a:schemeClr val="accent2">
                    <a:lumMod val="75000"/>
                  </a:schemeClr>
                </a:solidFill>
                <a:latin typeface="Arial" panose="020B0604020202020204" pitchFamily="34" charset="0"/>
                <a:cs typeface="Arial" panose="020B0604020202020204" pitchFamily="34" charset="0"/>
              </a:rPr>
              <a:t> </a:t>
            </a:r>
            <a:r>
              <a:rPr lang="en-US" altLang="zh-TW" b="1" dirty="0">
                <a:solidFill>
                  <a:schemeClr val="accent2">
                    <a:lumMod val="75000"/>
                  </a:schemeClr>
                </a:solidFill>
                <a:latin typeface="Arial" panose="020B0604020202020204" pitchFamily="34" charset="0"/>
                <a:cs typeface="Arial" panose="020B0604020202020204" pitchFamily="34" charset="0"/>
              </a:rPr>
              <a:t>Dive Against </a:t>
            </a:r>
            <a:r>
              <a:rPr lang="en-US" altLang="zh-TW" b="1" dirty="0" smtClean="0">
                <a:solidFill>
                  <a:schemeClr val="accent2">
                    <a:lumMod val="75000"/>
                  </a:schemeClr>
                </a:solidFill>
                <a:latin typeface="Arial" panose="020B0604020202020204" pitchFamily="34" charset="0"/>
                <a:cs typeface="Arial" panose="020B0604020202020204" pitchFamily="34" charset="0"/>
              </a:rPr>
              <a:t>Debris® </a:t>
            </a:r>
            <a:r>
              <a:rPr lang="zh-TW" altLang="zh-TW" b="1" dirty="0" smtClean="0">
                <a:solidFill>
                  <a:schemeClr val="accent2">
                    <a:lumMod val="75000"/>
                  </a:schemeClr>
                </a:solidFill>
                <a:latin typeface="Arial" panose="020B0604020202020204" pitchFamily="34" charset="0"/>
                <a:cs typeface="Arial" panose="020B0604020202020204" pitchFamily="34" charset="0"/>
              </a:rPr>
              <a:t>潜水时找到的海洋垃圾</a:t>
            </a:r>
            <a:endParaRPr lang="zh-TW" altLang="zh-TW" b="1" dirty="0">
              <a:solidFill>
                <a:schemeClr val="accent2">
                  <a:lumMod val="75000"/>
                </a:schemeClr>
              </a:solidFill>
              <a:latin typeface="Arial" panose="020B0604020202020204" pitchFamily="34" charset="0"/>
              <a:cs typeface="Arial" panose="020B0604020202020204" pitchFamily="34" charset="0"/>
            </a:endParaRPr>
          </a:p>
        </p:txBody>
      </p:sp>
      <p:sp>
        <p:nvSpPr>
          <p:cNvPr id="46089"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rPr>
              <a:t>规划潜水调查</a:t>
            </a:r>
            <a:endParaRPr lang="en-GB" altLang="zh-TW" sz="2000" b="1" dirty="0">
              <a:solidFill>
                <a:srgbClr val="376092"/>
              </a:solidFill>
            </a:endParaRPr>
          </a:p>
        </p:txBody>
      </p:sp>
      <p:pic>
        <p:nvPicPr>
          <p:cNvPr id="46090" name="Picture 10" descr="Camel_Dive_Club_585_13_fixed.jpg"/>
          <p:cNvPicPr>
            <a:picLocks noChangeAspect="1"/>
          </p:cNvPicPr>
          <p:nvPr/>
        </p:nvPicPr>
        <p:blipFill>
          <a:blip r:embed="rId3" cstate="print"/>
          <a:srcRect/>
          <a:stretch>
            <a:fillRect/>
          </a:stretch>
        </p:blipFill>
        <p:spPr bwMode="auto">
          <a:xfrm>
            <a:off x="5410200" y="2209800"/>
            <a:ext cx="2743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zh-TW" altLang="zh-TW" dirty="0" smtClean="0">
                <a:latin typeface="+mn-ea"/>
                <a:ea typeface="+mn-ea"/>
              </a:rPr>
              <a:t>你将会学到</a:t>
            </a:r>
            <a:r>
              <a:rPr lang="en-GB" dirty="0" smtClean="0">
                <a:latin typeface="+mn-ea"/>
                <a:ea typeface="+mn-ea"/>
              </a:rPr>
              <a:t>. . .</a:t>
            </a:r>
            <a:endParaRPr lang="en-GB" dirty="0">
              <a:latin typeface="+mn-ea"/>
              <a:ea typeface="+mn-ea"/>
            </a:endParaRPr>
          </a:p>
        </p:txBody>
      </p:sp>
      <p:sp>
        <p:nvSpPr>
          <p:cNvPr id="11267" name="Content Placeholder 2"/>
          <p:cNvSpPr>
            <a:spLocks noGrp="1"/>
          </p:cNvSpPr>
          <p:nvPr>
            <p:ph idx="1"/>
          </p:nvPr>
        </p:nvSpPr>
        <p:spPr>
          <a:xfrm>
            <a:off x="685800" y="3048000"/>
            <a:ext cx="4800600" cy="2819400"/>
          </a:xfrm>
        </p:spPr>
        <p:txBody>
          <a:bodyPr/>
          <a:lstStyle/>
          <a:p>
            <a:pPr lvl="0"/>
            <a:r>
              <a:rPr lang="zh-TW" altLang="zh-TW" dirty="0" smtClean="0"/>
              <a:t>覆水难收的伤害</a:t>
            </a:r>
          </a:p>
          <a:p>
            <a:pPr lvl="0"/>
            <a:r>
              <a:rPr lang="zh-TW" altLang="zh-TW" dirty="0" smtClean="0"/>
              <a:t>什么是</a:t>
            </a:r>
            <a:r>
              <a:rPr lang="zh-TW" altLang="zh-TW" dirty="0"/>
              <a:t>海洋垃圾？</a:t>
            </a:r>
          </a:p>
          <a:p>
            <a:pPr lvl="0"/>
            <a:r>
              <a:rPr lang="zh-TW" altLang="zh-TW" dirty="0" smtClean="0"/>
              <a:t>海洋垃圾从哪来？</a:t>
            </a:r>
          </a:p>
          <a:p>
            <a:pPr lvl="0"/>
            <a:r>
              <a:rPr lang="zh-TW" altLang="zh-TW" dirty="0" smtClean="0"/>
              <a:t>我们可以解决这一切吗？</a:t>
            </a:r>
          </a:p>
          <a:p>
            <a:pPr lvl="0"/>
            <a:r>
              <a:rPr lang="en-US" altLang="zh-TW" dirty="0" smtClean="0"/>
              <a:t>Dive </a:t>
            </a:r>
            <a:r>
              <a:rPr lang="en-US" altLang="zh-TW" dirty="0"/>
              <a:t>Against </a:t>
            </a:r>
            <a:r>
              <a:rPr lang="en-US" altLang="zh-TW" dirty="0" smtClean="0"/>
              <a:t>Debris®</a:t>
            </a:r>
            <a:r>
              <a:rPr lang="zh-TW" altLang="zh-TW" dirty="0" smtClean="0"/>
              <a:t>－潜移默化</a:t>
            </a:r>
          </a:p>
          <a:p>
            <a:pPr lvl="0"/>
            <a:r>
              <a:rPr lang="zh-TW" altLang="zh-TW" dirty="0" smtClean="0"/>
              <a:t>为潜水员量身打造的计划</a:t>
            </a:r>
            <a:endParaRPr lang="zh-TW" altLang="zh-TW" dirty="0"/>
          </a:p>
        </p:txBody>
      </p:sp>
      <p:sp>
        <p:nvSpPr>
          <p:cNvPr id="11268" name="Text Placeholder 28"/>
          <p:cNvSpPr>
            <a:spLocks noGrp="1"/>
          </p:cNvSpPr>
          <p:nvPr>
            <p:ph type="body" sz="quarter" idx="12"/>
          </p:nvPr>
        </p:nvSpPr>
        <p:spPr>
          <a:xfrm>
            <a:off x="457200" y="1951038"/>
            <a:ext cx="8153400" cy="685800"/>
          </a:xfrm>
        </p:spPr>
        <p:txBody>
          <a:bodyPr/>
          <a:lstStyle/>
          <a:p>
            <a:r>
              <a:rPr lang="zh-TW" altLang="zh-TW" dirty="0" smtClean="0">
                <a:latin typeface="+mn-ea"/>
                <a:cs typeface="Arial" charset="0"/>
              </a:rPr>
              <a:t>第</a:t>
            </a:r>
            <a:r>
              <a:rPr lang="en-US" altLang="zh-TW" dirty="0" smtClean="0">
                <a:latin typeface="+mn-ea"/>
                <a:cs typeface="Arial" charset="0"/>
              </a:rPr>
              <a:t> </a:t>
            </a:r>
            <a:r>
              <a:rPr lang="en-US" altLang="zh-TW" dirty="0">
                <a:latin typeface="+mn-ea"/>
                <a:cs typeface="Arial" charset="0"/>
              </a:rPr>
              <a:t>1 </a:t>
            </a:r>
            <a:r>
              <a:rPr lang="zh-TW" altLang="zh-TW" dirty="0" smtClean="0">
                <a:latin typeface="+mn-ea"/>
                <a:cs typeface="Arial" charset="0"/>
              </a:rPr>
              <a:t>节：棘手的海洋垃圾问题</a:t>
            </a:r>
            <a:endParaRPr lang="zh-TW" altLang="zh-TW" dirty="0">
              <a:latin typeface="+mn-ea"/>
              <a:cs typeface="Arial" charset="0"/>
            </a:endParaRPr>
          </a:p>
        </p:txBody>
      </p:sp>
      <p:sp>
        <p:nvSpPr>
          <p:cNvPr id="11269" name="Footer Placeholder 9"/>
          <p:cNvSpPr>
            <a:spLocks noGrp="1"/>
          </p:cNvSpPr>
          <p:nvPr>
            <p:ph type="ftr" sz="quarter" idx="17"/>
          </p:nvPr>
        </p:nvSpPr>
        <p:spPr bwMode="auto">
          <a:xfrm>
            <a:off x="3581400" y="6357600"/>
            <a:ext cx="1981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br>
              <a:rPr lang="en-AU" dirty="0" smtClean="0">
                <a:latin typeface="Arial" charset="0"/>
                <a:cs typeface="Arial" charset="0"/>
              </a:rPr>
            </a:br>
            <a:r>
              <a:rPr lang="zh-TW" altLang="zh-TW" dirty="0" smtClean="0"/>
              <a:t>调查指引</a:t>
            </a:r>
            <a:endParaRPr lang="en-US" dirty="0" smtClean="0">
              <a:latin typeface="Arial" charset="0"/>
              <a:cs typeface="Arial" charset="0"/>
            </a:endParaRPr>
          </a:p>
        </p:txBody>
      </p:sp>
      <p:sp>
        <p:nvSpPr>
          <p:cNvPr id="11270" name="Slide Number Placeholder 8"/>
          <p:cNvSpPr>
            <a:spLocks noGrp="1"/>
          </p:cNvSpPr>
          <p:nvPr>
            <p:ph type="sldNum" sz="quarter" idx="18"/>
          </p:nvPr>
        </p:nvSpPr>
        <p:spPr bwMode="auto">
          <a:noFill/>
          <a:ln>
            <a:miter lim="800000"/>
            <a:headEnd/>
            <a:tailEnd/>
          </a:ln>
        </p:spPr>
        <p:txBody>
          <a:bodyPr/>
          <a:lstStyle/>
          <a:p>
            <a:fld id="{0530CA59-3F37-4B78-8C1F-3C012DE1BECF}" type="slidenum">
              <a:rPr lang="en-AU"/>
              <a:pPr/>
              <a:t>2</a:t>
            </a:fld>
            <a:endParaRPr lang="en-AU" dirty="0"/>
          </a:p>
        </p:txBody>
      </p:sp>
      <p:sp>
        <p:nvSpPr>
          <p:cNvPr id="11271" name="Text Placeholder 19"/>
          <p:cNvSpPr>
            <a:spLocks noGrp="1"/>
          </p:cNvSpPr>
          <p:nvPr>
            <p:ph type="body" sz="quarter" idx="16"/>
          </p:nvPr>
        </p:nvSpPr>
        <p:spPr>
          <a:xfrm>
            <a:off x="76200" y="6418263"/>
            <a:ext cx="2590800" cy="304800"/>
          </a:xfrm>
        </p:spPr>
        <p:txBody>
          <a:bodyPr/>
          <a:lstStyle/>
          <a:p>
            <a:r>
              <a:rPr lang="zh-TW" altLang="zh-TW" dirty="0" smtClean="0">
                <a:solidFill>
                  <a:schemeClr val="bg1"/>
                </a:solidFill>
              </a:rPr>
              <a:t>欢迎</a:t>
            </a:r>
            <a:endParaRPr lang="zh-TW" altLang="zh-TW" dirty="0">
              <a:solidFill>
                <a:schemeClr val="bg1"/>
              </a:solidFill>
            </a:endParaRPr>
          </a:p>
        </p:txBody>
      </p:sp>
      <p:sp>
        <p:nvSpPr>
          <p:cNvPr id="27" name="Rounded Rectangle 26">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1273" name="TextBox 27">
            <a:hlinkClick r:id="rId3" action="ppaction://hlinksldjump"/>
          </p:cNvPr>
          <p:cNvSpPr txBox="1">
            <a:spLocks noChangeArrowheads="1"/>
          </p:cNvSpPr>
          <p:nvPr/>
        </p:nvSpPr>
        <p:spPr bwMode="auto">
          <a:xfrm>
            <a:off x="6324600" y="4927491"/>
            <a:ext cx="2133600" cy="646331"/>
          </a:xfrm>
          <a:prstGeom prst="rect">
            <a:avLst/>
          </a:prstGeom>
          <a:noFill/>
          <a:ln w="9525">
            <a:noFill/>
            <a:miter lim="800000"/>
            <a:headEnd/>
            <a:tailEnd/>
          </a:ln>
        </p:spPr>
        <p:txBody>
          <a:bodyPr anchor="ctr">
            <a:spAutoFit/>
          </a:bodyPr>
          <a:lstStyle/>
          <a:p>
            <a:pPr algn="ctr"/>
            <a:r>
              <a:rPr lang="zh-TW" altLang="zh-TW" b="1" dirty="0" smtClean="0">
                <a:solidFill>
                  <a:schemeClr val="tx2"/>
                </a:solidFill>
                <a:latin typeface="+mn-ea"/>
                <a:cs typeface="Arial" panose="020B0604020202020204" pitchFamily="34" charset="0"/>
              </a:rPr>
              <a:t>第</a:t>
            </a:r>
            <a:r>
              <a:rPr lang="en-US" altLang="zh-TW" b="1" dirty="0" smtClean="0">
                <a:solidFill>
                  <a:schemeClr val="tx2"/>
                </a:solidFill>
                <a:latin typeface="+mn-ea"/>
                <a:cs typeface="Arial" panose="020B0604020202020204" pitchFamily="34" charset="0"/>
              </a:rPr>
              <a:t> </a:t>
            </a:r>
            <a:r>
              <a:rPr lang="en-US" altLang="zh-TW" b="1" dirty="0">
                <a:solidFill>
                  <a:schemeClr val="tx2"/>
                </a:solidFill>
                <a:latin typeface="+mn-ea"/>
                <a:cs typeface="Arial" panose="020B0604020202020204" pitchFamily="34" charset="0"/>
              </a:rPr>
              <a:t>1 </a:t>
            </a:r>
            <a:r>
              <a:rPr lang="zh-TW" altLang="zh-TW" b="1" dirty="0" smtClean="0">
                <a:solidFill>
                  <a:schemeClr val="tx2"/>
                </a:solidFill>
                <a:latin typeface="+mn-ea"/>
                <a:cs typeface="Arial" panose="020B0604020202020204" pitchFamily="34" charset="0"/>
              </a:rPr>
              <a:t>节</a:t>
            </a:r>
          </a:p>
          <a:p>
            <a:pPr algn="ctr"/>
            <a:r>
              <a:rPr lang="zh-TW" altLang="zh-TW" b="1" dirty="0" smtClean="0">
                <a:solidFill>
                  <a:schemeClr val="tx2"/>
                </a:solidFill>
                <a:latin typeface="+mn-ea"/>
                <a:cs typeface="Arial" panose="020B0604020202020204" pitchFamily="34" charset="0"/>
              </a:rPr>
              <a:t>海洋</a:t>
            </a:r>
            <a:r>
              <a:rPr lang="zh-TW" altLang="zh-TW" b="1" dirty="0">
                <a:solidFill>
                  <a:schemeClr val="tx2"/>
                </a:solidFill>
                <a:latin typeface="+mn-ea"/>
                <a:cs typeface="Arial" panose="020B0604020202020204" pitchFamily="34" charset="0"/>
              </a:rPr>
              <a:t>垃圾</a:t>
            </a:r>
          </a:p>
        </p:txBody>
      </p:sp>
      <p:sp>
        <p:nvSpPr>
          <p:cNvPr id="11274"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r>
              <a:rPr lang="zh-TW" altLang="zh-TW" b="1" dirty="0" smtClean="0">
                <a:solidFill>
                  <a:srgbClr val="376092"/>
                </a:solidFill>
                <a:latin typeface="+mn-ea"/>
                <a:cs typeface="Arial" panose="020B0604020202020204" pitchFamily="34" charset="0"/>
              </a:rPr>
              <a:t>海洋垃圾问题及潜水员如何协助解决</a:t>
            </a:r>
            <a:endParaRPr lang="zh-TW" altLang="zh-TW" b="1" dirty="0">
              <a:solidFill>
                <a:srgbClr val="376092"/>
              </a:solidFill>
              <a:latin typeface="+mn-ea"/>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990600"/>
          </a:xfrm>
        </p:spPr>
        <p:txBody>
          <a:bodyPr anchor="t"/>
          <a:lstStyle/>
          <a:p>
            <a:pPr>
              <a:defRPr/>
            </a:pPr>
            <a:r>
              <a:rPr lang="zh-TW" altLang="zh-TW" dirty="0" smtClean="0"/>
              <a:t>查清该次潜水相关资料</a:t>
            </a:r>
            <a:br>
              <a:rPr lang="zh-TW" altLang="zh-TW" dirty="0" smtClean="0"/>
            </a:br>
            <a:endParaRPr lang="en-AU" dirty="0"/>
          </a:p>
        </p:txBody>
      </p:sp>
      <p:sp>
        <p:nvSpPr>
          <p:cNvPr id="48131" name="Content Placeholder 2"/>
          <p:cNvSpPr>
            <a:spLocks noGrp="1"/>
          </p:cNvSpPr>
          <p:nvPr>
            <p:ph idx="1"/>
          </p:nvPr>
        </p:nvSpPr>
        <p:spPr>
          <a:xfrm>
            <a:off x="685800" y="2239963"/>
            <a:ext cx="4648200" cy="3459162"/>
          </a:xfrm>
        </p:spPr>
        <p:txBody>
          <a:bodyPr>
            <a:normAutofit fontScale="92500" lnSpcReduction="10000"/>
          </a:bodyPr>
          <a:lstStyle/>
          <a:p>
            <a:pPr lvl="0"/>
            <a:r>
              <a:rPr lang="zh-TW" altLang="zh-TW" dirty="0" smtClean="0"/>
              <a:t>安全是最重要的考虑</a:t>
            </a:r>
          </a:p>
          <a:p>
            <a:pPr lvl="0"/>
            <a:r>
              <a:rPr lang="zh-TW" altLang="zh-TW" dirty="0" smtClean="0"/>
              <a:t>水底时间和潜水深度</a:t>
            </a:r>
          </a:p>
          <a:p>
            <a:pPr lvl="1"/>
            <a:r>
              <a:rPr lang="zh-TW" altLang="zh-TW" dirty="0" smtClean="0"/>
              <a:t>订出安全潜水范围</a:t>
            </a:r>
          </a:p>
          <a:p>
            <a:pPr lvl="0"/>
            <a:r>
              <a:rPr lang="zh-TW" altLang="zh-TW" dirty="0" smtClean="0"/>
              <a:t>浮力</a:t>
            </a:r>
            <a:endParaRPr lang="zh-TW" altLang="zh-TW" dirty="0"/>
          </a:p>
          <a:p>
            <a:pPr lvl="1"/>
            <a:r>
              <a:rPr lang="zh-TW" altLang="zh-TW" dirty="0" smtClean="0"/>
              <a:t>适当配重</a:t>
            </a:r>
          </a:p>
          <a:p>
            <a:pPr lvl="1"/>
            <a:r>
              <a:rPr lang="zh-TW" altLang="zh-TW" dirty="0" smtClean="0"/>
              <a:t>呈流线型且</a:t>
            </a:r>
            <a:r>
              <a:rPr lang="zh-TW" altLang="en-US" dirty="0" smtClean="0"/>
              <a:t>装备</a:t>
            </a:r>
            <a:r>
              <a:rPr lang="zh-TW" altLang="zh-TW" dirty="0" smtClean="0"/>
              <a:t>妥当固定</a:t>
            </a:r>
            <a:endParaRPr lang="zh-TW" altLang="zh-TW" dirty="0"/>
          </a:p>
          <a:p>
            <a:pPr lvl="0"/>
            <a:r>
              <a:rPr lang="zh-TW" altLang="zh-TW" dirty="0" smtClean="0"/>
              <a:t>调查区域</a:t>
            </a:r>
          </a:p>
          <a:p>
            <a:pPr lvl="1"/>
            <a:r>
              <a:rPr lang="zh-TW" altLang="zh-TW" dirty="0" smtClean="0"/>
              <a:t>没有限制调查区域</a:t>
            </a:r>
          </a:p>
          <a:p>
            <a:pPr lvl="1"/>
            <a:r>
              <a:rPr lang="zh-TW" altLang="zh-TW" dirty="0" smtClean="0"/>
              <a:t>尽量每次都涵盖同一调查区域</a:t>
            </a:r>
            <a:endParaRPr lang="en-AU" dirty="0"/>
          </a:p>
          <a:p>
            <a:pPr lvl="0"/>
            <a:r>
              <a:rPr lang="zh-TW" altLang="zh-TW" dirty="0" smtClean="0"/>
              <a:t>参与人数</a:t>
            </a:r>
          </a:p>
          <a:p>
            <a:pPr lvl="0"/>
            <a:r>
              <a:rPr lang="zh-TW" altLang="zh-TW" dirty="0" smtClean="0"/>
              <a:t>潜伴小组策略</a:t>
            </a:r>
          </a:p>
          <a:p>
            <a:endParaRPr lang="en-AU" dirty="0" smtClean="0"/>
          </a:p>
        </p:txBody>
      </p:sp>
      <p:sp>
        <p:nvSpPr>
          <p:cNvPr id="48132" name="Text Placeholder 14"/>
          <p:cNvSpPr>
            <a:spLocks noGrp="1"/>
          </p:cNvSpPr>
          <p:nvPr>
            <p:ph type="body" sz="quarter" idx="12"/>
          </p:nvPr>
        </p:nvSpPr>
        <p:spPr>
          <a:xfrm>
            <a:off x="457200" y="1676400"/>
            <a:ext cx="8153400" cy="685800"/>
          </a:xfrm>
        </p:spPr>
        <p:txBody>
          <a:bodyPr/>
          <a:lstStyle/>
          <a:p>
            <a:r>
              <a:rPr lang="zh-TW" altLang="zh-TW" dirty="0" smtClean="0"/>
              <a:t>请考虑全体潜水员的经验等级</a:t>
            </a:r>
            <a:endParaRPr lang="zh-TW" altLang="zh-TW" dirty="0"/>
          </a:p>
        </p:txBody>
      </p:sp>
      <p:sp>
        <p:nvSpPr>
          <p:cNvPr id="4813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smtClean="0">
                <a:solidFill>
                  <a:srgbClr val="FFFFFF"/>
                </a:solidFill>
                <a:latin typeface="Arial" charset="0"/>
                <a:cs typeface="Arial" charset="0"/>
              </a:rPr>
              <a:t>调查指引</a:t>
            </a:r>
            <a:endParaRPr lang="en-US" altLang="zh-TW" dirty="0">
              <a:solidFill>
                <a:srgbClr val="FFFFFF"/>
              </a:solidFill>
              <a:latin typeface="Arial" charset="0"/>
              <a:cs typeface="Arial" charset="0"/>
            </a:endParaRPr>
          </a:p>
        </p:txBody>
      </p:sp>
      <p:sp>
        <p:nvSpPr>
          <p:cNvPr id="48134" name="Slide Number Placeholder 8"/>
          <p:cNvSpPr>
            <a:spLocks noGrp="1"/>
          </p:cNvSpPr>
          <p:nvPr>
            <p:ph type="sldNum" sz="quarter" idx="18"/>
          </p:nvPr>
        </p:nvSpPr>
        <p:spPr bwMode="auto">
          <a:noFill/>
          <a:ln>
            <a:miter lim="800000"/>
            <a:headEnd/>
            <a:tailEnd/>
          </a:ln>
        </p:spPr>
        <p:txBody>
          <a:bodyPr/>
          <a:lstStyle/>
          <a:p>
            <a:fld id="{BA7ED43C-F122-4A83-83CC-C42433D115F7}" type="slidenum">
              <a:rPr lang="en-AU"/>
              <a:pPr/>
              <a:t>20</a:t>
            </a:fld>
            <a:endParaRPr lang="en-AU" dirty="0"/>
          </a:p>
        </p:txBody>
      </p:sp>
      <p:sp>
        <p:nvSpPr>
          <p:cNvPr id="48135" name="Text Placeholder 13"/>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2</a:t>
            </a:r>
            <a:r>
              <a:rPr lang="zh-TW" altLang="zh-TW" dirty="0" smtClean="0"/>
              <a:t>：是时候了</a:t>
            </a:r>
            <a:endParaRPr lang="zh-TW" altLang="zh-TW" dirty="0"/>
          </a:p>
        </p:txBody>
      </p:sp>
      <p:pic>
        <p:nvPicPr>
          <p:cNvPr id="48136"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34000" y="2348849"/>
            <a:ext cx="2743200" cy="3398552"/>
          </a:xfrm>
          <a:prstGeom prst="rect">
            <a:avLst/>
          </a:prstGeom>
          <a:noFill/>
          <a:ln w="9525">
            <a:noFill/>
            <a:miter lim="800000"/>
            <a:headEnd/>
            <a:tailEnd/>
          </a:ln>
        </p:spPr>
      </p:pic>
      <p:sp>
        <p:nvSpPr>
          <p:cNvPr id="4813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rPr>
              <a:t>规划潜水调查</a:t>
            </a:r>
            <a:endParaRPr lang="en-GB" altLang="zh-TW" sz="2000" b="1" dirty="0">
              <a:solidFill>
                <a:srgbClr val="376092"/>
              </a:solidFill>
            </a:endParaRP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153400" cy="990600"/>
          </a:xfrm>
        </p:spPr>
        <p:txBody>
          <a:bodyPr anchor="t"/>
          <a:lstStyle/>
          <a:p>
            <a:r>
              <a:rPr lang="zh-TW" altLang="zh-TW" dirty="0" smtClean="0"/>
              <a:t>执行潜水调查计划</a:t>
            </a:r>
            <a:endParaRPr lang="zh-TW" altLang="zh-TW" dirty="0"/>
          </a:p>
        </p:txBody>
      </p:sp>
      <p:sp>
        <p:nvSpPr>
          <p:cNvPr id="50179" name="Content Placeholder 2"/>
          <p:cNvSpPr>
            <a:spLocks noGrp="1"/>
          </p:cNvSpPr>
          <p:nvPr>
            <p:ph idx="1"/>
          </p:nvPr>
        </p:nvSpPr>
        <p:spPr>
          <a:xfrm>
            <a:off x="685800" y="2544763"/>
            <a:ext cx="4191000" cy="3429000"/>
          </a:xfrm>
        </p:spPr>
        <p:txBody>
          <a:bodyPr>
            <a:normAutofit/>
          </a:bodyPr>
          <a:lstStyle/>
          <a:p>
            <a:pPr lvl="0"/>
            <a:r>
              <a:rPr lang="zh-TW" altLang="zh-TW" dirty="0" smtClean="0"/>
              <a:t>与潜伴合作</a:t>
            </a:r>
          </a:p>
          <a:p>
            <a:pPr lvl="0"/>
            <a:r>
              <a:rPr lang="zh-TW" altLang="zh-TW" dirty="0" smtClean="0"/>
              <a:t>请勿使用</a:t>
            </a:r>
            <a:r>
              <a:rPr lang="en-US" altLang="zh-TW" dirty="0" smtClean="0"/>
              <a:t> </a:t>
            </a:r>
            <a:r>
              <a:rPr lang="en-US" altLang="zh-TW" dirty="0"/>
              <a:t>BCD </a:t>
            </a:r>
            <a:r>
              <a:rPr lang="zh-TW" altLang="zh-TW" dirty="0"/>
              <a:t>起吊垃圾</a:t>
            </a:r>
          </a:p>
          <a:p>
            <a:pPr lvl="0"/>
            <a:r>
              <a:rPr lang="zh-TW" altLang="zh-TW" dirty="0" smtClean="0"/>
              <a:t>请勿将网袋装至过满</a:t>
            </a:r>
          </a:p>
          <a:p>
            <a:pPr lvl="0"/>
            <a:r>
              <a:rPr lang="zh-TW" altLang="zh-TW" dirty="0" smtClean="0"/>
              <a:t>只有受过打捞袋使用训练的潜水员，可以清理超过</a:t>
            </a:r>
            <a:r>
              <a:rPr lang="zh-TW" altLang="en-US" dirty="0" smtClean="0"/>
              <a:t> </a:t>
            </a:r>
            <a:r>
              <a:rPr lang="en-US" altLang="zh-TW" dirty="0" smtClean="0"/>
              <a:t>4</a:t>
            </a:r>
            <a:r>
              <a:rPr lang="zh-TW" altLang="en-US" dirty="0" smtClean="0"/>
              <a:t> </a:t>
            </a:r>
            <a:r>
              <a:rPr lang="zh-TW" altLang="zh-TW" dirty="0" smtClean="0"/>
              <a:t>公斤／</a:t>
            </a:r>
            <a:r>
              <a:rPr lang="zh-TW" altLang="en-US" dirty="0" smtClean="0"/>
              <a:t> </a:t>
            </a:r>
            <a:r>
              <a:rPr lang="en-US" altLang="zh-TW" dirty="0" smtClean="0"/>
              <a:t>7</a:t>
            </a:r>
            <a:r>
              <a:rPr lang="zh-TW" altLang="en-US" dirty="0" smtClean="0"/>
              <a:t> </a:t>
            </a:r>
            <a:r>
              <a:rPr lang="zh-TW" altLang="zh-TW" dirty="0" smtClean="0"/>
              <a:t>磅</a:t>
            </a:r>
            <a:r>
              <a:rPr lang="zh-TW" altLang="zh-TW" dirty="0"/>
              <a:t>的垃圾</a:t>
            </a:r>
          </a:p>
          <a:p>
            <a:r>
              <a:rPr lang="zh-TW" altLang="zh-TW" dirty="0" smtClean="0"/>
              <a:t>请勿在没有接受训练／使用经验的情况下使用打捞袋</a:t>
            </a:r>
            <a:endParaRPr lang="en-AU" dirty="0" smtClean="0">
              <a:ea typeface="Calibri" pitchFamily="34" charset="0"/>
            </a:endParaRPr>
          </a:p>
        </p:txBody>
      </p:sp>
      <p:sp>
        <p:nvSpPr>
          <p:cNvPr id="50180" name="Text Placeholder 14"/>
          <p:cNvSpPr>
            <a:spLocks noGrp="1"/>
          </p:cNvSpPr>
          <p:nvPr>
            <p:ph type="body" sz="quarter" idx="12"/>
          </p:nvPr>
        </p:nvSpPr>
        <p:spPr>
          <a:xfrm>
            <a:off x="457200" y="1676400"/>
            <a:ext cx="8153400" cy="685800"/>
          </a:xfrm>
        </p:spPr>
        <p:txBody>
          <a:bodyPr>
            <a:normAutofit lnSpcReduction="10000"/>
          </a:bodyPr>
          <a:lstStyle/>
          <a:p>
            <a:r>
              <a:rPr lang="zh-TW" altLang="zh-TW" dirty="0" smtClean="0"/>
              <a:t>请将潜水途中发现的垃圾收集起来，回到陆地后，将潜水旅程收集的</a:t>
            </a:r>
            <a:r>
              <a:rPr lang="en-US" altLang="zh-TW" dirty="0" smtClean="0"/>
              <a:t/>
            </a:r>
            <a:br>
              <a:rPr lang="en-US" altLang="zh-TW" dirty="0" smtClean="0"/>
            </a:br>
            <a:r>
              <a:rPr lang="zh-TW" altLang="zh-TW" dirty="0" smtClean="0"/>
              <a:t>垃圾妥善分类并记录下来</a:t>
            </a:r>
            <a:endParaRPr lang="zh-TW" altLang="zh-TW" dirty="0"/>
          </a:p>
        </p:txBody>
      </p:sp>
      <p:sp>
        <p:nvSpPr>
          <p:cNvPr id="5018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smtClean="0">
                <a:solidFill>
                  <a:srgbClr val="FFFFFF"/>
                </a:solidFill>
                <a:latin typeface="Arial" charset="0"/>
                <a:cs typeface="Arial" charset="0"/>
              </a:rPr>
              <a:t>调查指引</a:t>
            </a:r>
            <a:endParaRPr lang="en-US" altLang="zh-TW" dirty="0">
              <a:solidFill>
                <a:srgbClr val="FFFFFF"/>
              </a:solidFill>
              <a:latin typeface="Arial" charset="0"/>
              <a:cs typeface="Arial" charset="0"/>
            </a:endParaRPr>
          </a:p>
        </p:txBody>
      </p:sp>
      <p:sp>
        <p:nvSpPr>
          <p:cNvPr id="50182" name="Slide Number Placeholder 8"/>
          <p:cNvSpPr>
            <a:spLocks noGrp="1"/>
          </p:cNvSpPr>
          <p:nvPr>
            <p:ph type="sldNum" sz="quarter" idx="18"/>
          </p:nvPr>
        </p:nvSpPr>
        <p:spPr bwMode="auto">
          <a:noFill/>
          <a:ln>
            <a:miter lim="800000"/>
            <a:headEnd/>
            <a:tailEnd/>
          </a:ln>
        </p:spPr>
        <p:txBody>
          <a:bodyPr/>
          <a:lstStyle/>
          <a:p>
            <a:fld id="{4CBA2256-563F-4626-B61A-654322AC1302}" type="slidenum">
              <a:rPr lang="en-AU"/>
              <a:pPr/>
              <a:t>21</a:t>
            </a:fld>
            <a:endParaRPr lang="en-AU" dirty="0"/>
          </a:p>
        </p:txBody>
      </p:sp>
      <p:sp>
        <p:nvSpPr>
          <p:cNvPr id="50183" name="Text Placeholder 13"/>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2</a:t>
            </a:r>
            <a:r>
              <a:rPr lang="zh-TW" altLang="zh-TW" dirty="0" smtClean="0"/>
              <a:t>：是时候了</a:t>
            </a:r>
            <a:endParaRPr lang="zh-TW" altLang="zh-TW" dirty="0"/>
          </a:p>
        </p:txBody>
      </p:sp>
      <p:sp>
        <p:nvSpPr>
          <p:cNvPr id="5018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rPr>
              <a:t>规划潜水调查</a:t>
            </a:r>
            <a:endParaRPr lang="en-GB" altLang="zh-TW" sz="2000" b="1" dirty="0">
              <a:solidFill>
                <a:srgbClr val="376092"/>
              </a:solidFill>
            </a:endParaRP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pic>
        <p:nvPicPr>
          <p:cNvPr id="50185" name="Picture 9" descr="Calypso_Diving_Resort_14591_02.jpg"/>
          <p:cNvPicPr>
            <a:picLocks noChangeAspect="1"/>
          </p:cNvPicPr>
          <p:nvPr/>
        </p:nvPicPr>
        <p:blipFill>
          <a:blip r:embed="rId3" cstate="print"/>
          <a:srcRect/>
          <a:stretch>
            <a:fillRect/>
          </a:stretch>
        </p:blipFill>
        <p:spPr bwMode="auto">
          <a:xfrm>
            <a:off x="4953000" y="2590800"/>
            <a:ext cx="3657600" cy="261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077200" cy="990600"/>
          </a:xfrm>
        </p:spPr>
        <p:txBody>
          <a:bodyPr anchor="t"/>
          <a:lstStyle/>
          <a:p>
            <a:r>
              <a:rPr lang="zh-TW" altLang="zh-TW" dirty="0" smtClean="0"/>
              <a:t>配备</a:t>
            </a:r>
            <a:endParaRPr lang="zh-TW" altLang="zh-TW" dirty="0"/>
          </a:p>
        </p:txBody>
      </p:sp>
      <p:sp>
        <p:nvSpPr>
          <p:cNvPr id="52227" name="Content Placeholder 2"/>
          <p:cNvSpPr>
            <a:spLocks noGrp="1"/>
          </p:cNvSpPr>
          <p:nvPr>
            <p:ph idx="1"/>
          </p:nvPr>
        </p:nvSpPr>
        <p:spPr>
          <a:xfrm>
            <a:off x="685800" y="2239963"/>
            <a:ext cx="3962400" cy="3459162"/>
          </a:xfrm>
        </p:spPr>
        <p:txBody>
          <a:bodyPr/>
          <a:lstStyle/>
          <a:p>
            <a:pPr lvl="0"/>
            <a:r>
              <a:rPr lang="zh-TW" altLang="zh-TW" dirty="0" smtClean="0"/>
              <a:t>必要装备：</a:t>
            </a:r>
          </a:p>
          <a:p>
            <a:pPr lvl="1"/>
            <a:r>
              <a:rPr lang="zh-TW" altLang="zh-TW" dirty="0" smtClean="0"/>
              <a:t>网袋</a:t>
            </a:r>
            <a:endParaRPr lang="zh-TW" altLang="zh-TW" dirty="0"/>
          </a:p>
          <a:p>
            <a:pPr lvl="1"/>
            <a:r>
              <a:rPr lang="zh-TW" altLang="zh-TW" dirty="0" smtClean="0"/>
              <a:t>潜水工具／潜水刀</a:t>
            </a:r>
          </a:p>
          <a:p>
            <a:pPr lvl="1"/>
            <a:r>
              <a:rPr lang="zh-TW" altLang="zh-TW" dirty="0" smtClean="0"/>
              <a:t>手套</a:t>
            </a:r>
            <a:endParaRPr lang="zh-TW" altLang="zh-TW" dirty="0"/>
          </a:p>
        </p:txBody>
      </p:sp>
      <p:sp>
        <p:nvSpPr>
          <p:cNvPr id="52228" name="Text Placeholder 14"/>
          <p:cNvSpPr>
            <a:spLocks noGrp="1"/>
          </p:cNvSpPr>
          <p:nvPr>
            <p:ph type="body" sz="quarter" idx="12"/>
          </p:nvPr>
        </p:nvSpPr>
        <p:spPr>
          <a:xfrm>
            <a:off x="457200" y="1676400"/>
            <a:ext cx="8153400" cy="685800"/>
          </a:xfrm>
        </p:spPr>
        <p:txBody>
          <a:bodyPr/>
          <a:lstStyle/>
          <a:p>
            <a:r>
              <a:rPr lang="zh-TW" altLang="zh-TW" dirty="0" smtClean="0"/>
              <a:t>正确的装备使潜水旅程安全愉快</a:t>
            </a:r>
            <a:endParaRPr lang="zh-TW" altLang="zh-TW" dirty="0"/>
          </a:p>
        </p:txBody>
      </p:sp>
      <p:sp>
        <p:nvSpPr>
          <p:cNvPr id="52229"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smtClean="0">
                <a:solidFill>
                  <a:srgbClr val="FFFFFF"/>
                </a:solidFill>
                <a:latin typeface="Arial" charset="0"/>
                <a:cs typeface="Arial" charset="0"/>
              </a:rPr>
              <a:t>调查指引</a:t>
            </a:r>
            <a:endParaRPr lang="en-US" altLang="zh-TW" dirty="0">
              <a:solidFill>
                <a:srgbClr val="FFFFFF"/>
              </a:solidFill>
              <a:latin typeface="Arial" charset="0"/>
              <a:cs typeface="Arial" charset="0"/>
            </a:endParaRPr>
          </a:p>
        </p:txBody>
      </p:sp>
      <p:sp>
        <p:nvSpPr>
          <p:cNvPr id="52230" name="Slide Number Placeholder 8"/>
          <p:cNvSpPr>
            <a:spLocks noGrp="1"/>
          </p:cNvSpPr>
          <p:nvPr>
            <p:ph type="sldNum" sz="quarter" idx="18"/>
          </p:nvPr>
        </p:nvSpPr>
        <p:spPr bwMode="auto">
          <a:noFill/>
          <a:ln>
            <a:miter lim="800000"/>
            <a:headEnd/>
            <a:tailEnd/>
          </a:ln>
        </p:spPr>
        <p:txBody>
          <a:bodyPr/>
          <a:lstStyle/>
          <a:p>
            <a:fld id="{05883EFC-F47B-4BC6-A035-E22217B272D0}" type="slidenum">
              <a:rPr lang="en-AU"/>
              <a:pPr/>
              <a:t>22</a:t>
            </a:fld>
            <a:endParaRPr lang="en-AU" dirty="0"/>
          </a:p>
        </p:txBody>
      </p:sp>
      <p:sp>
        <p:nvSpPr>
          <p:cNvPr id="52231" name="Text Placeholder 13"/>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2</a:t>
            </a:r>
            <a:r>
              <a:rPr lang="zh-TW" altLang="zh-TW" dirty="0" smtClean="0"/>
              <a:t>：是时候了</a:t>
            </a:r>
            <a:endParaRPr lang="zh-TW" altLang="zh-TW" dirty="0"/>
          </a:p>
        </p:txBody>
      </p:sp>
      <p:sp>
        <p:nvSpPr>
          <p:cNvPr id="52232" name="Content Placeholder 2"/>
          <p:cNvSpPr txBox="1">
            <a:spLocks/>
          </p:cNvSpPr>
          <p:nvPr/>
        </p:nvSpPr>
        <p:spPr bwMode="auto">
          <a:xfrm>
            <a:off x="4419600" y="2316163"/>
            <a:ext cx="3962400" cy="3459162"/>
          </a:xfrm>
          <a:prstGeom prst="rect">
            <a:avLst/>
          </a:prstGeom>
          <a:noFill/>
          <a:ln w="9525">
            <a:noFill/>
            <a:miter lim="800000"/>
            <a:headEnd/>
            <a:tailEnd/>
          </a:ln>
        </p:spPr>
        <p:txBody>
          <a:bodyPr/>
          <a:lstStyle/>
          <a:p>
            <a:pPr marL="342900" lvl="0" indent="-342900">
              <a:spcBef>
                <a:spcPct val="20000"/>
              </a:spcBef>
              <a:buSzPct val="75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建议装备：</a:t>
            </a:r>
          </a:p>
          <a:p>
            <a:pPr marL="800100" lvl="1" indent="-342900">
              <a:spcBef>
                <a:spcPct val="20000"/>
              </a:spcBef>
              <a:buSzPct val="75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剪刀</a:t>
            </a:r>
            <a:endParaRPr lang="zh-TW" altLang="zh-TW"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en-AU" b="1" dirty="0" smtClean="0">
                <a:solidFill>
                  <a:srgbClr val="376092"/>
                </a:solidFill>
                <a:latin typeface="Arial" panose="020B0604020202020204" pitchFamily="34" charset="0"/>
                <a:cs typeface="Arial" panose="020B0604020202020204" pitchFamily="34" charset="0"/>
              </a:rPr>
              <a:t>GPS</a:t>
            </a:r>
          </a:p>
          <a:p>
            <a:pPr marL="800100" lvl="1"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秤重工具</a:t>
            </a:r>
          </a:p>
          <a:p>
            <a:pPr marL="800100" lvl="1" indent="-342900">
              <a:spcBef>
                <a:spcPct val="20000"/>
              </a:spcBef>
              <a:buSzPct val="75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水底相机</a:t>
            </a:r>
          </a:p>
          <a:p>
            <a:pPr marL="800100" lvl="1" indent="-342900">
              <a:spcBef>
                <a:spcPct val="20000"/>
              </a:spcBef>
              <a:buSzPct val="75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装尖锐物</a:t>
            </a:r>
            <a:r>
              <a:rPr lang="zh-TW" altLang="zh-TW" b="1" dirty="0">
                <a:solidFill>
                  <a:srgbClr val="376092"/>
                </a:solidFill>
                <a:latin typeface="Arial" panose="020B0604020202020204" pitchFamily="34" charset="0"/>
                <a:cs typeface="Arial" panose="020B0604020202020204" pitchFamily="34" charset="0"/>
              </a:rPr>
              <a:t>的</a:t>
            </a:r>
            <a:r>
              <a:rPr lang="zh-TW" altLang="zh-TW" b="1" dirty="0" smtClean="0">
                <a:solidFill>
                  <a:srgbClr val="376092"/>
                </a:solidFill>
                <a:latin typeface="Arial" panose="020B0604020202020204" pitchFamily="34" charset="0"/>
                <a:cs typeface="Arial" panose="020B0604020202020204" pitchFamily="34" charset="0"/>
              </a:rPr>
              <a:t>容器</a:t>
            </a:r>
            <a:endParaRPr lang="en-AU" b="1" dirty="0" smtClean="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空白记录板和铅笔</a:t>
            </a:r>
            <a:endParaRPr lang="zh-TW" altLang="zh-TW" b="1" dirty="0">
              <a:solidFill>
                <a:srgbClr val="376092"/>
              </a:solidFill>
              <a:latin typeface="Arial" panose="020B0604020202020204" pitchFamily="34" charset="0"/>
              <a:cs typeface="Arial" panose="020B0604020202020204" pitchFamily="34" charset="0"/>
            </a:endParaRPr>
          </a:p>
        </p:txBody>
      </p:sp>
      <p:sp>
        <p:nvSpPr>
          <p:cNvPr id="5223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rPr>
              <a:t>规划潜水调查</a:t>
            </a:r>
            <a:endParaRPr lang="en-GB" altLang="zh-TW" sz="2000" b="1" dirty="0">
              <a:solidFill>
                <a:srgbClr val="376092"/>
              </a:solidFill>
            </a:endParaRP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anchor="t"/>
          <a:lstStyle/>
          <a:p>
            <a:r>
              <a:rPr lang="zh-TW" altLang="zh-TW" dirty="0" smtClean="0"/>
              <a:t>浮力物体</a:t>
            </a:r>
            <a:endParaRPr lang="zh-TW" altLang="zh-TW" dirty="0"/>
          </a:p>
        </p:txBody>
      </p:sp>
      <p:sp>
        <p:nvSpPr>
          <p:cNvPr id="54275" name="Content Placeholder 2"/>
          <p:cNvSpPr>
            <a:spLocks noGrp="1"/>
          </p:cNvSpPr>
          <p:nvPr>
            <p:ph idx="1"/>
          </p:nvPr>
        </p:nvSpPr>
        <p:spPr>
          <a:xfrm>
            <a:off x="685800" y="2484438"/>
            <a:ext cx="3886200" cy="3154362"/>
          </a:xfrm>
        </p:spPr>
        <p:txBody>
          <a:bodyPr>
            <a:normAutofit/>
          </a:bodyPr>
          <a:lstStyle/>
          <a:p>
            <a:r>
              <a:rPr lang="zh-TW" altLang="zh-TW" dirty="0"/>
              <a:t>不要碰到水</a:t>
            </a:r>
            <a:r>
              <a:rPr lang="zh-TW" altLang="zh-TW" dirty="0" smtClean="0"/>
              <a:t>底</a:t>
            </a:r>
            <a:endParaRPr lang="en-US" dirty="0" smtClean="0"/>
          </a:p>
          <a:p>
            <a:pPr lvl="1"/>
            <a:r>
              <a:rPr lang="zh-TW" altLang="zh-TW" dirty="0" smtClean="0"/>
              <a:t>装备</a:t>
            </a:r>
          </a:p>
          <a:p>
            <a:pPr lvl="1"/>
            <a:r>
              <a:rPr lang="zh-TW" altLang="zh-TW" dirty="0" smtClean="0"/>
              <a:t>身体</a:t>
            </a:r>
            <a:endParaRPr lang="zh-TW" altLang="zh-TW" dirty="0"/>
          </a:p>
          <a:p>
            <a:pPr lvl="1"/>
            <a:r>
              <a:rPr lang="zh-TW" altLang="zh-TW" dirty="0"/>
              <a:t>蛙鞋</a:t>
            </a:r>
          </a:p>
          <a:p>
            <a:endParaRPr lang="en-US" dirty="0" smtClean="0"/>
          </a:p>
          <a:p>
            <a:pPr lvl="0"/>
            <a:r>
              <a:rPr lang="zh-TW" altLang="zh-TW" dirty="0" smtClean="0"/>
              <a:t>随时注意身体姿势</a:t>
            </a:r>
          </a:p>
          <a:p>
            <a:pPr lvl="1"/>
            <a:endParaRPr lang="en-US" dirty="0" smtClean="0"/>
          </a:p>
        </p:txBody>
      </p:sp>
      <p:sp>
        <p:nvSpPr>
          <p:cNvPr id="54276" name="Text Placeholder 13"/>
          <p:cNvSpPr>
            <a:spLocks noGrp="1"/>
          </p:cNvSpPr>
          <p:nvPr>
            <p:ph type="body" sz="quarter" idx="12"/>
          </p:nvPr>
        </p:nvSpPr>
        <p:spPr>
          <a:xfrm>
            <a:off x="457200" y="1616075"/>
            <a:ext cx="8153400" cy="685800"/>
          </a:xfrm>
        </p:spPr>
        <p:txBody>
          <a:bodyPr>
            <a:normAutofit/>
          </a:bodyPr>
          <a:lstStyle/>
          <a:p>
            <a:r>
              <a:rPr lang="zh-TW" altLang="zh-TW" dirty="0" smtClean="0"/>
              <a:t>注意浮力和身体平衡状态</a:t>
            </a:r>
            <a:endParaRPr lang="en-AU" dirty="0" smtClean="0"/>
          </a:p>
        </p:txBody>
      </p:sp>
      <p:sp>
        <p:nvSpPr>
          <p:cNvPr id="5427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smtClean="0">
                <a:solidFill>
                  <a:srgbClr val="FFFFFF"/>
                </a:solidFill>
                <a:latin typeface="Arial" charset="0"/>
                <a:cs typeface="Arial" charset="0"/>
              </a:rPr>
              <a:t>调查指引</a:t>
            </a:r>
            <a:endParaRPr lang="en-US" altLang="zh-TW" dirty="0">
              <a:solidFill>
                <a:srgbClr val="FFFFFF"/>
              </a:solidFill>
              <a:latin typeface="Arial" charset="0"/>
              <a:cs typeface="Arial" charset="0"/>
            </a:endParaRPr>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en-AU"/>
              <a:pPr/>
              <a:t>23</a:t>
            </a:fld>
            <a:endParaRPr lang="en-AU" dirty="0"/>
          </a:p>
        </p:txBody>
      </p:sp>
      <p:sp>
        <p:nvSpPr>
          <p:cNvPr id="54279" name="Text Placeholder 13"/>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2</a:t>
            </a:r>
            <a:r>
              <a:rPr lang="zh-TW" altLang="zh-TW" dirty="0" smtClean="0"/>
              <a:t>：是时候了</a:t>
            </a:r>
            <a:endParaRPr lang="zh-TW" altLang="zh-TW" dirty="0"/>
          </a:p>
        </p:txBody>
      </p:sp>
      <p:sp>
        <p:nvSpPr>
          <p:cNvPr id="5428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rPr>
              <a:t>规划潜水调查</a:t>
            </a:r>
            <a:endParaRPr lang="en-GB" altLang="zh-TW" sz="2000" b="1" dirty="0">
              <a:solidFill>
                <a:srgbClr val="376092"/>
              </a:solidFill>
            </a:endParaRP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pic>
        <p:nvPicPr>
          <p:cNvPr id="10" name="Picture 9" descr="HondurasMayan Divers - Roatan, Anja Garrido Barnet (6).jpg"/>
          <p:cNvPicPr>
            <a:picLocks noChangeAspect="1"/>
          </p:cNvPicPr>
          <p:nvPr/>
        </p:nvPicPr>
        <p:blipFill>
          <a:blip r:embed="rId3" cstate="print"/>
          <a:srcRect/>
          <a:stretch>
            <a:fillRect/>
          </a:stretch>
        </p:blipFill>
        <p:spPr bwMode="auto">
          <a:xfrm>
            <a:off x="5105400" y="2590800"/>
            <a:ext cx="36576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anchor="t"/>
          <a:lstStyle/>
          <a:p>
            <a:r>
              <a:rPr lang="zh-TW" altLang="zh-TW" dirty="0" smtClean="0"/>
              <a:t>尖锐物</a:t>
            </a:r>
            <a:endParaRPr lang="zh-TW" altLang="zh-TW" dirty="0"/>
          </a:p>
        </p:txBody>
      </p:sp>
      <p:sp>
        <p:nvSpPr>
          <p:cNvPr id="54275" name="Content Placeholder 2"/>
          <p:cNvSpPr>
            <a:spLocks noGrp="1"/>
          </p:cNvSpPr>
          <p:nvPr>
            <p:ph idx="1"/>
          </p:nvPr>
        </p:nvSpPr>
        <p:spPr>
          <a:xfrm>
            <a:off x="457200" y="2209800"/>
            <a:ext cx="3886200" cy="3154362"/>
          </a:xfrm>
        </p:spPr>
        <p:txBody>
          <a:bodyPr/>
          <a:lstStyle/>
          <a:p>
            <a:pPr lvl="0"/>
            <a:r>
              <a:rPr lang="zh-TW" altLang="zh-TW" dirty="0" smtClean="0"/>
              <a:t>移除前请考虑安全</a:t>
            </a:r>
          </a:p>
          <a:p>
            <a:pPr lvl="0"/>
            <a:r>
              <a:rPr lang="zh-TW" altLang="zh-TW" dirty="0" smtClean="0"/>
              <a:t>使用坚固的容器</a:t>
            </a:r>
          </a:p>
          <a:p>
            <a:pPr lvl="0"/>
            <a:r>
              <a:rPr lang="zh-TW" altLang="zh-TW" dirty="0" smtClean="0"/>
              <a:t>移除医疗尖锐物品时务必谨慎以对</a:t>
            </a:r>
          </a:p>
          <a:p>
            <a:pPr lvl="1"/>
            <a:r>
              <a:rPr lang="zh-TW" altLang="zh-TW" dirty="0" smtClean="0"/>
              <a:t>针筒、针头、手术刀、采血针和手术针</a:t>
            </a:r>
          </a:p>
          <a:p>
            <a:pPr marL="457200" lvl="1" indent="0">
              <a:buNone/>
            </a:pPr>
            <a:endParaRPr lang="en-US" dirty="0" smtClean="0"/>
          </a:p>
        </p:txBody>
      </p:sp>
      <p:sp>
        <p:nvSpPr>
          <p:cNvPr id="54276" name="Text Placeholder 13"/>
          <p:cNvSpPr>
            <a:spLocks noGrp="1"/>
          </p:cNvSpPr>
          <p:nvPr>
            <p:ph type="body" sz="quarter" idx="12"/>
          </p:nvPr>
        </p:nvSpPr>
        <p:spPr>
          <a:xfrm>
            <a:off x="457200" y="1616075"/>
            <a:ext cx="8153400" cy="685800"/>
          </a:xfrm>
        </p:spPr>
        <p:txBody>
          <a:bodyPr/>
          <a:lstStyle/>
          <a:p>
            <a:r>
              <a:rPr lang="zh-TW" altLang="zh-TW" dirty="0" smtClean="0"/>
              <a:t>谨慎处理可能造成刺伤的物品</a:t>
            </a:r>
            <a:endParaRPr lang="en-AU" dirty="0" smtClean="0"/>
          </a:p>
        </p:txBody>
      </p:sp>
      <p:sp>
        <p:nvSpPr>
          <p:cNvPr id="5427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smtClean="0">
                <a:solidFill>
                  <a:srgbClr val="FFFFFF"/>
                </a:solidFill>
                <a:latin typeface="Arial" charset="0"/>
                <a:cs typeface="Arial" charset="0"/>
              </a:rPr>
              <a:t>调查指引</a:t>
            </a:r>
            <a:endParaRPr lang="en-US" altLang="zh-TW" dirty="0">
              <a:solidFill>
                <a:srgbClr val="FFFFFF"/>
              </a:solidFill>
              <a:latin typeface="Arial" charset="0"/>
              <a:cs typeface="Arial" charset="0"/>
            </a:endParaRPr>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en-AU"/>
              <a:pPr/>
              <a:t>24</a:t>
            </a:fld>
            <a:endParaRPr lang="en-AU" dirty="0"/>
          </a:p>
        </p:txBody>
      </p:sp>
      <p:sp>
        <p:nvSpPr>
          <p:cNvPr id="54279" name="Text Placeholder 13"/>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2</a:t>
            </a:r>
            <a:r>
              <a:rPr lang="zh-TW" altLang="zh-TW" dirty="0" smtClean="0"/>
              <a:t>：是时候了</a:t>
            </a:r>
            <a:endParaRPr lang="zh-TW" altLang="zh-TW" dirty="0"/>
          </a:p>
        </p:txBody>
      </p:sp>
      <p:pic>
        <p:nvPicPr>
          <p:cNvPr id="54280" name="Picture 7" descr="syringes_silentreef.jpg"/>
          <p:cNvPicPr>
            <a:picLocks noChangeAspect="1"/>
          </p:cNvPicPr>
          <p:nvPr/>
        </p:nvPicPr>
        <p:blipFill>
          <a:blip r:embed="rId3" cstate="print"/>
          <a:srcRect/>
          <a:stretch>
            <a:fillRect/>
          </a:stretch>
        </p:blipFill>
        <p:spPr bwMode="auto">
          <a:xfrm>
            <a:off x="4724400" y="2514600"/>
            <a:ext cx="3657600" cy="3008313"/>
          </a:xfrm>
          <a:prstGeom prst="rect">
            <a:avLst/>
          </a:prstGeom>
          <a:noFill/>
          <a:ln w="9525">
            <a:noFill/>
            <a:miter lim="800000"/>
            <a:headEnd/>
            <a:tailEnd/>
          </a:ln>
        </p:spPr>
      </p:pic>
      <p:sp>
        <p:nvSpPr>
          <p:cNvPr id="5428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rPr>
              <a:t>规划潜水调查</a:t>
            </a:r>
            <a:endParaRPr lang="en-GB" altLang="zh-TW" sz="2000" b="1" dirty="0">
              <a:solidFill>
                <a:srgbClr val="376092"/>
              </a:solidFill>
            </a:endParaRP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990600"/>
          </a:xfrm>
        </p:spPr>
        <p:txBody>
          <a:bodyPr anchor="t"/>
          <a:lstStyle/>
          <a:p>
            <a:r>
              <a:rPr lang="zh-TW" altLang="zh-TW" dirty="0" smtClean="0"/>
              <a:t>用照片说故事</a:t>
            </a:r>
            <a:endParaRPr lang="zh-TW" altLang="zh-TW" dirty="0"/>
          </a:p>
        </p:txBody>
      </p:sp>
      <p:sp>
        <p:nvSpPr>
          <p:cNvPr id="56323" name="Content Placeholder 2"/>
          <p:cNvSpPr>
            <a:spLocks noGrp="1"/>
          </p:cNvSpPr>
          <p:nvPr>
            <p:ph idx="1"/>
          </p:nvPr>
        </p:nvSpPr>
        <p:spPr>
          <a:xfrm>
            <a:off x="457200" y="2819400"/>
            <a:ext cx="4267200" cy="2849563"/>
          </a:xfrm>
        </p:spPr>
        <p:txBody>
          <a:bodyPr>
            <a:normAutofit/>
          </a:bodyPr>
          <a:lstStyle/>
          <a:p>
            <a:pPr>
              <a:buNone/>
            </a:pPr>
            <a:r>
              <a:rPr lang="en-AU" sz="1600" dirty="0" smtClean="0">
                <a:ea typeface="Calibri" pitchFamily="34" charset="0"/>
              </a:rPr>
              <a:t>1.</a:t>
            </a:r>
            <a:r>
              <a:rPr lang="zh-TW" altLang="zh-TW" sz="1600" dirty="0" smtClean="0"/>
              <a:t>协助解释资料的照片：</a:t>
            </a:r>
            <a:endParaRPr lang="en-AU" sz="1600" dirty="0" smtClean="0">
              <a:ea typeface="Calibri" pitchFamily="34" charset="0"/>
            </a:endParaRPr>
          </a:p>
          <a:p>
            <a:pPr lvl="1"/>
            <a:r>
              <a:rPr lang="zh-TW" altLang="zh-TW" sz="1600" dirty="0" smtClean="0"/>
              <a:t>对环境造成伤害的海洋垃圾</a:t>
            </a:r>
          </a:p>
          <a:p>
            <a:pPr lvl="1"/>
            <a:r>
              <a:rPr lang="zh-TW" altLang="zh-TW" sz="1600" dirty="0" smtClean="0"/>
              <a:t>被垃圾缠住的动物</a:t>
            </a:r>
          </a:p>
          <a:p>
            <a:pPr lvl="1"/>
            <a:r>
              <a:rPr lang="zh-TW" altLang="zh-TW" sz="1600" dirty="0" smtClean="0"/>
              <a:t>无法辨识的</a:t>
            </a:r>
            <a:r>
              <a:rPr lang="zh-TW" altLang="zh-TW" sz="1600" dirty="0"/>
              <a:t>垃圾</a:t>
            </a:r>
          </a:p>
          <a:p>
            <a:pPr lvl="1"/>
            <a:r>
              <a:rPr lang="zh-TW" altLang="zh-TW" sz="1600" dirty="0"/>
              <a:t>水面下的垃圾</a:t>
            </a:r>
          </a:p>
          <a:p>
            <a:pPr lvl="1"/>
            <a:r>
              <a:rPr lang="zh-TW" altLang="zh-TW" sz="1600" dirty="0" smtClean="0"/>
              <a:t>你没有移除的垃圾</a:t>
            </a:r>
          </a:p>
          <a:p>
            <a:pPr lvl="1"/>
            <a:endParaRPr lang="en-AU" sz="1600" dirty="0" smtClean="0">
              <a:ea typeface="Calibri" pitchFamily="34" charset="0"/>
            </a:endParaRPr>
          </a:p>
          <a:p>
            <a:pPr lvl="0"/>
            <a:r>
              <a:rPr lang="zh-TW" altLang="zh-TW" sz="1600" dirty="0" smtClean="0"/>
              <a:t>提交资料的时候请一并附上这类照片</a:t>
            </a:r>
            <a:endParaRPr lang="zh-TW" altLang="zh-TW" sz="1600" dirty="0"/>
          </a:p>
        </p:txBody>
      </p:sp>
      <p:sp>
        <p:nvSpPr>
          <p:cNvPr id="56324" name="Text Placeholder 10"/>
          <p:cNvSpPr>
            <a:spLocks noGrp="1"/>
          </p:cNvSpPr>
          <p:nvPr>
            <p:ph type="body" sz="quarter" idx="12"/>
          </p:nvPr>
        </p:nvSpPr>
        <p:spPr>
          <a:xfrm>
            <a:off x="457200" y="1646238"/>
            <a:ext cx="8153400" cy="1096962"/>
          </a:xfrm>
        </p:spPr>
        <p:txBody>
          <a:bodyPr/>
          <a:lstStyle/>
          <a:p>
            <a:r>
              <a:rPr lang="zh-TW" altLang="zh-TW" dirty="0" smtClean="0"/>
              <a:t>拍照并非必要项目，但照片可以充分展现问题，说服人们采取行动</a:t>
            </a:r>
          </a:p>
          <a:p>
            <a:pPr algn="ctr"/>
            <a:r>
              <a:rPr lang="zh-TW" altLang="zh-TW" dirty="0" smtClean="0"/>
              <a:t>照片类型有两种：</a:t>
            </a:r>
            <a:endParaRPr lang="zh-TW" altLang="zh-TW" dirty="0"/>
          </a:p>
        </p:txBody>
      </p:sp>
      <p:sp>
        <p:nvSpPr>
          <p:cNvPr id="56325"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smtClean="0">
                <a:solidFill>
                  <a:srgbClr val="FFFFFF"/>
                </a:solidFill>
                <a:latin typeface="Arial" charset="0"/>
                <a:cs typeface="Arial" charset="0"/>
              </a:rPr>
              <a:t>调查指引</a:t>
            </a:r>
            <a:endParaRPr lang="en-US" altLang="zh-TW" dirty="0">
              <a:solidFill>
                <a:srgbClr val="FFFFFF"/>
              </a:solidFill>
              <a:latin typeface="Arial" charset="0"/>
              <a:cs typeface="Arial" charset="0"/>
            </a:endParaRPr>
          </a:p>
        </p:txBody>
      </p:sp>
      <p:sp>
        <p:nvSpPr>
          <p:cNvPr id="56326" name="Slide Number Placeholder 4"/>
          <p:cNvSpPr>
            <a:spLocks noGrp="1"/>
          </p:cNvSpPr>
          <p:nvPr>
            <p:ph type="sldNum" sz="quarter" idx="18"/>
          </p:nvPr>
        </p:nvSpPr>
        <p:spPr bwMode="auto">
          <a:noFill/>
          <a:ln>
            <a:miter lim="800000"/>
            <a:headEnd/>
            <a:tailEnd/>
          </a:ln>
        </p:spPr>
        <p:txBody>
          <a:bodyPr/>
          <a:lstStyle/>
          <a:p>
            <a:fld id="{74E42DC3-3F02-44CE-ACFB-1ABCFC477E78}" type="slidenum">
              <a:rPr lang="en-AU"/>
              <a:pPr/>
              <a:t>25</a:t>
            </a:fld>
            <a:endParaRPr lang="en-AU" dirty="0"/>
          </a:p>
        </p:txBody>
      </p:sp>
      <p:sp>
        <p:nvSpPr>
          <p:cNvPr id="56327" name="Text Placeholder 11"/>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2</a:t>
            </a:r>
            <a:r>
              <a:rPr lang="zh-TW" altLang="zh-TW" dirty="0" smtClean="0"/>
              <a:t>：是时候了</a:t>
            </a:r>
            <a:endParaRPr lang="zh-TW" altLang="zh-TW" dirty="0"/>
          </a:p>
        </p:txBody>
      </p:sp>
      <p:sp>
        <p:nvSpPr>
          <p:cNvPr id="56328" name="Content Placeholder 2"/>
          <p:cNvSpPr txBox="1">
            <a:spLocks/>
          </p:cNvSpPr>
          <p:nvPr/>
        </p:nvSpPr>
        <p:spPr bwMode="auto">
          <a:xfrm>
            <a:off x="4724400" y="2820988"/>
            <a:ext cx="4038600" cy="3122612"/>
          </a:xfrm>
          <a:prstGeom prst="rect">
            <a:avLst/>
          </a:prstGeom>
          <a:noFill/>
          <a:ln w="9525">
            <a:noFill/>
            <a:miter lim="800000"/>
            <a:headEnd/>
            <a:tailEnd/>
          </a:ln>
        </p:spPr>
        <p:txBody>
          <a:bodyPr/>
          <a:lstStyle/>
          <a:p>
            <a:pPr marL="342900" indent="-342900">
              <a:spcBef>
                <a:spcPct val="20000"/>
              </a:spcBef>
              <a:buSzPct val="75000"/>
            </a:pPr>
            <a:r>
              <a:rPr lang="en-AU" sz="1600" b="1" dirty="0">
                <a:solidFill>
                  <a:srgbClr val="376092"/>
                </a:solidFill>
                <a:latin typeface="Arial" pitchFamily="34" charset="0"/>
                <a:ea typeface="Calibri" pitchFamily="34" charset="0"/>
                <a:cs typeface="Arial" pitchFamily="34" charset="0"/>
              </a:rPr>
              <a:t>2</a:t>
            </a:r>
            <a:r>
              <a:rPr lang="en-AU" sz="1600" b="1" dirty="0" smtClean="0">
                <a:solidFill>
                  <a:srgbClr val="376092"/>
                </a:solidFill>
                <a:latin typeface="Arial" pitchFamily="34" charset="0"/>
                <a:ea typeface="Calibri" pitchFamily="34" charset="0"/>
                <a:cs typeface="Arial" pitchFamily="34" charset="0"/>
              </a:rPr>
              <a:t>.</a:t>
            </a:r>
            <a:r>
              <a:rPr lang="zh-TW" altLang="zh-TW" sz="1600" b="1" dirty="0" smtClean="0">
                <a:solidFill>
                  <a:srgbClr val="376092"/>
                </a:solidFill>
                <a:latin typeface="Arial" pitchFamily="34" charset="0"/>
                <a:ea typeface="Calibri" pitchFamily="34" charset="0"/>
                <a:cs typeface="Arial" pitchFamily="34" charset="0"/>
              </a:rPr>
              <a:t>用来说故事的照片：</a:t>
            </a:r>
            <a:endParaRPr lang="en-AU" sz="1600" b="1" dirty="0" smtClean="0">
              <a:solidFill>
                <a:srgbClr val="376092"/>
              </a:solidFill>
              <a:latin typeface="Arial" pitchFamily="34" charset="0"/>
              <a:ea typeface="Calibri" pitchFamily="34" charset="0"/>
              <a:cs typeface="Arial" pitchFamily="34" charset="0"/>
            </a:endParaRPr>
          </a:p>
          <a:p>
            <a:pPr marL="742950" lvl="1" indent="-285750">
              <a:spcBef>
                <a:spcPct val="20000"/>
              </a:spcBef>
              <a:buSzPct val="60000"/>
              <a:buFont typeface="Wingdings" pitchFamily="2" charset="2"/>
              <a:buChar char="l"/>
            </a:pPr>
            <a:r>
              <a:rPr lang="zh-TW" altLang="zh-TW" sz="1600" b="1" dirty="0" smtClean="0">
                <a:solidFill>
                  <a:srgbClr val="376092"/>
                </a:solidFill>
                <a:latin typeface="Arial" pitchFamily="34" charset="0"/>
                <a:ea typeface="Calibri" pitchFamily="34" charset="0"/>
                <a:cs typeface="Arial" pitchFamily="34" charset="0"/>
              </a:rPr>
              <a:t>团体照</a:t>
            </a:r>
          </a:p>
          <a:p>
            <a:pPr marL="742950" lvl="1" indent="-285750">
              <a:spcBef>
                <a:spcPct val="20000"/>
              </a:spcBef>
              <a:buSzPct val="60000"/>
              <a:buFont typeface="Wingdings" pitchFamily="2" charset="2"/>
              <a:buChar char="l"/>
            </a:pPr>
            <a:r>
              <a:rPr lang="zh-TW" altLang="zh-TW" sz="1600" b="1" dirty="0" smtClean="0">
                <a:solidFill>
                  <a:srgbClr val="376092"/>
                </a:solidFill>
                <a:latin typeface="Arial" pitchFamily="34" charset="0"/>
                <a:ea typeface="Calibri" pitchFamily="34" charset="0"/>
                <a:cs typeface="Arial" pitchFamily="34" charset="0"/>
              </a:rPr>
              <a:t>执行任务的潜水员</a:t>
            </a:r>
          </a:p>
          <a:p>
            <a:pPr marL="742950" lvl="1" indent="-285750">
              <a:spcBef>
                <a:spcPct val="20000"/>
              </a:spcBef>
              <a:buSzPct val="60000"/>
              <a:buFont typeface="Wingdings" pitchFamily="2" charset="2"/>
              <a:buChar char="l"/>
            </a:pPr>
            <a:r>
              <a:rPr lang="zh-TW" altLang="zh-TW" sz="1600" b="1" dirty="0" smtClean="0">
                <a:solidFill>
                  <a:srgbClr val="376092"/>
                </a:solidFill>
                <a:latin typeface="Arial" pitchFamily="34" charset="0"/>
                <a:ea typeface="Calibri" pitchFamily="34" charset="0"/>
                <a:cs typeface="Arial" pitchFamily="34" charset="0"/>
              </a:rPr>
              <a:t>清算并记录垃圾的潜水员</a:t>
            </a:r>
          </a:p>
          <a:p>
            <a:pPr marL="742950" lvl="1" indent="-285750">
              <a:spcBef>
                <a:spcPct val="20000"/>
              </a:spcBef>
              <a:buSzPct val="60000"/>
              <a:buFont typeface="Wingdings" pitchFamily="2" charset="2"/>
              <a:buChar char="l"/>
            </a:pPr>
            <a:r>
              <a:rPr lang="zh-TW" altLang="zh-TW" sz="1600" b="1" dirty="0" smtClean="0">
                <a:solidFill>
                  <a:srgbClr val="376092"/>
                </a:solidFill>
                <a:latin typeface="Arial" pitchFamily="34" charset="0"/>
                <a:ea typeface="Calibri" pitchFamily="34" charset="0"/>
                <a:cs typeface="Arial" pitchFamily="34" charset="0"/>
              </a:rPr>
              <a:t>在陆地地面上拍一张所有你们清除的垃圾</a:t>
            </a:r>
          </a:p>
          <a:p>
            <a:pPr marL="342900" lvl="0" indent="-342900">
              <a:spcBef>
                <a:spcPct val="20000"/>
              </a:spcBef>
              <a:buSzPct val="75000"/>
              <a:buFont typeface="Wingdings" pitchFamily="2" charset="2"/>
              <a:buChar char="l"/>
            </a:pPr>
            <a:r>
              <a:rPr lang="zh-TW" altLang="zh-TW" sz="1600" b="1" dirty="0" smtClean="0">
                <a:solidFill>
                  <a:srgbClr val="376092"/>
                </a:solidFill>
                <a:latin typeface="Arial" pitchFamily="34" charset="0"/>
                <a:ea typeface="Calibri" pitchFamily="34" charset="0"/>
                <a:cs typeface="Arial" pitchFamily="34" charset="0"/>
              </a:rPr>
              <a:t>上传至 </a:t>
            </a:r>
            <a:r>
              <a:rPr lang="en-US" altLang="zh-TW" sz="1600" b="1" dirty="0" smtClean="0">
                <a:solidFill>
                  <a:srgbClr val="376092"/>
                </a:solidFill>
                <a:latin typeface="Arial" pitchFamily="34" charset="0"/>
                <a:ea typeface="Calibri" pitchFamily="34" charset="0"/>
                <a:cs typeface="Arial" pitchFamily="34" charset="0"/>
              </a:rPr>
              <a:t>My </a:t>
            </a:r>
            <a:r>
              <a:rPr lang="en-US" altLang="zh-TW" sz="1600" b="1" dirty="0">
                <a:solidFill>
                  <a:srgbClr val="376092"/>
                </a:solidFill>
                <a:latin typeface="Arial" pitchFamily="34" charset="0"/>
                <a:ea typeface="Calibri" pitchFamily="34" charset="0"/>
                <a:cs typeface="Arial" pitchFamily="34" charset="0"/>
              </a:rPr>
              <a:t>Ocean </a:t>
            </a:r>
            <a:r>
              <a:rPr lang="zh-TW" altLang="zh-TW" sz="1600" b="1" dirty="0">
                <a:solidFill>
                  <a:srgbClr val="376092"/>
                </a:solidFill>
                <a:latin typeface="Arial" pitchFamily="34" charset="0"/>
                <a:ea typeface="Calibri" pitchFamily="34" charset="0"/>
                <a:cs typeface="Arial" pitchFamily="34" charset="0"/>
              </a:rPr>
              <a:t>部落格</a:t>
            </a:r>
          </a:p>
          <a:p>
            <a:pPr marL="342900" lvl="0" indent="-342900">
              <a:spcBef>
                <a:spcPct val="20000"/>
              </a:spcBef>
              <a:buSzPct val="75000"/>
              <a:buFont typeface="Wingdings" pitchFamily="2" charset="2"/>
              <a:buChar char="l"/>
            </a:pPr>
            <a:r>
              <a:rPr lang="zh-TW" altLang="zh-TW" sz="1600" b="1" dirty="0">
                <a:solidFill>
                  <a:srgbClr val="376092"/>
                </a:solidFill>
                <a:latin typeface="Arial" pitchFamily="34" charset="0"/>
                <a:ea typeface="Calibri" pitchFamily="34" charset="0"/>
                <a:cs typeface="Arial" pitchFamily="34" charset="0"/>
              </a:rPr>
              <a:t>在 </a:t>
            </a:r>
            <a:r>
              <a:rPr lang="en-US" altLang="zh-TW" sz="1600" b="1" dirty="0">
                <a:solidFill>
                  <a:srgbClr val="376092"/>
                </a:solidFill>
                <a:latin typeface="Arial" pitchFamily="34" charset="0"/>
                <a:ea typeface="Calibri" pitchFamily="34" charset="0"/>
                <a:cs typeface="Arial" pitchFamily="34" charset="0"/>
              </a:rPr>
              <a:t>Facebook </a:t>
            </a:r>
            <a:r>
              <a:rPr lang="zh-TW" altLang="zh-TW" sz="1600" b="1" dirty="0">
                <a:solidFill>
                  <a:srgbClr val="376092"/>
                </a:solidFill>
                <a:latin typeface="Arial" pitchFamily="34" charset="0"/>
                <a:ea typeface="Calibri" pitchFamily="34" charset="0"/>
                <a:cs typeface="Arial" pitchFamily="34" charset="0"/>
              </a:rPr>
              <a:t>或 </a:t>
            </a:r>
            <a:r>
              <a:rPr lang="en-US" altLang="zh-TW" sz="1600" b="1" dirty="0" err="1">
                <a:solidFill>
                  <a:srgbClr val="376092"/>
                </a:solidFill>
                <a:latin typeface="Arial" pitchFamily="34" charset="0"/>
                <a:ea typeface="Calibri" pitchFamily="34" charset="0"/>
                <a:cs typeface="Arial" pitchFamily="34" charset="0"/>
              </a:rPr>
              <a:t>ScubaEarth</a:t>
            </a:r>
            <a:r>
              <a:rPr lang="en-US" altLang="zh-TW" sz="1600" b="1" dirty="0">
                <a:solidFill>
                  <a:srgbClr val="376092"/>
                </a:solidFill>
                <a:latin typeface="Arial" pitchFamily="34" charset="0"/>
                <a:ea typeface="Calibri" pitchFamily="34" charset="0"/>
                <a:cs typeface="Arial" pitchFamily="34" charset="0"/>
              </a:rPr>
              <a:t> </a:t>
            </a:r>
            <a:r>
              <a:rPr lang="zh-TW" altLang="zh-TW" sz="1600" b="1" dirty="0">
                <a:solidFill>
                  <a:srgbClr val="376092"/>
                </a:solidFill>
                <a:latin typeface="Arial" pitchFamily="34" charset="0"/>
                <a:ea typeface="Calibri" pitchFamily="34" charset="0"/>
                <a:cs typeface="Arial" pitchFamily="34" charset="0"/>
              </a:rPr>
              <a:t>上分享</a:t>
            </a:r>
          </a:p>
          <a:p>
            <a:pPr marL="342900" lvl="0" indent="-342900">
              <a:spcBef>
                <a:spcPct val="20000"/>
              </a:spcBef>
              <a:buSzPct val="75000"/>
              <a:buFont typeface="Wingdings" pitchFamily="2" charset="2"/>
              <a:buChar char="l"/>
            </a:pPr>
            <a:r>
              <a:rPr lang="zh-TW" altLang="zh-TW" sz="1600" b="1" dirty="0" smtClean="0">
                <a:solidFill>
                  <a:srgbClr val="376092"/>
                </a:solidFill>
                <a:latin typeface="Arial" pitchFamily="34" charset="0"/>
                <a:ea typeface="Calibri" pitchFamily="34" charset="0"/>
                <a:cs typeface="Arial" pitchFamily="34" charset="0"/>
              </a:rPr>
              <a:t>投稿到地方报纸诉说你的故事</a:t>
            </a:r>
            <a:endParaRPr lang="zh-TW" altLang="zh-TW" sz="1600" b="1" dirty="0">
              <a:solidFill>
                <a:srgbClr val="376092"/>
              </a:solidFill>
              <a:latin typeface="Arial" pitchFamily="34" charset="0"/>
              <a:ea typeface="Calibri" pitchFamily="34" charset="0"/>
              <a:cs typeface="Arial" pitchFamily="34" charset="0"/>
            </a:endParaRPr>
          </a:p>
        </p:txBody>
      </p:sp>
      <p:sp>
        <p:nvSpPr>
          <p:cNvPr id="56329"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rPr>
              <a:t>规划潜水调查</a:t>
            </a:r>
            <a:endParaRPr lang="en-GB" altLang="zh-TW" sz="2000" b="1" dirty="0">
              <a:solidFill>
                <a:srgbClr val="37609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anchor="t"/>
          <a:lstStyle/>
          <a:p>
            <a:pPr>
              <a:defRPr/>
            </a:pPr>
            <a:r>
              <a:rPr lang="zh-TW" altLang="zh-TW" dirty="0" smtClean="0"/>
              <a:t>不须移除的垃圾</a:t>
            </a:r>
            <a:br>
              <a:rPr lang="zh-TW" altLang="zh-TW" dirty="0" smtClean="0"/>
            </a:br>
            <a:endParaRPr lang="en-US" dirty="0"/>
          </a:p>
        </p:txBody>
      </p:sp>
      <p:sp>
        <p:nvSpPr>
          <p:cNvPr id="58371" name="Content Placeholder 2"/>
          <p:cNvSpPr>
            <a:spLocks noGrp="1"/>
          </p:cNvSpPr>
          <p:nvPr>
            <p:ph idx="1"/>
          </p:nvPr>
        </p:nvSpPr>
        <p:spPr>
          <a:xfrm>
            <a:off x="685800" y="2514600"/>
            <a:ext cx="4343400" cy="2209800"/>
          </a:xfrm>
        </p:spPr>
        <p:txBody>
          <a:bodyPr>
            <a:normAutofit/>
          </a:bodyPr>
          <a:lstStyle/>
          <a:p>
            <a:pPr lvl="0"/>
            <a:r>
              <a:rPr lang="zh-TW" altLang="zh-TW" dirty="0" smtClean="0"/>
              <a:t>安全是最重要的考虑</a:t>
            </a:r>
          </a:p>
          <a:p>
            <a:r>
              <a:rPr lang="zh-TW" altLang="zh-TW" dirty="0" smtClean="0"/>
              <a:t>移除</a:t>
            </a:r>
            <a:r>
              <a:rPr lang="zh-TW" altLang="zh-TW" dirty="0"/>
              <a:t>垃圾是否安全</a:t>
            </a:r>
            <a:r>
              <a:rPr lang="zh-TW" altLang="zh-TW" dirty="0" smtClean="0"/>
              <a:t>？</a:t>
            </a:r>
            <a:endParaRPr lang="en-AU" dirty="0" smtClean="0"/>
          </a:p>
          <a:p>
            <a:pPr lvl="1"/>
            <a:r>
              <a:rPr lang="zh-TW" altLang="zh-TW" dirty="0" smtClean="0"/>
              <a:t>也许可以留在原处</a:t>
            </a:r>
          </a:p>
          <a:p>
            <a:pPr lvl="0"/>
            <a:r>
              <a:rPr lang="zh-TW" altLang="zh-TW" dirty="0" smtClean="0"/>
              <a:t>垃圾会造成伤害吗？</a:t>
            </a:r>
          </a:p>
          <a:p>
            <a:pPr lvl="1"/>
            <a:r>
              <a:rPr lang="zh-TW" altLang="zh-TW" dirty="0" smtClean="0"/>
              <a:t>虽然会短暂扰动到海洋生物，也得将垃圾移除</a:t>
            </a:r>
          </a:p>
          <a:p>
            <a:endParaRPr lang="en-US" dirty="0" smtClean="0"/>
          </a:p>
        </p:txBody>
      </p:sp>
      <p:sp>
        <p:nvSpPr>
          <p:cNvPr id="58372" name="Text Placeholder 14"/>
          <p:cNvSpPr>
            <a:spLocks noGrp="1"/>
          </p:cNvSpPr>
          <p:nvPr>
            <p:ph type="body" sz="quarter" idx="12"/>
          </p:nvPr>
        </p:nvSpPr>
        <p:spPr>
          <a:xfrm>
            <a:off x="457200" y="1676400"/>
            <a:ext cx="8153400" cy="762000"/>
          </a:xfrm>
        </p:spPr>
        <p:txBody>
          <a:bodyPr/>
          <a:lstStyle/>
          <a:p>
            <a:r>
              <a:rPr lang="zh-TW" altLang="zh-TW" dirty="0" smtClean="0"/>
              <a:t>有时海洋生物会在垃圾中生长与寄居，这时我们该移除垃圾吗？</a:t>
            </a:r>
            <a:endParaRPr lang="zh-TW" altLang="zh-TW" dirty="0"/>
          </a:p>
        </p:txBody>
      </p:sp>
      <p:sp>
        <p:nvSpPr>
          <p:cNvPr id="5837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smtClean="0">
                <a:solidFill>
                  <a:srgbClr val="FFFFFF"/>
                </a:solidFill>
                <a:latin typeface="Arial" charset="0"/>
                <a:cs typeface="Arial" charset="0"/>
              </a:rPr>
              <a:t>调查指引</a:t>
            </a:r>
            <a:endParaRPr lang="en-US" altLang="zh-TW" dirty="0">
              <a:solidFill>
                <a:srgbClr val="FFFFFF"/>
              </a:solidFill>
              <a:latin typeface="Arial" charset="0"/>
              <a:cs typeface="Arial" charset="0"/>
            </a:endParaRPr>
          </a:p>
        </p:txBody>
      </p:sp>
      <p:sp>
        <p:nvSpPr>
          <p:cNvPr id="58374" name="Slide Number Placeholder 8"/>
          <p:cNvSpPr>
            <a:spLocks noGrp="1"/>
          </p:cNvSpPr>
          <p:nvPr>
            <p:ph type="sldNum" sz="quarter" idx="18"/>
          </p:nvPr>
        </p:nvSpPr>
        <p:spPr bwMode="auto">
          <a:noFill/>
          <a:ln>
            <a:miter lim="800000"/>
            <a:headEnd/>
            <a:tailEnd/>
          </a:ln>
        </p:spPr>
        <p:txBody>
          <a:bodyPr/>
          <a:lstStyle/>
          <a:p>
            <a:fld id="{1397E2FB-7052-46C6-B1FD-6E3BF2FDD66E}" type="slidenum">
              <a:rPr lang="en-AU"/>
              <a:pPr/>
              <a:t>26</a:t>
            </a:fld>
            <a:endParaRPr lang="en-AU" dirty="0"/>
          </a:p>
        </p:txBody>
      </p:sp>
      <p:sp>
        <p:nvSpPr>
          <p:cNvPr id="58375" name="Text Placeholder 20"/>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2</a:t>
            </a:r>
            <a:r>
              <a:rPr lang="zh-TW" altLang="zh-TW" dirty="0" smtClean="0"/>
              <a:t>：是时候了</a:t>
            </a:r>
            <a:endParaRPr lang="zh-TW" altLang="zh-TW" dirty="0"/>
          </a:p>
        </p:txBody>
      </p:sp>
      <p:sp>
        <p:nvSpPr>
          <p:cNvPr id="30728" name="TextBox 16"/>
          <p:cNvSpPr txBox="1">
            <a:spLocks noChangeArrowheads="1"/>
          </p:cNvSpPr>
          <p:nvPr/>
        </p:nvSpPr>
        <p:spPr bwMode="auto">
          <a:xfrm>
            <a:off x="685800" y="4876800"/>
            <a:ext cx="4267200" cy="430887"/>
          </a:xfrm>
          <a:prstGeom prst="rect">
            <a:avLst/>
          </a:prstGeom>
          <a:noFill/>
          <a:ln w="9525">
            <a:noFill/>
            <a:miter lim="800000"/>
            <a:headEnd/>
            <a:tailEnd/>
          </a:ln>
        </p:spPr>
        <p:txBody>
          <a:bodyPr>
            <a:spAutoFit/>
          </a:bodyPr>
          <a:lstStyle/>
          <a:p>
            <a:pPr algn="ctr"/>
            <a:r>
              <a:rPr lang="zh-TW" altLang="zh-TW" sz="2200" b="1" dirty="0" smtClean="0">
                <a:solidFill>
                  <a:schemeClr val="accent2">
                    <a:lumMod val="75000"/>
                  </a:schemeClr>
                </a:solidFill>
                <a:latin typeface="Arial" panose="020B0604020202020204" pitchFamily="34" charset="0"/>
                <a:cs typeface="Arial" panose="020B0604020202020204" pitchFamily="34" charset="0"/>
              </a:rPr>
              <a:t>不确定就留在原处</a:t>
            </a:r>
            <a:endParaRPr lang="zh-TW" altLang="zh-TW" sz="2200" b="1" dirty="0">
              <a:solidFill>
                <a:schemeClr val="accent2">
                  <a:lumMod val="75000"/>
                </a:schemeClr>
              </a:solidFill>
              <a:latin typeface="Arial" panose="020B0604020202020204" pitchFamily="34" charset="0"/>
              <a:cs typeface="Arial" panose="020B0604020202020204" pitchFamily="34" charset="0"/>
            </a:endParaRPr>
          </a:p>
        </p:txBody>
      </p:sp>
      <p:pic>
        <p:nvPicPr>
          <p:cNvPr id="58377" name="Picture 10" descr="Picture 024.jpg"/>
          <p:cNvPicPr>
            <a:picLocks noChangeAspect="1"/>
          </p:cNvPicPr>
          <p:nvPr/>
        </p:nvPicPr>
        <p:blipFill>
          <a:blip r:embed="rId3" cstate="print"/>
          <a:srcRect/>
          <a:stretch>
            <a:fillRect/>
          </a:stretch>
        </p:blipFill>
        <p:spPr bwMode="auto">
          <a:xfrm>
            <a:off x="5105400" y="2514600"/>
            <a:ext cx="3657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anchor="t"/>
          <a:lstStyle/>
          <a:p>
            <a:pPr>
              <a:defRPr/>
            </a:pPr>
            <a:r>
              <a:rPr lang="zh-TW" altLang="zh-TW" dirty="0" smtClean="0"/>
              <a:t>不须移除的垃圾</a:t>
            </a:r>
            <a:r>
              <a:rPr lang="zh-TW" altLang="zh-TW" dirty="0">
                <a:effectLst/>
              </a:rPr>
              <a:t/>
            </a:r>
            <a:br>
              <a:rPr lang="zh-TW" altLang="zh-TW" dirty="0">
                <a:effectLst/>
              </a:rPr>
            </a:br>
            <a:endParaRPr dirty="0" smtClean="0"/>
          </a:p>
        </p:txBody>
      </p:sp>
      <p:sp>
        <p:nvSpPr>
          <p:cNvPr id="60419" name="Content Placeholder 2"/>
          <p:cNvSpPr>
            <a:spLocks noGrp="1"/>
          </p:cNvSpPr>
          <p:nvPr>
            <p:ph idx="1"/>
          </p:nvPr>
        </p:nvSpPr>
        <p:spPr>
          <a:xfrm>
            <a:off x="685800" y="2286000"/>
            <a:ext cx="4343400" cy="3886200"/>
          </a:xfrm>
        </p:spPr>
        <p:txBody>
          <a:bodyPr>
            <a:normAutofit/>
          </a:bodyPr>
          <a:lstStyle/>
          <a:p>
            <a:pPr lvl="0"/>
            <a:r>
              <a:rPr lang="zh-TW" altLang="zh-TW" dirty="0" smtClean="0"/>
              <a:t>制造材料？</a:t>
            </a:r>
          </a:p>
          <a:p>
            <a:pPr lvl="1"/>
            <a:r>
              <a:rPr lang="zh-TW" altLang="zh-TW" sz="1600" dirty="0" smtClean="0"/>
              <a:t>玻璃瓶和铁罐</a:t>
            </a:r>
          </a:p>
          <a:p>
            <a:pPr lvl="2"/>
            <a:r>
              <a:rPr lang="zh-TW" altLang="zh-TW" sz="1600" dirty="0" smtClean="0"/>
              <a:t>也许可以</a:t>
            </a:r>
            <a:r>
              <a:rPr lang="zh-TW" altLang="zh-TW" sz="1600" dirty="0"/>
              <a:t>留</a:t>
            </a:r>
            <a:r>
              <a:rPr lang="zh-TW" altLang="zh-TW" sz="1600" dirty="0" smtClean="0"/>
              <a:t>在原处</a:t>
            </a:r>
            <a:endParaRPr lang="en-AU" sz="1600" dirty="0" smtClean="0">
              <a:latin typeface="Arial" charset="0"/>
              <a:cs typeface="Arial" charset="0"/>
            </a:endParaRPr>
          </a:p>
          <a:p>
            <a:pPr lvl="1"/>
            <a:r>
              <a:rPr lang="zh-TW" altLang="zh-TW" sz="1600" dirty="0" smtClean="0"/>
              <a:t>硬塑料、捕鱼箱、包装材料等</a:t>
            </a:r>
            <a:endParaRPr lang="en-AU" sz="1600" dirty="0" smtClean="0">
              <a:latin typeface="Arial" charset="0"/>
              <a:cs typeface="Arial" charset="0"/>
            </a:endParaRPr>
          </a:p>
          <a:p>
            <a:pPr lvl="2"/>
            <a:r>
              <a:rPr lang="zh-TW" altLang="zh-TW" sz="1600" dirty="0" smtClean="0"/>
              <a:t>也许要移除</a:t>
            </a:r>
          </a:p>
          <a:p>
            <a:r>
              <a:rPr lang="zh-TW" altLang="zh-TW" dirty="0" smtClean="0"/>
              <a:t>垃圾的内容物？</a:t>
            </a:r>
            <a:endParaRPr lang="en-AU" dirty="0" smtClean="0">
              <a:latin typeface="Arial" charset="0"/>
              <a:cs typeface="Arial" charset="0"/>
            </a:endParaRPr>
          </a:p>
          <a:p>
            <a:pPr lvl="1"/>
            <a:r>
              <a:rPr lang="zh-TW" altLang="zh-TW" sz="1600" dirty="0" smtClean="0"/>
              <a:t>电池、燃料容器、颜料罐等</a:t>
            </a:r>
          </a:p>
          <a:p>
            <a:pPr lvl="2"/>
            <a:r>
              <a:rPr lang="zh-TW" altLang="zh-TW" sz="1600" dirty="0" smtClean="0"/>
              <a:t>如果</a:t>
            </a:r>
            <a:r>
              <a:rPr lang="zh-TW" altLang="zh-TW" sz="1600" dirty="0"/>
              <a:t>安全就移除</a:t>
            </a:r>
          </a:p>
          <a:p>
            <a:r>
              <a:rPr lang="zh-TW" altLang="zh-TW" dirty="0" smtClean="0"/>
              <a:t>渔网、钓鱼线、钓鱼绳</a:t>
            </a:r>
            <a:endParaRPr lang="en-AU" dirty="0" smtClean="0">
              <a:latin typeface="Arial" charset="0"/>
              <a:cs typeface="Arial" charset="0"/>
            </a:endParaRPr>
          </a:p>
          <a:p>
            <a:pPr lvl="1"/>
            <a:r>
              <a:rPr lang="zh-TW" altLang="zh-TW" sz="1600" dirty="0"/>
              <a:t>移除部分垃圾</a:t>
            </a:r>
          </a:p>
          <a:p>
            <a:pPr lvl="2"/>
            <a:r>
              <a:rPr lang="zh-TW" altLang="zh-TW" sz="1600" dirty="0"/>
              <a:t>可使用</a:t>
            </a:r>
            <a:r>
              <a:rPr lang="zh-TW" altLang="zh-TW" sz="1600" dirty="0" smtClean="0"/>
              <a:t>剪刀</a:t>
            </a:r>
            <a:endParaRPr lang="zh-TW" altLang="zh-TW" sz="1600" dirty="0"/>
          </a:p>
        </p:txBody>
      </p:sp>
      <p:sp>
        <p:nvSpPr>
          <p:cNvPr id="60420" name="Text Placeholder 14"/>
          <p:cNvSpPr>
            <a:spLocks noGrp="1"/>
          </p:cNvSpPr>
          <p:nvPr>
            <p:ph type="body" sz="quarter" idx="12"/>
          </p:nvPr>
        </p:nvSpPr>
        <p:spPr>
          <a:xfrm>
            <a:off x="457200" y="1676400"/>
            <a:ext cx="8153400" cy="533400"/>
          </a:xfrm>
        </p:spPr>
        <p:txBody>
          <a:bodyPr/>
          <a:lstStyle/>
          <a:p>
            <a:r>
              <a:rPr lang="zh-TW" altLang="zh-TW" dirty="0" smtClean="0"/>
              <a:t>请依照以下重点决定是否移除垃圾：</a:t>
            </a:r>
            <a:endParaRPr lang="zh-TW" altLang="zh-TW" dirty="0"/>
          </a:p>
        </p:txBody>
      </p:sp>
      <p:sp>
        <p:nvSpPr>
          <p:cNvPr id="6042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smtClean="0">
                <a:solidFill>
                  <a:srgbClr val="FFFFFF"/>
                </a:solidFill>
                <a:latin typeface="Arial" charset="0"/>
                <a:cs typeface="Arial" charset="0"/>
              </a:rPr>
              <a:t>调查指引</a:t>
            </a:r>
            <a:endParaRPr lang="en-US" altLang="zh-TW" dirty="0">
              <a:solidFill>
                <a:srgbClr val="FFFFFF"/>
              </a:solidFill>
              <a:latin typeface="Arial" charset="0"/>
              <a:cs typeface="Arial" charset="0"/>
            </a:endParaRPr>
          </a:p>
        </p:txBody>
      </p:sp>
      <p:sp>
        <p:nvSpPr>
          <p:cNvPr id="60422" name="Slide Number Placeholder 8"/>
          <p:cNvSpPr>
            <a:spLocks noGrp="1"/>
          </p:cNvSpPr>
          <p:nvPr>
            <p:ph type="sldNum" sz="quarter" idx="18"/>
          </p:nvPr>
        </p:nvSpPr>
        <p:spPr bwMode="auto">
          <a:noFill/>
          <a:ln>
            <a:miter lim="800000"/>
            <a:headEnd/>
            <a:tailEnd/>
          </a:ln>
        </p:spPr>
        <p:txBody>
          <a:bodyPr/>
          <a:lstStyle/>
          <a:p>
            <a:fld id="{0BE69869-3EE7-4FCF-ABD9-FDE5B5CC468F}" type="slidenum">
              <a:rPr lang="en-AU"/>
              <a:pPr/>
              <a:t>27</a:t>
            </a:fld>
            <a:endParaRPr lang="en-AU" dirty="0"/>
          </a:p>
        </p:txBody>
      </p:sp>
      <p:pic>
        <p:nvPicPr>
          <p:cNvPr id="60424" name="Picture 10" descr="Deborah Marx_NOAA_SBNMSMarine Photobank.jpg"/>
          <p:cNvPicPr>
            <a:picLocks noChangeAspect="1"/>
          </p:cNvPicPr>
          <p:nvPr/>
        </p:nvPicPr>
        <p:blipFill>
          <a:blip r:embed="rId3" cstate="print"/>
          <a:srcRect/>
          <a:stretch>
            <a:fillRect/>
          </a:stretch>
        </p:blipFill>
        <p:spPr bwMode="auto">
          <a:xfrm>
            <a:off x="5410200" y="2438400"/>
            <a:ext cx="2743200" cy="3090863"/>
          </a:xfrm>
          <a:prstGeom prst="rect">
            <a:avLst/>
          </a:prstGeom>
          <a:noFill/>
          <a:ln w="9525">
            <a:noFill/>
            <a:miter lim="800000"/>
            <a:headEnd/>
            <a:tailEnd/>
          </a:ln>
        </p:spPr>
      </p:pic>
      <p:sp>
        <p:nvSpPr>
          <p:cNvPr id="10" name="Text Placeholder 20"/>
          <p:cNvSpPr>
            <a:spLocks noGrp="1"/>
          </p:cNvSpPr>
          <p:nvPr>
            <p:ph type="body" sz="quarter" idx="16"/>
          </p:nvPr>
        </p:nvSpPr>
        <p:spPr>
          <a:xfrm>
            <a:off x="76200" y="6418263"/>
            <a:ext cx="2590800" cy="304800"/>
          </a:xfrm>
        </p:spPr>
        <p:txBody>
          <a:bodyPr/>
          <a:lstStyle/>
          <a:p>
            <a:r>
              <a:rPr lang="zh-TW" altLang="zh-TW" b="1" dirty="0" smtClean="0">
                <a:solidFill>
                  <a:schemeClr val="bg1"/>
                </a:solidFill>
              </a:rPr>
              <a:t>节</a:t>
            </a:r>
            <a:r>
              <a:rPr lang="en-US" altLang="zh-TW" b="1" dirty="0" smtClean="0">
                <a:solidFill>
                  <a:schemeClr val="bg1"/>
                </a:solidFill>
              </a:rPr>
              <a:t> 2</a:t>
            </a:r>
            <a:r>
              <a:rPr lang="zh-TW" altLang="zh-TW" b="1" dirty="0" smtClean="0">
                <a:solidFill>
                  <a:schemeClr val="bg1"/>
                </a:solidFill>
              </a:rPr>
              <a:t>：是时候了</a:t>
            </a:r>
            <a:endParaRPr lang="zh-TW" altLang="zh-TW"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zh-TW" altLang="zh-TW" dirty="0" smtClean="0"/>
              <a:t>你已经学到</a:t>
            </a:r>
            <a:endParaRPr lang="en-GB" dirty="0"/>
          </a:p>
        </p:txBody>
      </p:sp>
      <p:sp>
        <p:nvSpPr>
          <p:cNvPr id="62467" name="Content Placeholder 2"/>
          <p:cNvSpPr>
            <a:spLocks noGrp="1"/>
          </p:cNvSpPr>
          <p:nvPr>
            <p:ph idx="1"/>
          </p:nvPr>
        </p:nvSpPr>
        <p:spPr>
          <a:xfrm>
            <a:off x="685800" y="3048000"/>
            <a:ext cx="5638800" cy="3459163"/>
          </a:xfrm>
        </p:spPr>
        <p:txBody>
          <a:bodyPr/>
          <a:lstStyle/>
          <a:p>
            <a:pPr lvl="0"/>
            <a:r>
              <a:rPr lang="zh-TW" altLang="zh-TW" dirty="0" smtClean="0"/>
              <a:t>长期调查能得出最佳结果</a:t>
            </a:r>
          </a:p>
          <a:p>
            <a:pPr lvl="0"/>
            <a:r>
              <a:rPr lang="zh-TW" altLang="zh-TW" dirty="0" smtClean="0"/>
              <a:t>选择调查潜点</a:t>
            </a:r>
            <a:endParaRPr lang="zh-TW" altLang="zh-TW" dirty="0"/>
          </a:p>
          <a:p>
            <a:pPr lvl="0"/>
            <a:r>
              <a:rPr lang="zh-TW" altLang="zh-TW" dirty="0" smtClean="0"/>
              <a:t>查清该次潜水相关资料</a:t>
            </a:r>
          </a:p>
          <a:p>
            <a:pPr lvl="0"/>
            <a:r>
              <a:rPr lang="zh-TW" altLang="zh-TW" dirty="0" smtClean="0"/>
              <a:t>装备</a:t>
            </a:r>
            <a:endParaRPr lang="zh-TW" altLang="zh-TW" dirty="0"/>
          </a:p>
          <a:p>
            <a:pPr lvl="0"/>
            <a:r>
              <a:rPr lang="zh-TW" altLang="zh-TW" dirty="0" smtClean="0"/>
              <a:t>用照片说故事</a:t>
            </a:r>
          </a:p>
          <a:p>
            <a:r>
              <a:rPr lang="zh-TW" altLang="zh-TW" dirty="0" smtClean="0"/>
              <a:t>不须清除的垃圾</a:t>
            </a:r>
            <a:endParaRPr lang="en-AU" dirty="0" smtClean="0"/>
          </a:p>
        </p:txBody>
      </p:sp>
      <p:sp>
        <p:nvSpPr>
          <p:cNvPr id="62468" name="Text Placeholder 3"/>
          <p:cNvSpPr>
            <a:spLocks noGrp="1"/>
          </p:cNvSpPr>
          <p:nvPr>
            <p:ph type="body" sz="quarter" idx="12"/>
          </p:nvPr>
        </p:nvSpPr>
        <p:spPr>
          <a:xfrm>
            <a:off x="457200" y="1951038"/>
            <a:ext cx="8153400" cy="685800"/>
          </a:xfrm>
        </p:spPr>
        <p:txBody>
          <a:bodyPr/>
          <a:lstStyle/>
          <a:p>
            <a:r>
              <a:rPr lang="zh-TW" altLang="zh-TW" dirty="0" smtClean="0"/>
              <a:t>第</a:t>
            </a:r>
            <a:r>
              <a:rPr lang="zh-TW" altLang="en-US" dirty="0" smtClean="0"/>
              <a:t> </a:t>
            </a:r>
            <a:r>
              <a:rPr lang="en-US" altLang="zh-TW" dirty="0" smtClean="0"/>
              <a:t>2</a:t>
            </a:r>
            <a:r>
              <a:rPr lang="zh-TW" altLang="en-US" dirty="0" smtClean="0"/>
              <a:t> </a:t>
            </a:r>
            <a:r>
              <a:rPr lang="zh-TW" altLang="zh-TW" dirty="0" smtClean="0"/>
              <a:t>节：是对抗海洋垃圾的时候了</a:t>
            </a:r>
            <a:endParaRPr lang="zh-TW" altLang="zh-TW" dirty="0"/>
          </a:p>
        </p:txBody>
      </p:sp>
      <p:sp>
        <p:nvSpPr>
          <p:cNvPr id="62469"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smtClean="0">
                <a:solidFill>
                  <a:srgbClr val="FFFFFF"/>
                </a:solidFill>
                <a:latin typeface="Arial" charset="0"/>
                <a:cs typeface="Arial" charset="0"/>
              </a:rPr>
              <a:t>调查指引</a:t>
            </a:r>
            <a:endParaRPr lang="en-US" altLang="zh-TW" dirty="0">
              <a:solidFill>
                <a:srgbClr val="FFFFFF"/>
              </a:solidFill>
              <a:latin typeface="Arial" charset="0"/>
              <a:cs typeface="Arial" charset="0"/>
            </a:endParaRPr>
          </a:p>
        </p:txBody>
      </p:sp>
      <p:sp>
        <p:nvSpPr>
          <p:cNvPr id="62470" name="Slide Number Placeholder 5"/>
          <p:cNvSpPr>
            <a:spLocks noGrp="1"/>
          </p:cNvSpPr>
          <p:nvPr>
            <p:ph type="sldNum" sz="quarter" idx="18"/>
          </p:nvPr>
        </p:nvSpPr>
        <p:spPr bwMode="auto">
          <a:noFill/>
          <a:ln>
            <a:miter lim="800000"/>
            <a:headEnd/>
            <a:tailEnd/>
          </a:ln>
        </p:spPr>
        <p:txBody>
          <a:bodyPr/>
          <a:lstStyle/>
          <a:p>
            <a:fld id="{9C7CB8A9-2FED-41A2-B6D2-7179EC9B1311}" type="slidenum">
              <a:rPr lang="en-US"/>
              <a:pPr/>
              <a:t>28</a:t>
            </a:fld>
            <a:endParaRPr lang="en-US" dirty="0"/>
          </a:p>
        </p:txBody>
      </p:sp>
      <p:sp>
        <p:nvSpPr>
          <p:cNvPr id="62471" name="Text Placeholder 14"/>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2</a:t>
            </a:r>
            <a:r>
              <a:rPr lang="zh-TW" altLang="zh-TW" dirty="0" smtClean="0"/>
              <a:t>：是时候了</a:t>
            </a:r>
            <a:endParaRPr lang="zh-TW" altLang="zh-TW" dirty="0"/>
          </a:p>
        </p:txBody>
      </p:sp>
      <p:sp>
        <p:nvSpPr>
          <p:cNvPr id="6247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r>
              <a:rPr lang="zh-TW" altLang="zh-TW" b="1" dirty="0" smtClean="0">
                <a:solidFill>
                  <a:srgbClr val="376092"/>
                </a:solidFill>
                <a:latin typeface="Arial" panose="020B0604020202020204" pitchFamily="34" charset="0"/>
                <a:cs typeface="Arial" panose="020B0604020202020204" pitchFamily="34" charset="0"/>
              </a:rPr>
              <a:t>规划潜水调查计划，并确切执行</a:t>
            </a:r>
            <a:endParaRPr lang="zh-TW" altLang="zh-TW" b="1" dirty="0">
              <a:solidFill>
                <a:srgbClr val="376092"/>
              </a:solidFill>
              <a:latin typeface="Arial" panose="020B0604020202020204" pitchFamily="34" charset="0"/>
              <a:cs typeface="Arial" panose="020B0604020202020204" pitchFamily="34" charset="0"/>
            </a:endParaRPr>
          </a:p>
        </p:txBody>
      </p:sp>
      <p:sp>
        <p:nvSpPr>
          <p:cNvPr id="62473"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pPr>
            <a:r>
              <a:rPr lang="zh-TW" altLang="zh-TW" sz="2000" b="1" dirty="0" smtClean="0">
                <a:solidFill>
                  <a:srgbClr val="376092"/>
                </a:solidFill>
                <a:latin typeface="Arial" panose="020B0604020202020204" pitchFamily="34" charset="0"/>
                <a:cs typeface="Arial" panose="020B0604020202020204" pitchFamily="34" charset="0"/>
              </a:rPr>
              <a:t>有任何问题吗？</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r>
              <a:rPr lang="zh-TW" altLang="zh-TW" dirty="0" smtClean="0">
                <a:latin typeface="Arial" charset="0"/>
                <a:cs typeface="Arial" charset="0"/>
              </a:rPr>
              <a:t>让调查</a:t>
            </a:r>
            <a:r>
              <a:rPr lang="en-US" altLang="zh-TW" dirty="0" smtClean="0">
                <a:latin typeface="Arial" charset="0"/>
                <a:cs typeface="Arial" charset="0"/>
              </a:rPr>
              <a:t/>
            </a:r>
            <a:br>
              <a:rPr lang="en-US" altLang="zh-TW" dirty="0" smtClean="0">
                <a:latin typeface="Arial" charset="0"/>
                <a:cs typeface="Arial" charset="0"/>
              </a:rPr>
            </a:br>
            <a:r>
              <a:rPr lang="zh-TW" altLang="zh-TW" dirty="0" smtClean="0">
                <a:latin typeface="Arial" charset="0"/>
                <a:cs typeface="Arial" charset="0"/>
              </a:rPr>
              <a:t>更具价值</a:t>
            </a:r>
            <a:endParaRPr lang="zh-TW" altLang="zh-TW" dirty="0">
              <a:latin typeface="Arial" charset="0"/>
              <a:cs typeface="Arial" charset="0"/>
            </a:endParaRPr>
          </a:p>
        </p:txBody>
      </p:sp>
      <p:sp>
        <p:nvSpPr>
          <p:cNvPr id="64515" name="Text Placeholder 10"/>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pPr lvl="0"/>
            <a:r>
              <a:rPr lang="zh-TW" altLang="zh-TW" dirty="0"/>
              <a:t>第</a:t>
            </a:r>
            <a:r>
              <a:rPr lang="en-US" altLang="zh-TW" dirty="0"/>
              <a:t> 3 </a:t>
            </a:r>
            <a:r>
              <a:rPr lang="zh-TW" altLang="zh-TW" dirty="0" smtClean="0"/>
              <a:t>节</a:t>
            </a:r>
            <a:r>
              <a:rPr lang="en-US" altLang="zh-TW" dirty="0" smtClean="0"/>
              <a:t>:</a:t>
            </a:r>
            <a:endParaRPr lang="zh-TW" altLang="zh-TW"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zh-TW" altLang="zh-TW" dirty="0" smtClean="0"/>
              <a:t>你将会学到</a:t>
            </a:r>
            <a:r>
              <a:rPr lang="en-GB" altLang="zh-TW" dirty="0" smtClean="0"/>
              <a:t>. </a:t>
            </a:r>
            <a:r>
              <a:rPr lang="en-GB" altLang="zh-TW" dirty="0"/>
              <a:t>. .</a:t>
            </a:r>
            <a:endParaRPr lang="en-GB" dirty="0"/>
          </a:p>
        </p:txBody>
      </p:sp>
      <p:sp>
        <p:nvSpPr>
          <p:cNvPr id="13315" name="Content Placeholder 2"/>
          <p:cNvSpPr>
            <a:spLocks noGrp="1"/>
          </p:cNvSpPr>
          <p:nvPr>
            <p:ph idx="1"/>
          </p:nvPr>
        </p:nvSpPr>
        <p:spPr>
          <a:xfrm>
            <a:off x="685800" y="3048000"/>
            <a:ext cx="5105400" cy="2316163"/>
          </a:xfrm>
        </p:spPr>
        <p:txBody>
          <a:bodyPr/>
          <a:lstStyle/>
          <a:p>
            <a:pPr lvl="0"/>
            <a:r>
              <a:rPr lang="zh-TW" altLang="zh-TW" dirty="0" smtClean="0"/>
              <a:t>长期调查能得出最佳结果</a:t>
            </a:r>
          </a:p>
          <a:p>
            <a:pPr lvl="0"/>
            <a:r>
              <a:rPr lang="zh-TW" altLang="zh-TW" dirty="0" smtClean="0"/>
              <a:t>选择调查潜点</a:t>
            </a:r>
            <a:endParaRPr lang="zh-TW" altLang="zh-TW" dirty="0"/>
          </a:p>
          <a:p>
            <a:pPr lvl="0"/>
            <a:r>
              <a:rPr lang="zh-TW" altLang="zh-TW" dirty="0" smtClean="0"/>
              <a:t>查清该次潜水相关资料</a:t>
            </a:r>
          </a:p>
          <a:p>
            <a:pPr lvl="0"/>
            <a:r>
              <a:rPr lang="zh-TW" altLang="zh-TW" dirty="0" smtClean="0"/>
              <a:t>装备</a:t>
            </a:r>
            <a:endParaRPr lang="zh-TW" altLang="zh-TW" dirty="0"/>
          </a:p>
          <a:p>
            <a:pPr lvl="0"/>
            <a:r>
              <a:rPr lang="zh-TW" altLang="zh-TW" dirty="0" smtClean="0"/>
              <a:t>用照片说故事</a:t>
            </a:r>
          </a:p>
          <a:p>
            <a:pPr lvl="0"/>
            <a:r>
              <a:rPr lang="zh-TW" altLang="zh-TW" dirty="0" smtClean="0"/>
              <a:t>不须清除的垃圾</a:t>
            </a:r>
            <a:endParaRPr lang="zh-TW" altLang="zh-TW" dirty="0"/>
          </a:p>
        </p:txBody>
      </p:sp>
      <p:sp>
        <p:nvSpPr>
          <p:cNvPr id="13316" name="Text Placeholder 11"/>
          <p:cNvSpPr>
            <a:spLocks noGrp="1"/>
          </p:cNvSpPr>
          <p:nvPr>
            <p:ph type="body" sz="quarter" idx="12"/>
          </p:nvPr>
        </p:nvSpPr>
        <p:spPr>
          <a:xfrm>
            <a:off x="457200" y="1951038"/>
            <a:ext cx="8153400" cy="563562"/>
          </a:xfrm>
        </p:spPr>
        <p:txBody>
          <a:bodyPr/>
          <a:lstStyle/>
          <a:p>
            <a:r>
              <a:rPr lang="zh-TW" altLang="zh-TW" dirty="0">
                <a:latin typeface="Arial" charset="0"/>
                <a:cs typeface="Arial" charset="0"/>
              </a:rPr>
              <a:t>第 </a:t>
            </a:r>
            <a:r>
              <a:rPr lang="en-US" altLang="zh-TW" dirty="0">
                <a:latin typeface="Arial" charset="0"/>
                <a:cs typeface="Arial" charset="0"/>
              </a:rPr>
              <a:t>2 </a:t>
            </a:r>
            <a:r>
              <a:rPr lang="zh-TW" altLang="zh-TW" dirty="0" smtClean="0">
                <a:latin typeface="Arial" charset="0"/>
                <a:cs typeface="Arial" charset="0"/>
              </a:rPr>
              <a:t>节：是对抗海洋垃圾的时候了</a:t>
            </a:r>
            <a:endParaRPr lang="zh-TW" altLang="zh-TW" dirty="0">
              <a:latin typeface="Arial" charset="0"/>
              <a:cs typeface="Arial" charset="0"/>
            </a:endParaRPr>
          </a:p>
        </p:txBody>
      </p:sp>
      <p:sp>
        <p:nvSpPr>
          <p:cNvPr id="1331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br>
              <a:rPr lang="en-AU" dirty="0" smtClean="0">
                <a:latin typeface="Arial" charset="0"/>
                <a:cs typeface="Arial" charset="0"/>
              </a:rPr>
            </a:br>
            <a:r>
              <a:rPr lang="zh-TW" altLang="zh-TW" dirty="0" smtClean="0"/>
              <a:t>调查指引</a:t>
            </a:r>
            <a:endParaRPr lang="en-US" dirty="0" smtClean="0">
              <a:latin typeface="Arial" charset="0"/>
              <a:cs typeface="Arial" charset="0"/>
            </a:endParaRPr>
          </a:p>
        </p:txBody>
      </p:sp>
      <p:sp>
        <p:nvSpPr>
          <p:cNvPr id="13318" name="Slide Number Placeholder 8"/>
          <p:cNvSpPr>
            <a:spLocks noGrp="1"/>
          </p:cNvSpPr>
          <p:nvPr>
            <p:ph type="sldNum" sz="quarter" idx="18"/>
          </p:nvPr>
        </p:nvSpPr>
        <p:spPr bwMode="auto">
          <a:noFill/>
          <a:ln>
            <a:miter lim="800000"/>
            <a:headEnd/>
            <a:tailEnd/>
          </a:ln>
        </p:spPr>
        <p:txBody>
          <a:bodyPr/>
          <a:lstStyle/>
          <a:p>
            <a:fld id="{2E074746-D84A-4BF2-B318-FFBE775A0601}" type="slidenum">
              <a:rPr lang="en-AU"/>
              <a:pPr/>
              <a:t>3</a:t>
            </a:fld>
            <a:endParaRPr lang="en-AU" dirty="0"/>
          </a:p>
        </p:txBody>
      </p:sp>
      <p:sp>
        <p:nvSpPr>
          <p:cNvPr id="13319" name="Text Placeholder 13"/>
          <p:cNvSpPr>
            <a:spLocks noGrp="1"/>
          </p:cNvSpPr>
          <p:nvPr>
            <p:ph type="body" sz="quarter" idx="16"/>
          </p:nvPr>
        </p:nvSpPr>
        <p:spPr>
          <a:xfrm>
            <a:off x="76200" y="6418263"/>
            <a:ext cx="2590800" cy="304800"/>
          </a:xfrm>
        </p:spPr>
        <p:txBody>
          <a:bodyPr/>
          <a:lstStyle/>
          <a:p>
            <a:r>
              <a:rPr lang="zh-TW" altLang="zh-TW" dirty="0" smtClean="0"/>
              <a:t>欢迎</a:t>
            </a:r>
            <a:endParaRPr lang="zh-TW" altLang="zh-TW" dirty="0"/>
          </a:p>
        </p:txBody>
      </p:sp>
      <p:sp>
        <p:nvSpPr>
          <p:cNvPr id="28" name="Rounded Rectangle 2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3321" name="TextBox 28">
            <a:hlinkClick r:id="rId3" action="ppaction://hlinksldjump"/>
          </p:cNvPr>
          <p:cNvSpPr txBox="1">
            <a:spLocks noChangeArrowheads="1"/>
          </p:cNvSpPr>
          <p:nvPr/>
        </p:nvSpPr>
        <p:spPr bwMode="auto">
          <a:xfrm>
            <a:off x="6248400" y="4926013"/>
            <a:ext cx="2286000" cy="646112"/>
          </a:xfrm>
          <a:prstGeom prst="rect">
            <a:avLst/>
          </a:prstGeom>
          <a:noFill/>
          <a:ln w="9525">
            <a:noFill/>
            <a:miter lim="800000"/>
            <a:headEnd/>
            <a:tailEnd/>
          </a:ln>
        </p:spPr>
        <p:txBody>
          <a:bodyPr anchor="ctr">
            <a:spAutoFit/>
          </a:bodyPr>
          <a:lstStyle/>
          <a:p>
            <a:pPr algn="ctr"/>
            <a:r>
              <a:rPr lang="zh-TW" altLang="zh-TW" b="1" dirty="0">
                <a:solidFill>
                  <a:schemeClr val="tx2"/>
                </a:solidFill>
                <a:latin typeface="Arial" panose="020B0604020202020204" pitchFamily="34" charset="0"/>
                <a:cs typeface="Arial" panose="020B0604020202020204" pitchFamily="34" charset="0"/>
              </a:rPr>
              <a:t>第</a:t>
            </a:r>
            <a:r>
              <a:rPr lang="en-US" altLang="zh-TW" b="1" dirty="0">
                <a:solidFill>
                  <a:schemeClr val="tx2"/>
                </a:solidFill>
                <a:latin typeface="Arial" panose="020B0604020202020204" pitchFamily="34" charset="0"/>
                <a:cs typeface="Arial" panose="020B0604020202020204" pitchFamily="34" charset="0"/>
              </a:rPr>
              <a:t> 2 </a:t>
            </a:r>
            <a:r>
              <a:rPr lang="zh-TW" altLang="zh-TW" b="1" dirty="0" smtClean="0">
                <a:solidFill>
                  <a:schemeClr val="tx2"/>
                </a:solidFill>
                <a:latin typeface="Arial" panose="020B0604020202020204" pitchFamily="34" charset="0"/>
                <a:cs typeface="Arial" panose="020B0604020202020204" pitchFamily="34" charset="0"/>
              </a:rPr>
              <a:t>节</a:t>
            </a:r>
          </a:p>
          <a:p>
            <a:pPr algn="ctr"/>
            <a:r>
              <a:rPr lang="zh-TW" altLang="zh-TW" b="1" dirty="0" smtClean="0">
                <a:solidFill>
                  <a:schemeClr val="tx2"/>
                </a:solidFill>
                <a:latin typeface="Arial" panose="020B0604020202020204" pitchFamily="34" charset="0"/>
                <a:cs typeface="Arial" panose="020B0604020202020204" pitchFamily="34" charset="0"/>
              </a:rPr>
              <a:t>时候到了</a:t>
            </a:r>
            <a:endParaRPr lang="zh-TW" altLang="zh-TW" b="1" dirty="0">
              <a:solidFill>
                <a:schemeClr val="tx2"/>
              </a:solidFill>
              <a:latin typeface="Arial" panose="020B0604020202020204" pitchFamily="34" charset="0"/>
              <a:cs typeface="Arial" panose="020B0604020202020204" pitchFamily="34" charset="0"/>
            </a:endParaRPr>
          </a:p>
        </p:txBody>
      </p:sp>
      <p:sp>
        <p:nvSpPr>
          <p:cNvPr id="1332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r>
              <a:rPr lang="zh-TW" altLang="zh-TW" b="1" dirty="0" smtClean="0">
                <a:solidFill>
                  <a:srgbClr val="376092"/>
                </a:solidFill>
                <a:latin typeface="Arial" panose="020B0604020202020204" pitchFamily="34" charset="0"/>
                <a:cs typeface="Arial" panose="020B0604020202020204" pitchFamily="34" charset="0"/>
              </a:rPr>
              <a:t>规划潜水调查计划，并确切执行</a:t>
            </a:r>
            <a:endParaRPr lang="zh-TW" altLang="zh-TW" b="1" dirty="0">
              <a:solidFill>
                <a:srgbClr val="37609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anchor="t"/>
          <a:lstStyle/>
          <a:p>
            <a:pPr>
              <a:defRPr/>
            </a:pPr>
            <a:r>
              <a:rPr lang="zh-TW" altLang="zh-TW" dirty="0" smtClean="0"/>
              <a:t>五项简单的步骤，</a:t>
            </a:r>
            <a:r>
              <a:rPr lang="en-US" altLang="zh-TW" dirty="0" smtClean="0"/>
              <a:t/>
            </a:r>
            <a:br>
              <a:rPr lang="en-US" altLang="zh-TW" dirty="0" smtClean="0"/>
            </a:br>
            <a:r>
              <a:rPr lang="zh-TW" altLang="zh-TW" dirty="0" smtClean="0"/>
              <a:t>让调查更具价值</a:t>
            </a:r>
            <a:r>
              <a:rPr lang="zh-TW" altLang="zh-TW" dirty="0">
                <a:effectLst/>
              </a:rPr>
              <a:t/>
            </a:r>
            <a:br>
              <a:rPr lang="zh-TW" altLang="zh-TW" dirty="0">
                <a:effectLst/>
              </a:rPr>
            </a:br>
            <a:endParaRPr lang="en-AU" dirty="0"/>
          </a:p>
        </p:txBody>
      </p:sp>
      <p:sp>
        <p:nvSpPr>
          <p:cNvPr id="66563" name="Text Placeholder 13"/>
          <p:cNvSpPr>
            <a:spLocks noGrp="1"/>
          </p:cNvSpPr>
          <p:nvPr>
            <p:ph type="body" sz="quarter" idx="12"/>
          </p:nvPr>
        </p:nvSpPr>
        <p:spPr>
          <a:xfrm>
            <a:off x="457200" y="1951038"/>
            <a:ext cx="8153400" cy="685800"/>
          </a:xfrm>
        </p:spPr>
        <p:txBody>
          <a:bodyPr>
            <a:normAutofit fontScale="92500" lnSpcReduction="10000"/>
          </a:bodyPr>
          <a:lstStyle/>
          <a:p>
            <a:r>
              <a:rPr lang="zh-TW" altLang="zh-TW" dirty="0" smtClean="0"/>
              <a:t>团队合作分类并记录所发现的垃圾，加快进行速度。请按照</a:t>
            </a:r>
            <a:endParaRPr lang="en-US" altLang="zh-TW" dirty="0" smtClean="0"/>
          </a:p>
          <a:p>
            <a:r>
              <a:rPr lang="zh-TW" altLang="zh-TW" dirty="0" smtClean="0"/>
              <a:t>五项简单的步骤：</a:t>
            </a:r>
            <a:endParaRPr lang="zh-TW" altLang="zh-TW" dirty="0"/>
          </a:p>
        </p:txBody>
      </p:sp>
      <p:sp>
        <p:nvSpPr>
          <p:cNvPr id="66564"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br>
              <a:rPr lang="en-AU" dirty="0" smtClean="0"/>
            </a:br>
            <a:r>
              <a:rPr lang="zh-TW" altLang="zh-TW" dirty="0" smtClean="0"/>
              <a:t>调查指引</a:t>
            </a:r>
            <a:endParaRPr lang="en-US" dirty="0" smtClean="0"/>
          </a:p>
        </p:txBody>
      </p:sp>
      <p:sp>
        <p:nvSpPr>
          <p:cNvPr id="66565" name="Slide Number Placeholder 8"/>
          <p:cNvSpPr>
            <a:spLocks noGrp="1"/>
          </p:cNvSpPr>
          <p:nvPr>
            <p:ph type="sldNum" sz="quarter" idx="18"/>
          </p:nvPr>
        </p:nvSpPr>
        <p:spPr bwMode="auto">
          <a:noFill/>
          <a:ln>
            <a:miter lim="800000"/>
            <a:headEnd/>
            <a:tailEnd/>
          </a:ln>
        </p:spPr>
        <p:txBody>
          <a:bodyPr/>
          <a:lstStyle/>
          <a:p>
            <a:fld id="{3EB1A44C-64E6-49F1-9D9F-F241AB62E8EF}" type="slidenum">
              <a:rPr lang="en-AU"/>
              <a:pPr/>
              <a:t>30</a:t>
            </a:fld>
            <a:endParaRPr lang="en-AU" dirty="0"/>
          </a:p>
        </p:txBody>
      </p:sp>
      <p:sp>
        <p:nvSpPr>
          <p:cNvPr id="66566" name="Text Placeholder 19"/>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3</a:t>
            </a:r>
            <a:r>
              <a:rPr lang="zh-TW" altLang="zh-TW" dirty="0" smtClean="0"/>
              <a:t>：回报资料</a:t>
            </a:r>
            <a:endParaRPr lang="zh-TW" altLang="zh-TW" dirty="0"/>
          </a:p>
        </p:txBody>
      </p:sp>
      <p:pic>
        <p:nvPicPr>
          <p:cNvPr id="66567" name="Content Placeholder 11" descr="00_weigh.eps"/>
          <p:cNvPicPr>
            <a:picLocks noGrp="1" noChangeAspect="1"/>
          </p:cNvPicPr>
          <p:nvPr>
            <p:ph idx="1"/>
          </p:nvPr>
        </p:nvPicPr>
        <p:blipFill>
          <a:blip r:embed="rId3" cstate="print"/>
          <a:srcRect/>
          <a:stretch>
            <a:fillRect/>
          </a:stretch>
        </p:blipFill>
        <p:spPr>
          <a:xfrm>
            <a:off x="533400" y="4038600"/>
            <a:ext cx="1223963" cy="1223963"/>
          </a:xfrm>
        </p:spPr>
      </p:pic>
      <p:pic>
        <p:nvPicPr>
          <p:cNvPr id="66568" name="Picture 12" descr="00_sort.eps"/>
          <p:cNvPicPr>
            <a:picLocks noChangeAspect="1"/>
          </p:cNvPicPr>
          <p:nvPr/>
        </p:nvPicPr>
        <p:blipFill>
          <a:blip r:embed="rId4" cstate="print"/>
          <a:srcRect/>
          <a:stretch>
            <a:fillRect/>
          </a:stretch>
        </p:blipFill>
        <p:spPr bwMode="auto">
          <a:xfrm>
            <a:off x="2133600" y="3200400"/>
            <a:ext cx="1228725" cy="1228725"/>
          </a:xfrm>
          <a:prstGeom prst="rect">
            <a:avLst/>
          </a:prstGeom>
          <a:noFill/>
          <a:ln w="9525">
            <a:noFill/>
            <a:miter lim="800000"/>
            <a:headEnd/>
            <a:tailEnd/>
          </a:ln>
        </p:spPr>
      </p:pic>
      <p:pic>
        <p:nvPicPr>
          <p:cNvPr id="66569" name="Picture 13" descr="00_Record.eps"/>
          <p:cNvPicPr>
            <a:picLocks noChangeAspect="1"/>
          </p:cNvPicPr>
          <p:nvPr/>
        </p:nvPicPr>
        <p:blipFill>
          <a:blip r:embed="rId5" cstate="print"/>
          <a:srcRect/>
          <a:stretch>
            <a:fillRect/>
          </a:stretch>
        </p:blipFill>
        <p:spPr bwMode="auto">
          <a:xfrm>
            <a:off x="3962400" y="2819400"/>
            <a:ext cx="1185863" cy="1185863"/>
          </a:xfrm>
          <a:prstGeom prst="rect">
            <a:avLst/>
          </a:prstGeom>
          <a:noFill/>
          <a:ln w="9525">
            <a:noFill/>
            <a:miter lim="800000"/>
            <a:headEnd/>
            <a:tailEnd/>
          </a:ln>
        </p:spPr>
      </p:pic>
      <p:pic>
        <p:nvPicPr>
          <p:cNvPr id="66570" name="Picture 15" descr="00_Dispose.eps"/>
          <p:cNvPicPr>
            <a:picLocks noChangeAspect="1"/>
          </p:cNvPicPr>
          <p:nvPr/>
        </p:nvPicPr>
        <p:blipFill>
          <a:blip r:embed="rId6" cstate="print"/>
          <a:srcRect/>
          <a:stretch>
            <a:fillRect/>
          </a:stretch>
        </p:blipFill>
        <p:spPr bwMode="auto">
          <a:xfrm>
            <a:off x="5791200" y="3190875"/>
            <a:ext cx="1152525" cy="1152525"/>
          </a:xfrm>
          <a:prstGeom prst="rect">
            <a:avLst/>
          </a:prstGeom>
          <a:noFill/>
          <a:ln w="9525">
            <a:noFill/>
            <a:miter lim="800000"/>
            <a:headEnd/>
            <a:tailEnd/>
          </a:ln>
        </p:spPr>
      </p:pic>
      <p:pic>
        <p:nvPicPr>
          <p:cNvPr id="66571" name="Picture 16" descr="00_Report.eps"/>
          <p:cNvPicPr>
            <a:picLocks noChangeAspect="1"/>
          </p:cNvPicPr>
          <p:nvPr/>
        </p:nvPicPr>
        <p:blipFill>
          <a:blip r:embed="rId7" cstate="print"/>
          <a:srcRect/>
          <a:stretch>
            <a:fillRect/>
          </a:stretch>
        </p:blipFill>
        <p:spPr bwMode="auto">
          <a:xfrm>
            <a:off x="7391400" y="4038600"/>
            <a:ext cx="1219200" cy="1219200"/>
          </a:xfrm>
          <a:prstGeom prst="rect">
            <a:avLst/>
          </a:prstGeom>
          <a:noFill/>
          <a:ln w="9525">
            <a:noFill/>
            <a:miter lim="800000"/>
            <a:headEnd/>
            <a:tailEnd/>
          </a:ln>
        </p:spPr>
      </p:pic>
      <p:sp>
        <p:nvSpPr>
          <p:cNvPr id="66572" name="Text Placeholder 13"/>
          <p:cNvSpPr txBox="1">
            <a:spLocks/>
          </p:cNvSpPr>
          <p:nvPr/>
        </p:nvSpPr>
        <p:spPr bwMode="auto">
          <a:xfrm>
            <a:off x="533400" y="52578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altLang="zh-TW" sz="1600" b="1" dirty="0">
                <a:solidFill>
                  <a:srgbClr val="376092"/>
                </a:solidFill>
                <a:latin typeface="Arial" panose="020B0604020202020204" pitchFamily="34" charset="0"/>
                <a:cs typeface="Arial" panose="020B0604020202020204" pitchFamily="34" charset="0"/>
              </a:rPr>
              <a:t>1. </a:t>
            </a:r>
            <a:r>
              <a:rPr lang="zh-TW" altLang="zh-TW" sz="1600" b="1" dirty="0">
                <a:solidFill>
                  <a:srgbClr val="376092"/>
                </a:solidFill>
                <a:latin typeface="Arial" panose="020B0604020202020204" pitchFamily="34" charset="0"/>
                <a:cs typeface="Arial" panose="020B0604020202020204" pitchFamily="34" charset="0"/>
              </a:rPr>
              <a:t>秤重</a:t>
            </a:r>
            <a:endParaRPr lang="en-GB" sz="1600" b="1" dirty="0">
              <a:solidFill>
                <a:srgbClr val="376092"/>
              </a:solidFill>
              <a:latin typeface="Arial" panose="020B0604020202020204" pitchFamily="34" charset="0"/>
              <a:cs typeface="Arial" panose="020B0604020202020204" pitchFamily="34" charset="0"/>
            </a:endParaRPr>
          </a:p>
        </p:txBody>
      </p:sp>
      <p:sp>
        <p:nvSpPr>
          <p:cNvPr id="66573" name="Text Placeholder 13"/>
          <p:cNvSpPr txBox="1">
            <a:spLocks/>
          </p:cNvSpPr>
          <p:nvPr/>
        </p:nvSpPr>
        <p:spPr bwMode="auto">
          <a:xfrm>
            <a:off x="2133600" y="4419600"/>
            <a:ext cx="1219200" cy="381000"/>
          </a:xfrm>
          <a:prstGeom prst="rect">
            <a:avLst/>
          </a:prstGeom>
          <a:noFill/>
          <a:ln w="9525">
            <a:noFill/>
            <a:miter lim="800000"/>
            <a:headEnd/>
            <a:tailEnd/>
          </a:ln>
        </p:spPr>
        <p:txBody>
          <a:bodyPr/>
          <a:lstStyle/>
          <a:p>
            <a:pPr algn="ctr">
              <a:spcBef>
                <a:spcPct val="20000"/>
              </a:spcBef>
              <a:buSzPct val="75000"/>
            </a:pPr>
            <a:r>
              <a:rPr lang="en-US" altLang="zh-TW" sz="1600" b="1" dirty="0">
                <a:solidFill>
                  <a:srgbClr val="376092"/>
                </a:solidFill>
                <a:latin typeface="Arial" panose="020B0604020202020204" pitchFamily="34" charset="0"/>
                <a:cs typeface="Arial" panose="020B0604020202020204" pitchFamily="34" charset="0"/>
              </a:rPr>
              <a:t>2. </a:t>
            </a:r>
            <a:r>
              <a:rPr lang="zh-TW" altLang="zh-TW" sz="1600" b="1" dirty="0" smtClean="0">
                <a:solidFill>
                  <a:srgbClr val="376092"/>
                </a:solidFill>
                <a:latin typeface="Arial" panose="020B0604020202020204" pitchFamily="34" charset="0"/>
                <a:cs typeface="Arial" panose="020B0604020202020204" pitchFamily="34" charset="0"/>
              </a:rPr>
              <a:t>分类</a:t>
            </a:r>
            <a:endParaRPr lang="zh-TW" altLang="zh-TW" sz="1600" b="1" dirty="0">
              <a:solidFill>
                <a:srgbClr val="376092"/>
              </a:solidFill>
              <a:latin typeface="Arial" panose="020B0604020202020204" pitchFamily="34" charset="0"/>
              <a:cs typeface="Arial" panose="020B0604020202020204" pitchFamily="34" charset="0"/>
            </a:endParaRPr>
          </a:p>
        </p:txBody>
      </p:sp>
      <p:sp>
        <p:nvSpPr>
          <p:cNvPr id="66574" name="Text Placeholder 13"/>
          <p:cNvSpPr txBox="1">
            <a:spLocks/>
          </p:cNvSpPr>
          <p:nvPr/>
        </p:nvSpPr>
        <p:spPr bwMode="auto">
          <a:xfrm>
            <a:off x="3962400" y="3962400"/>
            <a:ext cx="1219200" cy="381000"/>
          </a:xfrm>
          <a:prstGeom prst="rect">
            <a:avLst/>
          </a:prstGeom>
          <a:noFill/>
          <a:ln w="9525">
            <a:noFill/>
            <a:miter lim="800000"/>
            <a:headEnd/>
            <a:tailEnd/>
          </a:ln>
        </p:spPr>
        <p:txBody>
          <a:bodyPr/>
          <a:lstStyle/>
          <a:p>
            <a:pPr algn="ctr">
              <a:spcBef>
                <a:spcPct val="20000"/>
              </a:spcBef>
              <a:buSzPct val="75000"/>
            </a:pPr>
            <a:r>
              <a:rPr lang="en-US" altLang="zh-TW" sz="1600" b="1" dirty="0">
                <a:solidFill>
                  <a:srgbClr val="376092"/>
                </a:solidFill>
                <a:latin typeface="Arial" panose="020B0604020202020204" pitchFamily="34" charset="0"/>
                <a:cs typeface="Arial" panose="020B0604020202020204" pitchFamily="34" charset="0"/>
              </a:rPr>
              <a:t>3. </a:t>
            </a:r>
            <a:r>
              <a:rPr lang="zh-TW" altLang="zh-TW" sz="1600" b="1" dirty="0" smtClean="0">
                <a:solidFill>
                  <a:srgbClr val="376092"/>
                </a:solidFill>
                <a:latin typeface="Arial" panose="020B0604020202020204" pitchFamily="34" charset="0"/>
                <a:cs typeface="Arial" panose="020B0604020202020204" pitchFamily="34" charset="0"/>
              </a:rPr>
              <a:t>记录</a:t>
            </a:r>
            <a:endParaRPr lang="zh-TW" altLang="zh-TW" sz="1600" b="1" dirty="0">
              <a:solidFill>
                <a:srgbClr val="376092"/>
              </a:solidFill>
              <a:latin typeface="Arial" panose="020B0604020202020204" pitchFamily="34" charset="0"/>
              <a:cs typeface="Arial" panose="020B0604020202020204" pitchFamily="34" charset="0"/>
            </a:endParaRPr>
          </a:p>
        </p:txBody>
      </p:sp>
      <p:sp>
        <p:nvSpPr>
          <p:cNvPr id="66575" name="Text Placeholder 13"/>
          <p:cNvSpPr txBox="1">
            <a:spLocks/>
          </p:cNvSpPr>
          <p:nvPr/>
        </p:nvSpPr>
        <p:spPr bwMode="auto">
          <a:xfrm>
            <a:off x="5791200" y="4343400"/>
            <a:ext cx="1219200" cy="381000"/>
          </a:xfrm>
          <a:prstGeom prst="rect">
            <a:avLst/>
          </a:prstGeom>
          <a:noFill/>
          <a:ln w="9525">
            <a:noFill/>
            <a:miter lim="800000"/>
            <a:headEnd/>
            <a:tailEnd/>
          </a:ln>
        </p:spPr>
        <p:txBody>
          <a:bodyPr/>
          <a:lstStyle/>
          <a:p>
            <a:pPr algn="ctr">
              <a:spcBef>
                <a:spcPct val="20000"/>
              </a:spcBef>
              <a:buSzPct val="75000"/>
            </a:pPr>
            <a:r>
              <a:rPr lang="en-US" altLang="zh-TW" sz="1600" b="1" dirty="0">
                <a:solidFill>
                  <a:srgbClr val="376092"/>
                </a:solidFill>
                <a:latin typeface="Arial" panose="020B0604020202020204" pitchFamily="34" charset="0"/>
                <a:cs typeface="Arial" panose="020B0604020202020204" pitchFamily="34" charset="0"/>
              </a:rPr>
              <a:t>4. </a:t>
            </a:r>
            <a:r>
              <a:rPr lang="zh-TW" altLang="zh-TW" sz="1600" b="1" dirty="0" smtClean="0">
                <a:solidFill>
                  <a:srgbClr val="376092"/>
                </a:solidFill>
                <a:latin typeface="Arial" panose="020B0604020202020204" pitchFamily="34" charset="0"/>
                <a:cs typeface="Arial" panose="020B0604020202020204" pitchFamily="34" charset="0"/>
              </a:rPr>
              <a:t>处理</a:t>
            </a:r>
            <a:endParaRPr lang="zh-TW" altLang="zh-TW" sz="1600" b="1" dirty="0">
              <a:solidFill>
                <a:srgbClr val="376092"/>
              </a:solidFill>
              <a:latin typeface="Arial" panose="020B0604020202020204" pitchFamily="34" charset="0"/>
              <a:cs typeface="Arial" panose="020B0604020202020204" pitchFamily="34" charset="0"/>
            </a:endParaRPr>
          </a:p>
        </p:txBody>
      </p:sp>
      <p:sp>
        <p:nvSpPr>
          <p:cNvPr id="66576" name="Text Placeholder 13"/>
          <p:cNvSpPr txBox="1">
            <a:spLocks/>
          </p:cNvSpPr>
          <p:nvPr/>
        </p:nvSpPr>
        <p:spPr bwMode="auto">
          <a:xfrm>
            <a:off x="7391400" y="5257800"/>
            <a:ext cx="1219200" cy="381000"/>
          </a:xfrm>
          <a:prstGeom prst="rect">
            <a:avLst/>
          </a:prstGeom>
          <a:noFill/>
          <a:ln w="9525">
            <a:noFill/>
            <a:miter lim="800000"/>
            <a:headEnd/>
            <a:tailEnd/>
          </a:ln>
        </p:spPr>
        <p:txBody>
          <a:bodyPr/>
          <a:lstStyle/>
          <a:p>
            <a:pPr algn="ctr">
              <a:spcBef>
                <a:spcPct val="20000"/>
              </a:spcBef>
              <a:buSzPct val="75000"/>
            </a:pPr>
            <a:r>
              <a:rPr lang="en-US" altLang="zh-TW" sz="1600" b="1" dirty="0">
                <a:solidFill>
                  <a:srgbClr val="376092"/>
                </a:solidFill>
                <a:latin typeface="Arial" panose="020B0604020202020204" pitchFamily="34" charset="0"/>
                <a:cs typeface="Arial" panose="020B0604020202020204" pitchFamily="34" charset="0"/>
              </a:rPr>
              <a:t>5. </a:t>
            </a:r>
            <a:r>
              <a:rPr lang="zh-TW" altLang="zh-TW" sz="1600" b="1" dirty="0" smtClean="0">
                <a:solidFill>
                  <a:srgbClr val="376092"/>
                </a:solidFill>
                <a:latin typeface="Arial" panose="020B0604020202020204" pitchFamily="34" charset="0"/>
                <a:cs typeface="Arial" panose="020B0604020202020204" pitchFamily="34" charset="0"/>
              </a:rPr>
              <a:t>回报</a:t>
            </a:r>
            <a:endParaRPr lang="zh-TW" altLang="zh-TW" sz="16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anchor="t"/>
          <a:lstStyle/>
          <a:p>
            <a:r>
              <a:rPr lang="zh-TW" altLang="zh-TW" dirty="0" smtClean="0"/>
              <a:t>步骤</a:t>
            </a:r>
            <a:r>
              <a:rPr lang="en-US" altLang="zh-TW" dirty="0" smtClean="0"/>
              <a:t> 1</a:t>
            </a:r>
            <a:r>
              <a:rPr lang="zh-TW" altLang="zh-TW" dirty="0" smtClean="0"/>
              <a:t>：秤重</a:t>
            </a:r>
            <a:endParaRPr lang="zh-TW" altLang="zh-TW" dirty="0"/>
          </a:p>
        </p:txBody>
      </p:sp>
      <p:sp>
        <p:nvSpPr>
          <p:cNvPr id="68611" name="Content Placeholder 2"/>
          <p:cNvSpPr>
            <a:spLocks noGrp="1"/>
          </p:cNvSpPr>
          <p:nvPr>
            <p:ph idx="1"/>
          </p:nvPr>
        </p:nvSpPr>
        <p:spPr>
          <a:xfrm>
            <a:off x="685800" y="2239963"/>
            <a:ext cx="3810000" cy="3459162"/>
          </a:xfrm>
        </p:spPr>
        <p:txBody>
          <a:bodyPr/>
          <a:lstStyle/>
          <a:p>
            <a:pPr lvl="0"/>
            <a:r>
              <a:rPr lang="zh-TW" altLang="zh-TW" dirty="0" smtClean="0"/>
              <a:t>如果网袋很重，则需减掉网袋重量</a:t>
            </a:r>
          </a:p>
          <a:p>
            <a:pPr lvl="0"/>
            <a:r>
              <a:rPr lang="zh-TW" altLang="zh-TW" dirty="0" smtClean="0"/>
              <a:t>秤鱼或厨房秤子皆可</a:t>
            </a:r>
          </a:p>
          <a:p>
            <a:pPr lvl="0"/>
            <a:r>
              <a:rPr lang="zh-TW" altLang="zh-TW" dirty="0" smtClean="0"/>
              <a:t>如果没有秤重机，可自行估测重量</a:t>
            </a:r>
          </a:p>
          <a:p>
            <a:pPr lvl="0"/>
            <a:r>
              <a:rPr lang="zh-TW" altLang="zh-TW" dirty="0" smtClean="0"/>
              <a:t>记录单位为公斤</a:t>
            </a:r>
            <a:r>
              <a:rPr lang="zh-TW" altLang="zh-TW" dirty="0"/>
              <a:t>或磅</a:t>
            </a:r>
          </a:p>
        </p:txBody>
      </p:sp>
      <p:sp>
        <p:nvSpPr>
          <p:cNvPr id="68612" name="Text Placeholder 11"/>
          <p:cNvSpPr>
            <a:spLocks noGrp="1"/>
          </p:cNvSpPr>
          <p:nvPr>
            <p:ph type="body" sz="quarter" idx="12"/>
          </p:nvPr>
        </p:nvSpPr>
        <p:spPr>
          <a:xfrm>
            <a:off x="457200" y="1676400"/>
            <a:ext cx="8153400" cy="685800"/>
          </a:xfrm>
        </p:spPr>
        <p:txBody>
          <a:bodyPr/>
          <a:lstStyle/>
          <a:p>
            <a:r>
              <a:rPr lang="zh-TW" altLang="zh-TW" dirty="0" smtClean="0"/>
              <a:t>将垃圾放在网袋中秤重：</a:t>
            </a:r>
            <a:endParaRPr lang="zh-TW" altLang="zh-TW" dirty="0"/>
          </a:p>
        </p:txBody>
      </p:sp>
      <p:sp>
        <p:nvSpPr>
          <p:cNvPr id="68613"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68614" name="Slide Number Placeholder 4"/>
          <p:cNvSpPr>
            <a:spLocks noGrp="1"/>
          </p:cNvSpPr>
          <p:nvPr>
            <p:ph type="sldNum" sz="quarter" idx="18"/>
          </p:nvPr>
        </p:nvSpPr>
        <p:spPr bwMode="auto">
          <a:noFill/>
          <a:ln>
            <a:miter lim="800000"/>
            <a:headEnd/>
            <a:tailEnd/>
          </a:ln>
        </p:spPr>
        <p:txBody>
          <a:bodyPr/>
          <a:lstStyle/>
          <a:p>
            <a:fld id="{8AFFCCE7-B7D2-400F-AB72-525A01B2C609}" type="slidenum">
              <a:rPr lang="en-AU"/>
              <a:pPr/>
              <a:t>31</a:t>
            </a:fld>
            <a:endParaRPr lang="en-AU" dirty="0"/>
          </a:p>
        </p:txBody>
      </p:sp>
      <p:sp>
        <p:nvSpPr>
          <p:cNvPr id="68615" name="Text Placeholder 17"/>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3</a:t>
            </a:r>
            <a:r>
              <a:rPr lang="zh-TW" altLang="zh-TW" dirty="0" smtClean="0"/>
              <a:t>：回报资料</a:t>
            </a:r>
            <a:endParaRPr lang="zh-TW" altLang="zh-TW" dirty="0"/>
          </a:p>
        </p:txBody>
      </p:sp>
      <p:pic>
        <p:nvPicPr>
          <p:cNvPr id="68616" name="Picture 8" descr="Dive Downbelow Malaysia.jpg"/>
          <p:cNvPicPr>
            <a:picLocks noChangeAspect="1"/>
          </p:cNvPicPr>
          <p:nvPr/>
        </p:nvPicPr>
        <p:blipFill>
          <a:blip r:embed="rId3" cstate="print"/>
          <a:srcRect/>
          <a:stretch>
            <a:fillRect/>
          </a:stretch>
        </p:blipFill>
        <p:spPr bwMode="auto">
          <a:xfrm>
            <a:off x="4724400" y="2362200"/>
            <a:ext cx="3657600" cy="3017838"/>
          </a:xfrm>
          <a:prstGeom prst="rect">
            <a:avLst/>
          </a:prstGeom>
          <a:noFill/>
          <a:ln w="9525">
            <a:noFill/>
            <a:miter lim="800000"/>
            <a:headEnd/>
            <a:tailEnd/>
          </a:ln>
        </p:spPr>
      </p:pic>
      <p:pic>
        <p:nvPicPr>
          <p:cNvPr id="68617" name="Content Placeholder 11" descr="00_weigh.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6861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latin typeface="Arial" panose="020B0604020202020204" pitchFamily="34" charset="0"/>
                <a:cs typeface="Arial" panose="020B0604020202020204" pitchFamily="34" charset="0"/>
              </a:rPr>
              <a:t>步骤</a:t>
            </a:r>
            <a:r>
              <a:rPr lang="en-US" altLang="zh-TW" sz="1600" b="1" i="1" dirty="0" smtClean="0">
                <a:solidFill>
                  <a:srgbClr val="376092"/>
                </a:solidFill>
                <a:latin typeface="Arial" panose="020B0604020202020204" pitchFamily="34" charset="0"/>
                <a:cs typeface="Arial" panose="020B0604020202020204" pitchFamily="34" charset="0"/>
              </a:rPr>
              <a:t> </a:t>
            </a:r>
            <a:r>
              <a:rPr lang="en-US" altLang="zh-TW" sz="1600" b="1" i="1" dirty="0">
                <a:solidFill>
                  <a:srgbClr val="376092"/>
                </a:solidFill>
                <a:latin typeface="Arial" panose="020B0604020202020204" pitchFamily="34" charset="0"/>
                <a:cs typeface="Arial" panose="020B0604020202020204" pitchFamily="34" charset="0"/>
              </a:rPr>
              <a:t>1</a:t>
            </a:r>
            <a:r>
              <a:rPr lang="zh-TW" altLang="zh-TW" sz="1600" b="1" i="1" dirty="0">
                <a:solidFill>
                  <a:srgbClr val="376092"/>
                </a:solidFill>
                <a:latin typeface="Arial" panose="020B0604020202020204" pitchFamily="34" charset="0"/>
                <a:cs typeface="Arial" panose="020B0604020202020204" pitchFamily="34" charset="0"/>
              </a:rPr>
              <a:t>：秤重</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r>
              <a:rPr lang="zh-TW" altLang="zh-TW" dirty="0" smtClean="0"/>
              <a:t>步骤</a:t>
            </a:r>
            <a:r>
              <a:rPr lang="en-US" altLang="zh-TW" dirty="0" smtClean="0"/>
              <a:t> 2</a:t>
            </a:r>
            <a:r>
              <a:rPr lang="zh-TW" altLang="zh-TW" dirty="0" smtClean="0"/>
              <a:t>：分类</a:t>
            </a:r>
            <a:endParaRPr lang="zh-TW" altLang="zh-TW" dirty="0"/>
          </a:p>
        </p:txBody>
      </p:sp>
      <p:sp>
        <p:nvSpPr>
          <p:cNvPr id="70659" name="Content Placeholder 2"/>
          <p:cNvSpPr>
            <a:spLocks noGrp="1"/>
          </p:cNvSpPr>
          <p:nvPr>
            <p:ph idx="1"/>
          </p:nvPr>
        </p:nvSpPr>
        <p:spPr>
          <a:xfrm>
            <a:off x="685800" y="2438400"/>
            <a:ext cx="4495800" cy="3459163"/>
          </a:xfrm>
        </p:spPr>
        <p:txBody>
          <a:bodyPr/>
          <a:lstStyle/>
          <a:p>
            <a:pPr lvl="0"/>
            <a:r>
              <a:rPr lang="zh-TW" altLang="zh-TW" dirty="0" smtClean="0"/>
              <a:t>塑料制品</a:t>
            </a:r>
          </a:p>
          <a:p>
            <a:pPr lvl="0"/>
            <a:r>
              <a:rPr lang="zh-TW" altLang="zh-TW" dirty="0" smtClean="0"/>
              <a:t>玻璃和陶制品</a:t>
            </a:r>
          </a:p>
          <a:p>
            <a:pPr lvl="0"/>
            <a:r>
              <a:rPr lang="zh-TW" altLang="zh-TW" dirty="0" smtClean="0"/>
              <a:t>金属制品</a:t>
            </a:r>
            <a:endParaRPr lang="zh-TW" altLang="zh-TW" dirty="0"/>
          </a:p>
          <a:p>
            <a:pPr lvl="0"/>
            <a:r>
              <a:rPr lang="zh-TW" altLang="zh-TW" dirty="0" smtClean="0"/>
              <a:t>橡胶制品</a:t>
            </a:r>
          </a:p>
          <a:p>
            <a:pPr lvl="0"/>
            <a:r>
              <a:rPr lang="zh-TW" altLang="zh-TW" dirty="0" smtClean="0"/>
              <a:t>木制品</a:t>
            </a:r>
            <a:endParaRPr lang="zh-TW" altLang="zh-TW" dirty="0"/>
          </a:p>
          <a:p>
            <a:pPr lvl="0"/>
            <a:r>
              <a:rPr lang="zh-TW" altLang="zh-TW" dirty="0" smtClean="0"/>
              <a:t>布制品</a:t>
            </a:r>
          </a:p>
          <a:p>
            <a:pPr lvl="0"/>
            <a:r>
              <a:rPr lang="zh-TW" altLang="zh-TW" dirty="0" smtClean="0"/>
              <a:t>纸类／硬纸板</a:t>
            </a:r>
          </a:p>
          <a:p>
            <a:pPr lvl="0"/>
            <a:r>
              <a:rPr lang="zh-TW" altLang="zh-TW" dirty="0" smtClean="0"/>
              <a:t>混合材质物</a:t>
            </a:r>
          </a:p>
          <a:p>
            <a:r>
              <a:rPr lang="zh-TW" altLang="zh-TW" dirty="0" smtClean="0"/>
              <a:t>其他</a:t>
            </a:r>
            <a:r>
              <a:rPr lang="zh-TW" altLang="zh-TW" dirty="0"/>
              <a:t>垃圾</a:t>
            </a:r>
            <a:endParaRPr lang="en-AU" dirty="0" smtClean="0"/>
          </a:p>
        </p:txBody>
      </p:sp>
      <p:sp>
        <p:nvSpPr>
          <p:cNvPr id="70660" name="Text Placeholder 12"/>
          <p:cNvSpPr>
            <a:spLocks noGrp="1"/>
          </p:cNvSpPr>
          <p:nvPr>
            <p:ph type="body" sz="quarter" idx="12"/>
          </p:nvPr>
        </p:nvSpPr>
        <p:spPr>
          <a:xfrm>
            <a:off x="457200" y="1905000"/>
            <a:ext cx="8153400" cy="685800"/>
          </a:xfrm>
        </p:spPr>
        <p:txBody>
          <a:bodyPr>
            <a:normAutofit/>
          </a:bodyPr>
          <a:lstStyle/>
          <a:p>
            <a:r>
              <a:rPr lang="zh-TW" altLang="zh-TW" dirty="0" smtClean="0"/>
              <a:t>清空网袋，将垃圾分成下列九类：</a:t>
            </a:r>
            <a:endParaRPr lang="zh-TW" altLang="zh-TW" dirty="0"/>
          </a:p>
        </p:txBody>
      </p:sp>
      <p:sp>
        <p:nvSpPr>
          <p:cNvPr id="7066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70662" name="Slide Number Placeholder 8"/>
          <p:cNvSpPr>
            <a:spLocks noGrp="1"/>
          </p:cNvSpPr>
          <p:nvPr>
            <p:ph type="sldNum" sz="quarter" idx="18"/>
          </p:nvPr>
        </p:nvSpPr>
        <p:spPr bwMode="auto">
          <a:noFill/>
          <a:ln>
            <a:miter lim="800000"/>
            <a:headEnd/>
            <a:tailEnd/>
          </a:ln>
        </p:spPr>
        <p:txBody>
          <a:bodyPr/>
          <a:lstStyle/>
          <a:p>
            <a:fld id="{A69C741C-4ABE-4728-B877-BC5A8626FA11}" type="slidenum">
              <a:rPr lang="en-AU"/>
              <a:pPr/>
              <a:t>32</a:t>
            </a:fld>
            <a:endParaRPr lang="en-AU" dirty="0"/>
          </a:p>
        </p:txBody>
      </p:sp>
      <p:sp>
        <p:nvSpPr>
          <p:cNvPr id="70663" name="Text Placeholder 18"/>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3</a:t>
            </a:r>
            <a:r>
              <a:rPr lang="zh-TW" altLang="zh-TW" dirty="0" smtClean="0"/>
              <a:t>：回报资料</a:t>
            </a:r>
            <a:endParaRPr lang="zh-TW" altLang="zh-TW" dirty="0"/>
          </a:p>
        </p:txBody>
      </p:sp>
      <p:pic>
        <p:nvPicPr>
          <p:cNvPr id="70664" name="Picture 11" descr="00_sort.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70665"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latin typeface="Arial" panose="020B0604020202020204" pitchFamily="34" charset="0"/>
                <a:cs typeface="Arial" panose="020B0604020202020204" pitchFamily="34" charset="0"/>
              </a:rPr>
              <a:t>步骤</a:t>
            </a:r>
            <a:r>
              <a:rPr lang="en-US" altLang="zh-TW" sz="1600" b="1" i="1" dirty="0" smtClean="0">
                <a:solidFill>
                  <a:srgbClr val="376092"/>
                </a:solidFill>
                <a:latin typeface="Arial" panose="020B0604020202020204" pitchFamily="34" charset="0"/>
                <a:cs typeface="Arial" panose="020B0604020202020204" pitchFamily="34" charset="0"/>
              </a:rPr>
              <a:t> </a:t>
            </a:r>
            <a:r>
              <a:rPr lang="en-US" altLang="zh-TW" sz="1600" b="1" i="1" dirty="0">
                <a:solidFill>
                  <a:srgbClr val="376092"/>
                </a:solidFill>
                <a:latin typeface="Arial" panose="020B0604020202020204" pitchFamily="34" charset="0"/>
                <a:cs typeface="Arial" panose="020B0604020202020204" pitchFamily="34" charset="0"/>
              </a:rPr>
              <a:t>2</a:t>
            </a:r>
            <a:r>
              <a:rPr lang="zh-TW" altLang="zh-TW" sz="1600" b="1" i="1" dirty="0" smtClean="0">
                <a:solidFill>
                  <a:srgbClr val="376092"/>
                </a:solidFill>
                <a:latin typeface="Arial" panose="020B0604020202020204" pitchFamily="34" charset="0"/>
                <a:cs typeface="Arial" panose="020B0604020202020204" pitchFamily="34" charset="0"/>
              </a:rPr>
              <a:t>：分类</a:t>
            </a:r>
            <a:endParaRPr lang="en-GB" sz="2000" b="1" dirty="0">
              <a:solidFill>
                <a:srgbClr val="376092"/>
              </a:solidFill>
              <a:latin typeface="Arial" panose="020B0604020202020204" pitchFamily="34" charset="0"/>
              <a:cs typeface="Arial" panose="020B0604020202020204" pitchFamily="34" charset="0"/>
            </a:endParaRPr>
          </a:p>
        </p:txBody>
      </p:sp>
      <p:pic>
        <p:nvPicPr>
          <p:cNvPr id="70666" name="Picture 10" descr="Ahlan_Aqaba_Scuba_DC_7618_03.jpg"/>
          <p:cNvPicPr>
            <a:picLocks noChangeAspect="1"/>
          </p:cNvPicPr>
          <p:nvPr/>
        </p:nvPicPr>
        <p:blipFill>
          <a:blip r:embed="rId4" cstate="print"/>
          <a:srcRect/>
          <a:stretch>
            <a:fillRect/>
          </a:stretch>
        </p:blipFill>
        <p:spPr bwMode="auto">
          <a:xfrm>
            <a:off x="4495800" y="2743200"/>
            <a:ext cx="3657600" cy="257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3"/>
          <p:cNvSpPr>
            <a:spLocks noGrp="1"/>
          </p:cNvSpPr>
          <p:nvPr>
            <p:ph idx="1"/>
          </p:nvPr>
        </p:nvSpPr>
        <p:spPr>
          <a:xfrm>
            <a:off x="685800" y="2438400"/>
            <a:ext cx="3810000" cy="3459163"/>
          </a:xfrm>
        </p:spPr>
        <p:txBody>
          <a:bodyPr/>
          <a:lstStyle/>
          <a:p>
            <a:pPr lvl="0"/>
            <a:r>
              <a:rPr lang="zh-TW" altLang="zh-TW" dirty="0" smtClean="0"/>
              <a:t>每项垃圾皆视为一件</a:t>
            </a:r>
          </a:p>
          <a:p>
            <a:pPr lvl="0"/>
            <a:r>
              <a:rPr lang="zh-TW" altLang="zh-TW" dirty="0" smtClean="0"/>
              <a:t>微小混杂垃圾应计为碎片</a:t>
            </a:r>
          </a:p>
          <a:p>
            <a:pPr lvl="0"/>
            <a:r>
              <a:rPr lang="zh-TW" altLang="zh-TW" dirty="0" smtClean="0"/>
              <a:t>同一次调查的所有潜水员发现应记录在同一份调查记录表</a:t>
            </a:r>
            <a:endParaRPr lang="zh-TW" altLang="zh-TW" dirty="0"/>
          </a:p>
        </p:txBody>
      </p:sp>
      <p:sp>
        <p:nvSpPr>
          <p:cNvPr id="72707" name="Text Placeholder 24"/>
          <p:cNvSpPr>
            <a:spLocks noGrp="1"/>
          </p:cNvSpPr>
          <p:nvPr>
            <p:ph type="body" sz="quarter" idx="12"/>
          </p:nvPr>
        </p:nvSpPr>
        <p:spPr>
          <a:xfrm>
            <a:off x="457200" y="1905000"/>
            <a:ext cx="8153400" cy="685800"/>
          </a:xfrm>
        </p:spPr>
        <p:txBody>
          <a:bodyPr>
            <a:normAutofit lnSpcReduction="10000"/>
          </a:bodyPr>
          <a:lstStyle/>
          <a:p>
            <a:r>
              <a:rPr lang="zh-TW" altLang="zh-TW" dirty="0" smtClean="0"/>
              <a:t>检查每堆垃圾，将每件垃圾记录在「</a:t>
            </a:r>
            <a:r>
              <a:rPr lang="en-AU" altLang="zh-TW" dirty="0" smtClean="0"/>
              <a:t> </a:t>
            </a:r>
            <a:r>
              <a:rPr lang="en-AU" altLang="zh-TW" dirty="0"/>
              <a:t>Dive Against </a:t>
            </a:r>
            <a:r>
              <a:rPr lang="en-AU" altLang="zh-TW" dirty="0" smtClean="0"/>
              <a:t>Debris®</a:t>
            </a:r>
            <a:r>
              <a:rPr lang="zh-TW" altLang="zh-TW" dirty="0" smtClean="0"/>
              <a:t>调查记录表</a:t>
            </a:r>
            <a:r>
              <a:rPr lang="zh-TW" altLang="zh-TW" dirty="0"/>
              <a:t>」上</a:t>
            </a:r>
            <a:endParaRPr lang="en-GB" dirty="0" smtClean="0"/>
          </a:p>
        </p:txBody>
      </p:sp>
      <p:sp>
        <p:nvSpPr>
          <p:cNvPr id="7270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72709" name="Slide Number Placeholder 8"/>
          <p:cNvSpPr>
            <a:spLocks noGrp="1"/>
          </p:cNvSpPr>
          <p:nvPr>
            <p:ph type="sldNum" sz="quarter" idx="18"/>
          </p:nvPr>
        </p:nvSpPr>
        <p:spPr bwMode="auto">
          <a:noFill/>
          <a:ln>
            <a:miter lim="800000"/>
            <a:headEnd/>
            <a:tailEnd/>
          </a:ln>
        </p:spPr>
        <p:txBody>
          <a:bodyPr/>
          <a:lstStyle/>
          <a:p>
            <a:fld id="{973986FA-EFAE-40BB-A291-D24042F24C82}" type="slidenum">
              <a:rPr lang="en-AU"/>
              <a:pPr/>
              <a:t>33</a:t>
            </a:fld>
            <a:endParaRPr lang="en-AU" dirty="0"/>
          </a:p>
        </p:txBody>
      </p:sp>
      <p:sp>
        <p:nvSpPr>
          <p:cNvPr id="72710" name="Text Placeholder 25"/>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3</a:t>
            </a:r>
            <a:r>
              <a:rPr lang="zh-TW" altLang="zh-TW" dirty="0" smtClean="0"/>
              <a:t>：回报资料</a:t>
            </a:r>
            <a:endParaRPr lang="zh-TW" altLang="zh-TW" dirty="0"/>
          </a:p>
        </p:txBody>
      </p:sp>
      <p:sp>
        <p:nvSpPr>
          <p:cNvPr id="9" name="Title 8"/>
          <p:cNvSpPr>
            <a:spLocks noGrp="1"/>
          </p:cNvSpPr>
          <p:nvPr>
            <p:ph type="title"/>
          </p:nvPr>
        </p:nvSpPr>
        <p:spPr>
          <a:xfrm>
            <a:off x="457200" y="884238"/>
            <a:ext cx="5334000" cy="990600"/>
          </a:xfrm>
        </p:spPr>
        <p:txBody>
          <a:bodyPr anchor="t"/>
          <a:lstStyle/>
          <a:p>
            <a:r>
              <a:rPr lang="zh-TW" altLang="zh-TW" dirty="0" smtClean="0"/>
              <a:t>步骤</a:t>
            </a:r>
            <a:r>
              <a:rPr lang="en-US" altLang="zh-TW" dirty="0" smtClean="0"/>
              <a:t> 3</a:t>
            </a:r>
            <a:r>
              <a:rPr lang="zh-TW" altLang="zh-TW" dirty="0" smtClean="0"/>
              <a:t>：记录</a:t>
            </a:r>
            <a:endParaRPr lang="zh-TW" altLang="zh-TW" dirty="0"/>
          </a:p>
        </p:txBody>
      </p:sp>
      <p:pic>
        <p:nvPicPr>
          <p:cNvPr id="72712" name="Picture 9" descr="PADI &amp; Project AWARE Swanage UK3.jpg"/>
          <p:cNvPicPr>
            <a:picLocks noChangeAspect="1"/>
          </p:cNvPicPr>
          <p:nvPr/>
        </p:nvPicPr>
        <p:blipFill>
          <a:blip r:embed="rId3" cstate="print"/>
          <a:srcRect/>
          <a:stretch>
            <a:fillRect/>
          </a:stretch>
        </p:blipFill>
        <p:spPr bwMode="auto">
          <a:xfrm>
            <a:off x="4876800" y="2438400"/>
            <a:ext cx="3657600" cy="3328988"/>
          </a:xfrm>
          <a:prstGeom prst="rect">
            <a:avLst/>
          </a:prstGeom>
          <a:noFill/>
          <a:ln w="9525">
            <a:noFill/>
            <a:miter lim="800000"/>
            <a:headEnd/>
            <a:tailEnd/>
          </a:ln>
        </p:spPr>
      </p:pic>
      <p:pic>
        <p:nvPicPr>
          <p:cNvPr id="72713" name="Picture 15" descr="00_Record.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7271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latin typeface="Arial" panose="020B0604020202020204" pitchFamily="34" charset="0"/>
                <a:cs typeface="Arial" panose="020B0604020202020204" pitchFamily="34" charset="0"/>
              </a:rPr>
              <a:t>步骤</a:t>
            </a:r>
            <a:r>
              <a:rPr lang="en-US" altLang="zh-TW" sz="1600" b="1" i="1" dirty="0" smtClean="0">
                <a:solidFill>
                  <a:srgbClr val="376092"/>
                </a:solidFill>
                <a:latin typeface="Arial" panose="020B0604020202020204" pitchFamily="34" charset="0"/>
                <a:cs typeface="Arial" panose="020B0604020202020204" pitchFamily="34" charset="0"/>
              </a:rPr>
              <a:t> </a:t>
            </a:r>
            <a:r>
              <a:rPr lang="en-US" altLang="zh-TW" sz="1600" b="1" i="1" dirty="0">
                <a:solidFill>
                  <a:srgbClr val="376092"/>
                </a:solidFill>
                <a:latin typeface="Arial" panose="020B0604020202020204" pitchFamily="34" charset="0"/>
                <a:cs typeface="Arial" panose="020B0604020202020204" pitchFamily="34" charset="0"/>
              </a:rPr>
              <a:t>3</a:t>
            </a:r>
            <a:r>
              <a:rPr lang="zh-TW" altLang="zh-TW" sz="1600" b="1" i="1" dirty="0" smtClean="0">
                <a:solidFill>
                  <a:srgbClr val="376092"/>
                </a:solidFill>
                <a:latin typeface="Arial" panose="020B0604020202020204" pitchFamily="34" charset="0"/>
                <a:cs typeface="Arial" panose="020B0604020202020204" pitchFamily="34" charset="0"/>
              </a:rPr>
              <a:t>：记录</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884238"/>
            <a:ext cx="8153400" cy="990600"/>
          </a:xfrm>
        </p:spPr>
        <p:txBody>
          <a:bodyPr anchor="t"/>
          <a:lstStyle/>
          <a:p>
            <a:pPr>
              <a:defRPr/>
            </a:pPr>
            <a:r>
              <a:rPr lang="zh-TW" altLang="zh-TW" dirty="0" smtClean="0"/>
              <a:t>步骤</a:t>
            </a:r>
            <a:r>
              <a:rPr lang="en-US" altLang="zh-TW" dirty="0" smtClean="0"/>
              <a:t> 3</a:t>
            </a:r>
            <a:r>
              <a:rPr lang="zh-TW" altLang="zh-TW" dirty="0" smtClean="0"/>
              <a:t>：记录</a:t>
            </a:r>
            <a:br>
              <a:rPr lang="zh-TW" altLang="zh-TW" dirty="0" smtClean="0"/>
            </a:br>
            <a:endParaRPr lang="en-GB" dirty="0"/>
          </a:p>
        </p:txBody>
      </p:sp>
      <p:sp>
        <p:nvSpPr>
          <p:cNvPr id="74755" name="Content Placeholder 8"/>
          <p:cNvSpPr>
            <a:spLocks noGrp="1"/>
          </p:cNvSpPr>
          <p:nvPr>
            <p:ph idx="1"/>
          </p:nvPr>
        </p:nvSpPr>
        <p:spPr>
          <a:xfrm>
            <a:off x="685800" y="2438400"/>
            <a:ext cx="4495800" cy="3459163"/>
          </a:xfrm>
        </p:spPr>
        <p:txBody>
          <a:bodyPr/>
          <a:lstStyle/>
          <a:p>
            <a:pPr lvl="0"/>
            <a:r>
              <a:rPr lang="zh-TW" altLang="zh-TW" dirty="0" smtClean="0"/>
              <a:t>快速计算微小垃圾的方法：</a:t>
            </a:r>
          </a:p>
          <a:p>
            <a:pPr lvl="1"/>
            <a:r>
              <a:rPr lang="zh-TW" altLang="zh-TW" dirty="0" smtClean="0"/>
              <a:t>分成数个体积大致相等的小堆</a:t>
            </a:r>
          </a:p>
          <a:p>
            <a:pPr lvl="1"/>
            <a:r>
              <a:rPr lang="zh-TW" altLang="zh-TW" dirty="0" smtClean="0"/>
              <a:t>算出其中一堆内的垃圾件数</a:t>
            </a:r>
          </a:p>
          <a:p>
            <a:pPr lvl="1"/>
            <a:r>
              <a:rPr lang="zh-TW" altLang="zh-TW" dirty="0" smtClean="0"/>
              <a:t>将垃圾件数乘以总堆数</a:t>
            </a:r>
          </a:p>
          <a:p>
            <a:pPr lvl="0"/>
            <a:r>
              <a:rPr lang="zh-TW" altLang="zh-TW" dirty="0" smtClean="0"/>
              <a:t>记录到「碎片」项目</a:t>
            </a:r>
          </a:p>
          <a:p>
            <a:pPr lvl="1"/>
            <a:endParaRPr lang="en-GB" dirty="0" smtClean="0"/>
          </a:p>
        </p:txBody>
      </p:sp>
      <p:sp>
        <p:nvSpPr>
          <p:cNvPr id="74756" name="Text Placeholder 9"/>
          <p:cNvSpPr>
            <a:spLocks noGrp="1"/>
          </p:cNvSpPr>
          <p:nvPr>
            <p:ph type="body" sz="quarter" idx="12"/>
          </p:nvPr>
        </p:nvSpPr>
        <p:spPr>
          <a:xfrm>
            <a:off x="457200" y="1676400"/>
            <a:ext cx="8153400" cy="685800"/>
          </a:xfrm>
        </p:spPr>
        <p:txBody>
          <a:bodyPr/>
          <a:lstStyle/>
          <a:p>
            <a:r>
              <a:rPr lang="zh-TW" altLang="zh-TW" dirty="0" smtClean="0"/>
              <a:t>难以计算的微小垃圾</a:t>
            </a:r>
            <a:endParaRPr lang="zh-TW" altLang="zh-TW" dirty="0"/>
          </a:p>
        </p:txBody>
      </p:sp>
      <p:sp>
        <p:nvSpPr>
          <p:cNvPr id="74757"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74758" name="Slide Number Placeholder 5"/>
          <p:cNvSpPr>
            <a:spLocks noGrp="1"/>
          </p:cNvSpPr>
          <p:nvPr>
            <p:ph type="sldNum" sz="quarter" idx="18"/>
          </p:nvPr>
        </p:nvSpPr>
        <p:spPr bwMode="auto">
          <a:noFill/>
          <a:ln>
            <a:miter lim="800000"/>
            <a:headEnd/>
            <a:tailEnd/>
          </a:ln>
        </p:spPr>
        <p:txBody>
          <a:bodyPr/>
          <a:lstStyle/>
          <a:p>
            <a:fld id="{40DE02A5-DF7E-4E0C-AC0E-924BEAB6A5B7}" type="slidenum">
              <a:rPr lang="en-US"/>
              <a:pPr/>
              <a:t>34</a:t>
            </a:fld>
            <a:endParaRPr lang="en-US" dirty="0"/>
          </a:p>
        </p:txBody>
      </p:sp>
      <p:sp>
        <p:nvSpPr>
          <p:cNvPr id="74759" name="Text Placeholder 10"/>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3</a:t>
            </a:r>
            <a:r>
              <a:rPr lang="zh-TW" altLang="zh-TW" dirty="0" smtClean="0"/>
              <a:t>：回报资料</a:t>
            </a:r>
            <a:endParaRPr lang="zh-TW" altLang="zh-TW" dirty="0"/>
          </a:p>
        </p:txBody>
      </p:sp>
      <p:pic>
        <p:nvPicPr>
          <p:cNvPr id="74760" name="Picture 14"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pic>
        <p:nvPicPr>
          <p:cNvPr id="74761" name="Picture 9" descr="H20 divers  Dahab 2.jpg"/>
          <p:cNvPicPr>
            <a:picLocks noChangeAspect="1"/>
          </p:cNvPicPr>
          <p:nvPr/>
        </p:nvPicPr>
        <p:blipFill>
          <a:blip r:embed="rId4" cstate="print"/>
          <a:srcRect/>
          <a:stretch>
            <a:fillRect/>
          </a:stretch>
        </p:blipFill>
        <p:spPr bwMode="auto">
          <a:xfrm>
            <a:off x="5486400" y="2590800"/>
            <a:ext cx="2743200" cy="2166938"/>
          </a:xfrm>
          <a:prstGeom prst="rect">
            <a:avLst/>
          </a:prstGeom>
          <a:noFill/>
          <a:ln w="9525">
            <a:noFill/>
            <a:miter lim="800000"/>
            <a:headEnd/>
            <a:tailEnd/>
          </a:ln>
        </p:spPr>
      </p:pic>
      <p:sp>
        <p:nvSpPr>
          <p:cNvPr id="74762"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latin typeface="Arial" panose="020B0604020202020204" pitchFamily="34" charset="0"/>
                <a:cs typeface="Arial" panose="020B0604020202020204" pitchFamily="34" charset="0"/>
              </a:rPr>
              <a:t>步骤</a:t>
            </a:r>
            <a:r>
              <a:rPr lang="en-US" altLang="zh-TW" sz="1600" b="1" i="1" dirty="0" smtClean="0">
                <a:solidFill>
                  <a:srgbClr val="376092"/>
                </a:solidFill>
                <a:latin typeface="Arial" panose="020B0604020202020204" pitchFamily="34" charset="0"/>
                <a:cs typeface="Arial" panose="020B0604020202020204" pitchFamily="34" charset="0"/>
              </a:rPr>
              <a:t> 3</a:t>
            </a:r>
            <a:r>
              <a:rPr lang="zh-TW" altLang="zh-TW" sz="1600" b="1" i="1" dirty="0" smtClean="0">
                <a:solidFill>
                  <a:srgbClr val="376092"/>
                </a:solidFill>
                <a:latin typeface="Arial" panose="020B0604020202020204" pitchFamily="34" charset="0"/>
                <a:cs typeface="Arial" panose="020B0604020202020204" pitchFamily="34" charset="0"/>
              </a:rPr>
              <a:t>：记录</a:t>
            </a:r>
            <a:endParaRPr lang="en-GB" altLang="zh-TW" sz="2000" b="1" dirty="0">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zh-TW" altLang="zh-TW" dirty="0" smtClean="0"/>
              <a:t>步骤</a:t>
            </a:r>
            <a:r>
              <a:rPr lang="en-US" altLang="zh-TW" dirty="0" smtClean="0"/>
              <a:t> 3</a:t>
            </a:r>
            <a:r>
              <a:rPr lang="zh-TW" altLang="zh-TW" dirty="0" smtClean="0"/>
              <a:t>：记录</a:t>
            </a:r>
            <a:br>
              <a:rPr lang="zh-TW" altLang="zh-TW" dirty="0" smtClean="0"/>
            </a:br>
            <a:endParaRPr dirty="0"/>
          </a:p>
        </p:txBody>
      </p:sp>
      <p:sp>
        <p:nvSpPr>
          <p:cNvPr id="76803" name="Content Placeholder 2"/>
          <p:cNvSpPr>
            <a:spLocks noGrp="1"/>
          </p:cNvSpPr>
          <p:nvPr>
            <p:ph idx="1"/>
          </p:nvPr>
        </p:nvSpPr>
        <p:spPr>
          <a:xfrm>
            <a:off x="609600" y="2590800"/>
            <a:ext cx="4495800" cy="3429000"/>
          </a:xfrm>
        </p:spPr>
        <p:txBody>
          <a:bodyPr>
            <a:normAutofit/>
          </a:bodyPr>
          <a:lstStyle/>
          <a:p>
            <a:pPr lvl="0"/>
            <a:r>
              <a:rPr lang="zh-TW" altLang="zh-TW" dirty="0" smtClean="0"/>
              <a:t>调查潜点位置</a:t>
            </a:r>
          </a:p>
          <a:p>
            <a:pPr lvl="1"/>
            <a:r>
              <a:rPr lang="zh-TW" altLang="zh-TW" dirty="0" smtClean="0"/>
              <a:t>城市／乡镇</a:t>
            </a:r>
          </a:p>
          <a:p>
            <a:pPr lvl="1"/>
            <a:r>
              <a:rPr lang="zh-TW" altLang="zh-TW" dirty="0" smtClean="0"/>
              <a:t>州</a:t>
            </a:r>
            <a:r>
              <a:rPr lang="zh-TW" altLang="zh-TW" dirty="0"/>
              <a:t>／省</a:t>
            </a:r>
          </a:p>
          <a:p>
            <a:pPr lvl="1"/>
            <a:r>
              <a:rPr lang="zh-TW" altLang="zh-TW" dirty="0" smtClean="0"/>
              <a:t>国家</a:t>
            </a:r>
          </a:p>
          <a:p>
            <a:pPr lvl="0"/>
            <a:r>
              <a:rPr lang="zh-TW" altLang="zh-TW" dirty="0" smtClean="0"/>
              <a:t>调查潜点的</a:t>
            </a:r>
            <a:r>
              <a:rPr lang="en-US" altLang="zh-TW" dirty="0" smtClean="0"/>
              <a:t> GPS </a:t>
            </a:r>
            <a:r>
              <a:rPr lang="zh-TW" altLang="zh-TW" dirty="0" smtClean="0"/>
              <a:t>坐标</a:t>
            </a:r>
            <a:endParaRPr lang="zh-TW" altLang="zh-TW" dirty="0"/>
          </a:p>
          <a:p>
            <a:pPr lvl="1"/>
            <a:r>
              <a:rPr lang="zh-TW" altLang="zh-TW" dirty="0" smtClean="0"/>
              <a:t>回报正确坐标很重要</a:t>
            </a:r>
          </a:p>
          <a:p>
            <a:pPr lvl="1"/>
            <a:r>
              <a:rPr lang="zh-TW" altLang="zh-TW" dirty="0" smtClean="0"/>
              <a:t>使用在线数据提交表的点击式地图，或者</a:t>
            </a:r>
          </a:p>
          <a:p>
            <a:pPr lvl="1"/>
            <a:r>
              <a:rPr lang="zh-TW" altLang="zh-TW" dirty="0" smtClean="0"/>
              <a:t>使用 </a:t>
            </a:r>
            <a:r>
              <a:rPr lang="en-US" altLang="zh-TW" dirty="0"/>
              <a:t>GPS </a:t>
            </a:r>
            <a:r>
              <a:rPr lang="zh-TW" altLang="zh-TW" dirty="0" smtClean="0"/>
              <a:t>读数</a:t>
            </a:r>
          </a:p>
          <a:p>
            <a:pPr lvl="2"/>
            <a:r>
              <a:rPr lang="en-US" altLang="zh-TW" dirty="0" smtClean="0"/>
              <a:t>WGS84</a:t>
            </a:r>
            <a:r>
              <a:rPr lang="zh-TW" altLang="zh-TW" dirty="0" smtClean="0"/>
              <a:t>／十进制制</a:t>
            </a:r>
            <a:endParaRPr lang="zh-TW" altLang="zh-TW" dirty="0"/>
          </a:p>
        </p:txBody>
      </p:sp>
      <p:sp>
        <p:nvSpPr>
          <p:cNvPr id="76804" name="Text Placeholder 13"/>
          <p:cNvSpPr>
            <a:spLocks noGrp="1"/>
          </p:cNvSpPr>
          <p:nvPr>
            <p:ph type="body" sz="quarter" idx="12"/>
          </p:nvPr>
        </p:nvSpPr>
        <p:spPr>
          <a:xfrm>
            <a:off x="457200" y="1905000"/>
            <a:ext cx="8153400" cy="685800"/>
          </a:xfrm>
        </p:spPr>
        <p:txBody>
          <a:bodyPr>
            <a:normAutofit/>
          </a:bodyPr>
          <a:lstStyle/>
          <a:p>
            <a:r>
              <a:rPr lang="zh-TW" altLang="zh-TW" dirty="0" smtClean="0"/>
              <a:t>线上回报资料的时候，请回答下列潜点问题：</a:t>
            </a:r>
            <a:endParaRPr lang="zh-TW" altLang="zh-TW" dirty="0"/>
          </a:p>
        </p:txBody>
      </p:sp>
      <p:sp>
        <p:nvSpPr>
          <p:cNvPr id="7680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76806" name="Slide Number Placeholder 8"/>
          <p:cNvSpPr>
            <a:spLocks noGrp="1"/>
          </p:cNvSpPr>
          <p:nvPr>
            <p:ph type="sldNum" sz="quarter" idx="18"/>
          </p:nvPr>
        </p:nvSpPr>
        <p:spPr bwMode="auto">
          <a:noFill/>
          <a:ln>
            <a:miter lim="800000"/>
            <a:headEnd/>
            <a:tailEnd/>
          </a:ln>
        </p:spPr>
        <p:txBody>
          <a:bodyPr/>
          <a:lstStyle/>
          <a:p>
            <a:fld id="{8AB7A1D5-2B39-4E96-B66B-9EA8F206A4FB}" type="slidenum">
              <a:rPr lang="en-AU"/>
              <a:pPr/>
              <a:t>35</a:t>
            </a:fld>
            <a:endParaRPr lang="en-AU" dirty="0"/>
          </a:p>
        </p:txBody>
      </p:sp>
      <p:sp>
        <p:nvSpPr>
          <p:cNvPr id="76807" name="Text Placeholder 22"/>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3</a:t>
            </a:r>
            <a:r>
              <a:rPr lang="zh-TW" altLang="zh-TW" dirty="0" smtClean="0"/>
              <a:t>：回报资料</a:t>
            </a:r>
            <a:endParaRPr lang="zh-TW" altLang="zh-TW" dirty="0"/>
          </a:p>
        </p:txBody>
      </p:sp>
      <p:pic>
        <p:nvPicPr>
          <p:cNvPr id="76808" name="Picture 11"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pic>
        <p:nvPicPr>
          <p:cNvPr id="76809" name="Picture 15" descr="Junya DAD_retouch_lo.jpg"/>
          <p:cNvPicPr>
            <a:picLocks noChangeAspect="1"/>
          </p:cNvPicPr>
          <p:nvPr/>
        </p:nvPicPr>
        <p:blipFill>
          <a:blip r:embed="rId4" cstate="print"/>
          <a:srcRect/>
          <a:stretch>
            <a:fillRect/>
          </a:stretch>
        </p:blipFill>
        <p:spPr bwMode="auto">
          <a:xfrm>
            <a:off x="5410200" y="2362200"/>
            <a:ext cx="2743200" cy="3255963"/>
          </a:xfrm>
          <a:prstGeom prst="rect">
            <a:avLst/>
          </a:prstGeom>
          <a:noFill/>
          <a:ln w="9525">
            <a:noFill/>
            <a:miter lim="800000"/>
            <a:headEnd/>
            <a:tailEnd/>
          </a:ln>
        </p:spPr>
      </p:pic>
      <p:sp>
        <p:nvSpPr>
          <p:cNvPr id="7681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latin typeface="Arial" panose="020B0604020202020204" pitchFamily="34" charset="0"/>
                <a:cs typeface="Arial" panose="020B0604020202020204" pitchFamily="34" charset="0"/>
              </a:rPr>
              <a:t>步骤</a:t>
            </a:r>
            <a:r>
              <a:rPr lang="en-US" altLang="zh-TW" sz="1600" b="1" i="1" dirty="0" smtClean="0">
                <a:solidFill>
                  <a:srgbClr val="376092"/>
                </a:solidFill>
                <a:latin typeface="Arial" panose="020B0604020202020204" pitchFamily="34" charset="0"/>
                <a:cs typeface="Arial" panose="020B0604020202020204" pitchFamily="34" charset="0"/>
              </a:rPr>
              <a:t> 3</a:t>
            </a:r>
            <a:r>
              <a:rPr lang="zh-TW" altLang="zh-TW" sz="1600" b="1" i="1" dirty="0" smtClean="0">
                <a:solidFill>
                  <a:srgbClr val="376092"/>
                </a:solidFill>
                <a:latin typeface="Arial" panose="020B0604020202020204" pitchFamily="34" charset="0"/>
                <a:cs typeface="Arial" panose="020B0604020202020204" pitchFamily="34" charset="0"/>
              </a:rPr>
              <a:t>：记录</a:t>
            </a:r>
            <a:endParaRPr lang="en-GB" altLang="zh-TW"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zh-TW" altLang="zh-TW" dirty="0" smtClean="0"/>
              <a:t>步骤</a:t>
            </a:r>
            <a:r>
              <a:rPr lang="en-US" altLang="zh-TW" dirty="0" smtClean="0"/>
              <a:t> 3</a:t>
            </a:r>
            <a:r>
              <a:rPr lang="zh-TW" altLang="zh-TW" dirty="0" smtClean="0"/>
              <a:t>：记录</a:t>
            </a:r>
            <a:br>
              <a:rPr lang="zh-TW" altLang="zh-TW" dirty="0" smtClean="0"/>
            </a:br>
            <a:endParaRPr dirty="0"/>
          </a:p>
        </p:txBody>
      </p:sp>
      <p:sp>
        <p:nvSpPr>
          <p:cNvPr id="41987" name="Content Placeholder 2"/>
          <p:cNvSpPr>
            <a:spLocks noGrp="1"/>
          </p:cNvSpPr>
          <p:nvPr>
            <p:ph idx="1"/>
          </p:nvPr>
        </p:nvSpPr>
        <p:spPr>
          <a:xfrm>
            <a:off x="685800" y="2438400"/>
            <a:ext cx="5410200" cy="3459163"/>
          </a:xfrm>
        </p:spPr>
        <p:txBody>
          <a:bodyPr/>
          <a:lstStyle/>
          <a:p>
            <a:pPr lvl="0">
              <a:defRPr/>
            </a:pPr>
            <a:r>
              <a:rPr lang="zh-TW" altLang="zh-TW" dirty="0" smtClean="0">
                <a:solidFill>
                  <a:schemeClr val="accent2">
                    <a:lumMod val="75000"/>
                  </a:schemeClr>
                </a:solidFill>
              </a:rPr>
              <a:t>调查时长是所有潜伴小组在海底清除垃圾</a:t>
            </a:r>
            <a:r>
              <a:rPr lang="zh-TW" altLang="zh-TW" sz="2800" u="sng" dirty="0" smtClean="0">
                <a:solidFill>
                  <a:schemeClr val="accent2">
                    <a:lumMod val="75000"/>
                  </a:schemeClr>
                </a:solidFill>
              </a:rPr>
              <a:t>平均</a:t>
            </a:r>
            <a:r>
              <a:rPr lang="zh-TW" altLang="zh-TW" dirty="0" smtClean="0">
                <a:solidFill>
                  <a:schemeClr val="accent2">
                    <a:lumMod val="75000"/>
                  </a:schemeClr>
                </a:solidFill>
              </a:rPr>
              <a:t>所花的时间</a:t>
            </a:r>
          </a:p>
          <a:p>
            <a:pPr lvl="0"/>
            <a:r>
              <a:rPr lang="zh-TW" altLang="zh-TW" dirty="0" smtClean="0"/>
              <a:t>调查时长以分钟计时</a:t>
            </a:r>
          </a:p>
          <a:p>
            <a:pPr lvl="1">
              <a:defRPr/>
            </a:pPr>
            <a:r>
              <a:rPr lang="zh-TW" altLang="zh-TW" dirty="0" smtClean="0"/>
              <a:t>例如</a:t>
            </a:r>
            <a:r>
              <a:rPr lang="zh-TW" altLang="zh-TW" dirty="0"/>
              <a:t>：</a:t>
            </a:r>
            <a:r>
              <a:rPr lang="en-US" altLang="zh-TW" dirty="0"/>
              <a:t>45 </a:t>
            </a:r>
            <a:r>
              <a:rPr lang="zh-TW" altLang="zh-TW" dirty="0" smtClean="0"/>
              <a:t>分钟、</a:t>
            </a:r>
            <a:r>
              <a:rPr lang="en-US" altLang="zh-TW" dirty="0" smtClean="0"/>
              <a:t>115 </a:t>
            </a:r>
            <a:r>
              <a:rPr lang="zh-TW" altLang="zh-TW" dirty="0" smtClean="0"/>
              <a:t>分钟</a:t>
            </a:r>
          </a:p>
          <a:p>
            <a:pPr lvl="0"/>
            <a:r>
              <a:rPr lang="zh-TW" altLang="zh-TW" dirty="0" smtClean="0"/>
              <a:t>以下请勿列入计算</a:t>
            </a:r>
          </a:p>
          <a:p>
            <a:pPr lvl="1"/>
            <a:r>
              <a:rPr lang="zh-TW" altLang="zh-TW" dirty="0" smtClean="0"/>
              <a:t>水面</a:t>
            </a:r>
            <a:r>
              <a:rPr lang="zh-TW" altLang="zh-TW" dirty="0"/>
              <a:t>游泳</a:t>
            </a:r>
          </a:p>
          <a:p>
            <a:pPr lvl="1"/>
            <a:r>
              <a:rPr lang="zh-TW" altLang="zh-TW" dirty="0" smtClean="0"/>
              <a:t>上升下潜</a:t>
            </a:r>
          </a:p>
          <a:p>
            <a:pPr lvl="1"/>
            <a:r>
              <a:rPr lang="zh-TW" altLang="zh-TW" dirty="0" smtClean="0"/>
              <a:t>非潜水员的参与时间</a:t>
            </a:r>
          </a:p>
          <a:p>
            <a:pPr lvl="1"/>
            <a:r>
              <a:rPr lang="zh-TW" altLang="zh-TW" dirty="0" smtClean="0"/>
              <a:t>分类、记录垃圾的时间</a:t>
            </a:r>
            <a:endParaRPr lang="zh-TW" altLang="zh-TW" dirty="0"/>
          </a:p>
        </p:txBody>
      </p:sp>
      <p:sp>
        <p:nvSpPr>
          <p:cNvPr id="78852" name="Text Placeholder 18"/>
          <p:cNvSpPr>
            <a:spLocks noGrp="1"/>
          </p:cNvSpPr>
          <p:nvPr>
            <p:ph type="body" sz="quarter" idx="12"/>
          </p:nvPr>
        </p:nvSpPr>
        <p:spPr>
          <a:xfrm>
            <a:off x="457200" y="1828800"/>
            <a:ext cx="8153400" cy="685800"/>
          </a:xfrm>
        </p:spPr>
        <p:txBody>
          <a:bodyPr/>
          <a:lstStyle/>
          <a:p>
            <a:r>
              <a:rPr lang="zh-TW" altLang="zh-TW" dirty="0" smtClean="0"/>
              <a:t>请正确记录调查时长：</a:t>
            </a:r>
          </a:p>
          <a:p>
            <a:endParaRPr lang="en-GB" dirty="0" smtClean="0"/>
          </a:p>
        </p:txBody>
      </p:sp>
      <p:sp>
        <p:nvSpPr>
          <p:cNvPr id="7885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78854" name="Slide Number Placeholder 8"/>
          <p:cNvSpPr>
            <a:spLocks noGrp="1"/>
          </p:cNvSpPr>
          <p:nvPr>
            <p:ph type="sldNum" sz="quarter" idx="18"/>
          </p:nvPr>
        </p:nvSpPr>
        <p:spPr bwMode="auto">
          <a:noFill/>
          <a:ln>
            <a:miter lim="800000"/>
            <a:headEnd/>
            <a:tailEnd/>
          </a:ln>
        </p:spPr>
        <p:txBody>
          <a:bodyPr/>
          <a:lstStyle/>
          <a:p>
            <a:fld id="{7A195E37-E3C1-4719-92C8-3279EA0A05DF}" type="slidenum">
              <a:rPr lang="en-AU"/>
              <a:pPr/>
              <a:t>36</a:t>
            </a:fld>
            <a:endParaRPr lang="en-AU" dirty="0"/>
          </a:p>
        </p:txBody>
      </p:sp>
      <p:sp>
        <p:nvSpPr>
          <p:cNvPr id="78855" name="Text Placeholder 25"/>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3</a:t>
            </a:r>
            <a:r>
              <a:rPr lang="zh-TW" altLang="zh-TW" dirty="0" smtClean="0"/>
              <a:t>：回报资料</a:t>
            </a:r>
            <a:endParaRPr lang="zh-TW" altLang="zh-TW" dirty="0"/>
          </a:p>
        </p:txBody>
      </p:sp>
      <p:pic>
        <p:nvPicPr>
          <p:cNvPr id="78856" name="Picture 11"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7885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latin typeface="Arial" panose="020B0604020202020204" pitchFamily="34" charset="0"/>
                <a:cs typeface="Arial" panose="020B0604020202020204" pitchFamily="34" charset="0"/>
              </a:rPr>
              <a:t>步骤</a:t>
            </a:r>
            <a:r>
              <a:rPr lang="en-US" altLang="zh-TW" sz="1600" b="1" i="1" dirty="0" smtClean="0">
                <a:solidFill>
                  <a:srgbClr val="376092"/>
                </a:solidFill>
                <a:latin typeface="Arial" panose="020B0604020202020204" pitchFamily="34" charset="0"/>
                <a:cs typeface="Arial" panose="020B0604020202020204" pitchFamily="34" charset="0"/>
              </a:rPr>
              <a:t> 3</a:t>
            </a:r>
            <a:r>
              <a:rPr lang="zh-TW" altLang="zh-TW" sz="1600" b="1" i="1" dirty="0" smtClean="0">
                <a:solidFill>
                  <a:srgbClr val="376092"/>
                </a:solidFill>
                <a:latin typeface="Arial" panose="020B0604020202020204" pitchFamily="34" charset="0"/>
                <a:cs typeface="Arial" panose="020B0604020202020204" pitchFamily="34" charset="0"/>
              </a:rPr>
              <a:t>：记录</a:t>
            </a:r>
            <a:endParaRPr lang="en-GB" altLang="zh-TW"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zh-TW" altLang="zh-TW" dirty="0" smtClean="0"/>
              <a:t>步骤</a:t>
            </a:r>
            <a:r>
              <a:rPr lang="en-US" altLang="zh-TW" dirty="0" smtClean="0"/>
              <a:t> 3</a:t>
            </a:r>
            <a:r>
              <a:rPr lang="zh-TW" altLang="zh-TW" dirty="0" smtClean="0"/>
              <a:t>：记录</a:t>
            </a:r>
            <a:br>
              <a:rPr lang="zh-TW" altLang="zh-TW" dirty="0" smtClean="0"/>
            </a:br>
            <a:endParaRPr dirty="0"/>
          </a:p>
        </p:txBody>
      </p:sp>
      <p:sp>
        <p:nvSpPr>
          <p:cNvPr id="80899" name="Text Placeholder 18"/>
          <p:cNvSpPr>
            <a:spLocks noGrp="1"/>
          </p:cNvSpPr>
          <p:nvPr>
            <p:ph type="body" sz="quarter" idx="12"/>
          </p:nvPr>
        </p:nvSpPr>
        <p:spPr>
          <a:xfrm>
            <a:off x="457200" y="1676400"/>
            <a:ext cx="8153400" cy="685800"/>
          </a:xfrm>
        </p:spPr>
        <p:txBody>
          <a:bodyPr/>
          <a:lstStyle/>
          <a:p>
            <a:r>
              <a:rPr lang="zh-TW" altLang="zh-TW" dirty="0" smtClean="0"/>
              <a:t>计算调查时长范例</a:t>
            </a:r>
          </a:p>
          <a:p>
            <a:endParaRPr lang="en-GB" dirty="0" smtClean="0"/>
          </a:p>
        </p:txBody>
      </p:sp>
      <p:sp>
        <p:nvSpPr>
          <p:cNvPr id="8090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80901" name="Slide Number Placeholder 8"/>
          <p:cNvSpPr>
            <a:spLocks noGrp="1"/>
          </p:cNvSpPr>
          <p:nvPr>
            <p:ph type="sldNum" sz="quarter" idx="18"/>
          </p:nvPr>
        </p:nvSpPr>
        <p:spPr bwMode="auto">
          <a:noFill/>
          <a:ln>
            <a:miter lim="800000"/>
            <a:headEnd/>
            <a:tailEnd/>
          </a:ln>
        </p:spPr>
        <p:txBody>
          <a:bodyPr/>
          <a:lstStyle/>
          <a:p>
            <a:fld id="{C45CB6B1-C28A-472F-B59D-88519B5B0D25}" type="slidenum">
              <a:rPr lang="en-AU"/>
              <a:pPr/>
              <a:t>37</a:t>
            </a:fld>
            <a:endParaRPr lang="en-AU" dirty="0"/>
          </a:p>
        </p:txBody>
      </p:sp>
      <p:sp>
        <p:nvSpPr>
          <p:cNvPr id="80902" name="Text Placeholder 25"/>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3</a:t>
            </a:r>
            <a:r>
              <a:rPr lang="zh-TW" altLang="zh-TW" dirty="0" smtClean="0"/>
              <a:t>：回报资料</a:t>
            </a:r>
            <a:endParaRPr lang="zh-TW" altLang="zh-TW" dirty="0"/>
          </a:p>
        </p:txBody>
      </p:sp>
      <p:pic>
        <p:nvPicPr>
          <p:cNvPr id="80903" name="Picture 11"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12" name="Content Placeholder 2"/>
          <p:cNvSpPr txBox="1">
            <a:spLocks/>
          </p:cNvSpPr>
          <p:nvPr/>
        </p:nvSpPr>
        <p:spPr bwMode="auto">
          <a:xfrm>
            <a:off x="3962400" y="2209800"/>
            <a:ext cx="4953000" cy="3810000"/>
          </a:xfrm>
          <a:prstGeom prst="rect">
            <a:avLst/>
          </a:prstGeom>
          <a:noFill/>
          <a:ln w="9525">
            <a:noFill/>
            <a:miter lim="800000"/>
            <a:headEnd/>
            <a:tailEnd/>
          </a:ln>
        </p:spPr>
        <p:txBody>
          <a:bodyPr/>
          <a:lstStyle/>
          <a:p>
            <a:pPr marL="342900" indent="-342900">
              <a:spcBef>
                <a:spcPct val="20000"/>
              </a:spcBef>
              <a:buSzPct val="75000"/>
              <a:defRPr/>
            </a:pPr>
            <a:r>
              <a:rPr lang="zh-TW" altLang="zh-TW" b="1" dirty="0">
                <a:solidFill>
                  <a:srgbClr val="376092"/>
                </a:solidFill>
                <a:latin typeface="Arial" panose="020B0604020202020204" pitchFamily="34" charset="0"/>
                <a:cs typeface="Arial" panose="020B0604020202020204" pitchFamily="34" charset="0"/>
              </a:rPr>
              <a:t>例</a:t>
            </a:r>
            <a:r>
              <a:rPr lang="zh-TW" altLang="zh-TW" b="1" dirty="0" smtClean="0">
                <a:solidFill>
                  <a:srgbClr val="376092"/>
                </a:solidFill>
                <a:latin typeface="Arial" panose="020B0604020202020204" pitchFamily="34" charset="0"/>
                <a:cs typeface="Arial" panose="020B0604020202020204" pitchFamily="34" charset="0"/>
              </a:rPr>
              <a:t>二</a:t>
            </a:r>
            <a:endParaRPr lang="en-AU" b="1" dirty="0" smtClean="0">
              <a:solidFill>
                <a:srgbClr val="376092"/>
              </a:solidFill>
              <a:latin typeface="Arial" panose="020B0604020202020204" pitchFamily="34" charset="0"/>
              <a:cs typeface="Arial" panose="020B0604020202020204" pitchFamily="34" charset="0"/>
            </a:endParaRPr>
          </a:p>
          <a:p>
            <a:pPr marL="0" lvl="1" indent="-342900">
              <a:spcBef>
                <a:spcPct val="20000"/>
              </a:spcBef>
              <a:buSzPct val="75000"/>
              <a:buFont typeface="Wingdings" pitchFamily="2" charset="2"/>
              <a:buChar char="l"/>
              <a:defRPr/>
            </a:pPr>
            <a:r>
              <a:rPr lang="en-AU" b="1" dirty="0" smtClean="0">
                <a:solidFill>
                  <a:srgbClr val="376092"/>
                </a:solidFill>
                <a:latin typeface="Arial" panose="020B0604020202020204" pitchFamily="34" charset="0"/>
                <a:cs typeface="Arial" panose="020B0604020202020204" pitchFamily="34" charset="0"/>
              </a:rPr>
              <a:t>3 </a:t>
            </a:r>
            <a:r>
              <a:rPr lang="zh-TW" altLang="zh-TW" b="1" dirty="0" smtClean="0">
                <a:solidFill>
                  <a:srgbClr val="376092"/>
                </a:solidFill>
                <a:latin typeface="Arial" panose="020B0604020202020204" pitchFamily="34" charset="0"/>
                <a:cs typeface="Arial" panose="020B0604020202020204" pitchFamily="34" charset="0"/>
              </a:rPr>
              <a:t>个潜伴小组</a:t>
            </a:r>
            <a:endParaRPr lang="en-AU" b="1" dirty="0">
              <a:solidFill>
                <a:srgbClr val="376092"/>
              </a:solidFill>
              <a:latin typeface="Arial" panose="020B0604020202020204" pitchFamily="34" charset="0"/>
              <a:cs typeface="Arial" panose="020B0604020202020204" pitchFamily="34" charset="0"/>
            </a:endParaRPr>
          </a:p>
          <a:p>
            <a:pPr marL="936000" lvl="2" indent="-342900">
              <a:spcBef>
                <a:spcPct val="20000"/>
              </a:spcBef>
              <a:buSzPct val="75000"/>
              <a:buFont typeface="Wingdings" pitchFamily="2" charset="2"/>
              <a:buChar char="l"/>
              <a:defRPr/>
            </a:pPr>
            <a:r>
              <a:rPr lang="en-US" altLang="zh-TW" b="1" dirty="0">
                <a:solidFill>
                  <a:srgbClr val="376092"/>
                </a:solidFill>
                <a:latin typeface="Arial" panose="020B0604020202020204" pitchFamily="34" charset="0"/>
                <a:cs typeface="Arial" panose="020B0604020202020204" pitchFamily="34" charset="0"/>
              </a:rPr>
              <a:t>A </a:t>
            </a:r>
            <a:r>
              <a:rPr lang="zh-TW" altLang="zh-TW" b="1" dirty="0" smtClean="0">
                <a:solidFill>
                  <a:srgbClr val="376092"/>
                </a:solidFill>
                <a:latin typeface="Arial" panose="020B0604020202020204" pitchFamily="34" charset="0"/>
                <a:cs typeface="Arial" panose="020B0604020202020204" pitchFamily="34" charset="0"/>
              </a:rPr>
              <a:t>组和 </a:t>
            </a:r>
            <a:r>
              <a:rPr lang="en-US" altLang="zh-TW" b="1" dirty="0" smtClean="0">
                <a:solidFill>
                  <a:srgbClr val="376092"/>
                </a:solidFill>
                <a:latin typeface="Arial" panose="020B0604020202020204" pitchFamily="34" charset="0"/>
                <a:cs typeface="Arial" panose="020B0604020202020204" pitchFamily="34" charset="0"/>
              </a:rPr>
              <a:t>B </a:t>
            </a:r>
            <a:r>
              <a:rPr lang="zh-TW" altLang="zh-TW" b="1" dirty="0" smtClean="0">
                <a:solidFill>
                  <a:srgbClr val="376092"/>
                </a:solidFill>
                <a:latin typeface="Arial" panose="020B0604020202020204" pitchFamily="34" charset="0"/>
                <a:cs typeface="Arial" panose="020B0604020202020204" pitchFamily="34" charset="0"/>
              </a:rPr>
              <a:t>组分别有 </a:t>
            </a:r>
            <a:r>
              <a:rPr lang="en-US" altLang="zh-TW" b="1" dirty="0" smtClean="0">
                <a:solidFill>
                  <a:srgbClr val="376092"/>
                </a:solidFill>
                <a:latin typeface="Arial" panose="020B0604020202020204" pitchFamily="34" charset="0"/>
                <a:cs typeface="Arial" panose="020B0604020202020204" pitchFamily="34" charset="0"/>
              </a:rPr>
              <a:t>2 </a:t>
            </a:r>
            <a:r>
              <a:rPr lang="zh-TW" altLang="zh-TW" b="1" dirty="0" smtClean="0">
                <a:solidFill>
                  <a:srgbClr val="376092"/>
                </a:solidFill>
                <a:latin typeface="Arial" panose="020B0604020202020204" pitchFamily="34" charset="0"/>
                <a:cs typeface="Arial" panose="020B0604020202020204" pitchFamily="34" charset="0"/>
              </a:rPr>
              <a:t>名潜水员</a:t>
            </a:r>
          </a:p>
          <a:p>
            <a:pPr marL="936000" lvl="2" indent="-342900">
              <a:spcBef>
                <a:spcPct val="20000"/>
              </a:spcBef>
              <a:buSzPct val="75000"/>
              <a:buFont typeface="Wingdings" pitchFamily="2" charset="2"/>
              <a:buChar char="l"/>
              <a:defRPr/>
            </a:pPr>
            <a:r>
              <a:rPr lang="en-US" altLang="zh-TW" b="1" dirty="0" smtClean="0">
                <a:solidFill>
                  <a:srgbClr val="376092"/>
                </a:solidFill>
                <a:latin typeface="Arial" panose="020B0604020202020204" pitchFamily="34" charset="0"/>
                <a:cs typeface="Arial" panose="020B0604020202020204" pitchFamily="34" charset="0"/>
              </a:rPr>
              <a:t>C </a:t>
            </a:r>
            <a:r>
              <a:rPr lang="zh-TW" altLang="zh-TW" b="1" dirty="0" smtClean="0">
                <a:solidFill>
                  <a:srgbClr val="376092"/>
                </a:solidFill>
                <a:latin typeface="Arial" panose="020B0604020202020204" pitchFamily="34" charset="0"/>
                <a:cs typeface="Arial" panose="020B0604020202020204" pitchFamily="34" charset="0"/>
              </a:rPr>
              <a:t>组有 </a:t>
            </a:r>
            <a:r>
              <a:rPr lang="en-US" altLang="zh-TW" b="1" dirty="0" smtClean="0">
                <a:solidFill>
                  <a:srgbClr val="376092"/>
                </a:solidFill>
                <a:latin typeface="Arial" panose="020B0604020202020204" pitchFamily="34" charset="0"/>
                <a:cs typeface="Arial" panose="020B0604020202020204" pitchFamily="34" charset="0"/>
              </a:rPr>
              <a:t>3 </a:t>
            </a:r>
            <a:r>
              <a:rPr lang="zh-TW" altLang="zh-TW" b="1" dirty="0" smtClean="0">
                <a:solidFill>
                  <a:srgbClr val="376092"/>
                </a:solidFill>
                <a:latin typeface="Arial" panose="020B0604020202020204" pitchFamily="34" charset="0"/>
                <a:cs typeface="Arial" panose="020B0604020202020204" pitchFamily="34" charset="0"/>
              </a:rPr>
              <a:t>名潜水员</a:t>
            </a:r>
          </a:p>
          <a:p>
            <a:pPr marL="342900" lvl="0" indent="-342900">
              <a:spcBef>
                <a:spcPct val="20000"/>
              </a:spcBef>
              <a:buSzPct val="75000"/>
              <a:buFont typeface="Wingdings" pitchFamily="2" charset="2"/>
              <a:buChar char="l"/>
              <a:defRPr/>
            </a:pPr>
            <a:r>
              <a:rPr lang="zh-TW" altLang="zh-TW" b="1" dirty="0" smtClean="0">
                <a:solidFill>
                  <a:srgbClr val="376092"/>
                </a:solidFill>
                <a:latin typeface="Arial" panose="020B0604020202020204" pitchFamily="34" charset="0"/>
                <a:cs typeface="Arial" panose="020B0604020202020204" pitchFamily="34" charset="0"/>
              </a:rPr>
              <a:t>移除海洋垃圾时间：</a:t>
            </a:r>
          </a:p>
          <a:p>
            <a:pPr marL="936000" indent="-342900">
              <a:spcBef>
                <a:spcPct val="20000"/>
              </a:spcBef>
              <a:buSzPct val="75000"/>
              <a:buFont typeface="Wingdings" pitchFamily="2" charset="2"/>
              <a:buChar char="l"/>
              <a:defRPr/>
            </a:pPr>
            <a:r>
              <a:rPr lang="en-US" altLang="zh-TW" b="1" dirty="0" smtClean="0">
                <a:solidFill>
                  <a:srgbClr val="376092"/>
                </a:solidFill>
                <a:latin typeface="Arial" panose="020B0604020202020204" pitchFamily="34" charset="0"/>
                <a:cs typeface="Arial" panose="020B0604020202020204" pitchFamily="34" charset="0"/>
              </a:rPr>
              <a:t>A </a:t>
            </a:r>
            <a:r>
              <a:rPr lang="zh-TW" altLang="zh-TW" b="1" dirty="0" smtClean="0">
                <a:solidFill>
                  <a:srgbClr val="376092"/>
                </a:solidFill>
                <a:latin typeface="Arial" panose="020B0604020202020204" pitchFamily="34" charset="0"/>
                <a:cs typeface="Arial" panose="020B0604020202020204" pitchFamily="34" charset="0"/>
              </a:rPr>
              <a:t>组</a:t>
            </a:r>
            <a:r>
              <a:rPr lang="en-US" altLang="zh-TW" dirty="0" smtClean="0"/>
              <a:t>	</a:t>
            </a:r>
            <a:r>
              <a:rPr lang="en-AU" b="1" dirty="0">
                <a:solidFill>
                  <a:srgbClr val="376092"/>
                </a:solidFill>
                <a:latin typeface="Arial" panose="020B0604020202020204" pitchFamily="34" charset="0"/>
                <a:cs typeface="Arial" panose="020B0604020202020204" pitchFamily="34" charset="0"/>
              </a:rPr>
              <a:t>		</a:t>
            </a:r>
            <a:r>
              <a:rPr lang="en-AU" b="1" dirty="0" smtClean="0">
                <a:solidFill>
                  <a:srgbClr val="376092"/>
                </a:solidFill>
                <a:latin typeface="Arial" panose="020B0604020202020204" pitchFamily="34" charset="0"/>
                <a:cs typeface="Arial" panose="020B0604020202020204" pitchFamily="34" charset="0"/>
              </a:rPr>
              <a:t>42 </a:t>
            </a:r>
            <a:r>
              <a:rPr lang="zh-TW" altLang="zh-TW" b="1" dirty="0" smtClean="0">
                <a:solidFill>
                  <a:srgbClr val="376092"/>
                </a:solidFill>
                <a:latin typeface="Arial" panose="020B0604020202020204" pitchFamily="34" charset="0"/>
                <a:cs typeface="Arial" panose="020B0604020202020204" pitchFamily="34" charset="0"/>
              </a:rPr>
              <a:t>分钟</a:t>
            </a:r>
            <a:endParaRPr lang="en-AU" b="1" dirty="0">
              <a:solidFill>
                <a:srgbClr val="376092"/>
              </a:solidFill>
              <a:latin typeface="Arial" panose="020B0604020202020204" pitchFamily="34" charset="0"/>
              <a:cs typeface="Arial" panose="020B0604020202020204" pitchFamily="34" charset="0"/>
            </a:endParaRPr>
          </a:p>
          <a:p>
            <a:pPr marL="936000" indent="-342900">
              <a:spcBef>
                <a:spcPct val="20000"/>
              </a:spcBef>
              <a:buSzPct val="75000"/>
              <a:buFont typeface="Wingdings" pitchFamily="2" charset="2"/>
              <a:buChar char="l"/>
              <a:defRPr/>
            </a:pPr>
            <a:r>
              <a:rPr lang="en-US" altLang="zh-TW" b="1" dirty="0" smtClean="0">
                <a:solidFill>
                  <a:srgbClr val="376092"/>
                </a:solidFill>
                <a:latin typeface="Arial" panose="020B0604020202020204" pitchFamily="34" charset="0"/>
                <a:cs typeface="Arial" panose="020B0604020202020204" pitchFamily="34" charset="0"/>
              </a:rPr>
              <a:t>B </a:t>
            </a:r>
            <a:r>
              <a:rPr lang="zh-TW" altLang="zh-TW" b="1" dirty="0" smtClean="0">
                <a:solidFill>
                  <a:srgbClr val="376092"/>
                </a:solidFill>
                <a:latin typeface="Arial" panose="020B0604020202020204" pitchFamily="34" charset="0"/>
                <a:cs typeface="Arial" panose="020B0604020202020204" pitchFamily="34" charset="0"/>
              </a:rPr>
              <a:t>组</a:t>
            </a:r>
            <a:r>
              <a:rPr lang="en-AU" b="1" dirty="0" smtClean="0">
                <a:solidFill>
                  <a:srgbClr val="376092"/>
                </a:solidFill>
                <a:latin typeface="Arial" panose="020B0604020202020204" pitchFamily="34" charset="0"/>
                <a:cs typeface="Arial" panose="020B0604020202020204" pitchFamily="34" charset="0"/>
              </a:rPr>
              <a:t>	 	 	48 </a:t>
            </a:r>
            <a:r>
              <a:rPr lang="zh-TW" altLang="zh-TW" b="1" dirty="0" smtClean="0">
                <a:solidFill>
                  <a:srgbClr val="376092"/>
                </a:solidFill>
                <a:latin typeface="Arial" panose="020B0604020202020204" pitchFamily="34" charset="0"/>
                <a:cs typeface="Arial" panose="020B0604020202020204" pitchFamily="34" charset="0"/>
              </a:rPr>
              <a:t>分钟</a:t>
            </a:r>
            <a:endParaRPr lang="en-AU" b="1" dirty="0">
              <a:solidFill>
                <a:srgbClr val="376092"/>
              </a:solidFill>
              <a:latin typeface="Arial" panose="020B0604020202020204" pitchFamily="34" charset="0"/>
              <a:cs typeface="Arial" panose="020B0604020202020204" pitchFamily="34" charset="0"/>
            </a:endParaRPr>
          </a:p>
          <a:p>
            <a:pPr marL="936000" indent="-342900">
              <a:spcBef>
                <a:spcPct val="20000"/>
              </a:spcBef>
              <a:buSzPct val="75000"/>
              <a:buFont typeface="Wingdings" pitchFamily="2" charset="2"/>
              <a:buChar char="l"/>
              <a:defRPr/>
            </a:pPr>
            <a:r>
              <a:rPr lang="en-US" altLang="zh-TW" b="1" dirty="0" smtClean="0">
                <a:solidFill>
                  <a:srgbClr val="376092"/>
                </a:solidFill>
                <a:latin typeface="Arial" panose="020B0604020202020204" pitchFamily="34" charset="0"/>
                <a:cs typeface="Arial" panose="020B0604020202020204" pitchFamily="34" charset="0"/>
              </a:rPr>
              <a:t>C </a:t>
            </a:r>
            <a:r>
              <a:rPr lang="zh-TW" altLang="zh-TW" b="1" dirty="0" smtClean="0">
                <a:solidFill>
                  <a:srgbClr val="376092"/>
                </a:solidFill>
                <a:latin typeface="Arial" panose="020B0604020202020204" pitchFamily="34" charset="0"/>
                <a:cs typeface="Arial" panose="020B0604020202020204" pitchFamily="34" charset="0"/>
              </a:rPr>
              <a:t>组</a:t>
            </a:r>
            <a:r>
              <a:rPr lang="en-AU" b="1" dirty="0" smtClean="0">
                <a:solidFill>
                  <a:srgbClr val="376092"/>
                </a:solidFill>
                <a:latin typeface="Arial" panose="020B0604020202020204" pitchFamily="34" charset="0"/>
                <a:cs typeface="Arial" panose="020B0604020202020204" pitchFamily="34" charset="0"/>
              </a:rPr>
              <a:t> </a:t>
            </a:r>
            <a:r>
              <a:rPr lang="en-AU" b="1" dirty="0">
                <a:solidFill>
                  <a:srgbClr val="376092"/>
                </a:solidFill>
                <a:latin typeface="Arial" panose="020B0604020202020204" pitchFamily="34" charset="0"/>
                <a:cs typeface="Arial" panose="020B0604020202020204" pitchFamily="34" charset="0"/>
              </a:rPr>
              <a:t>		</a:t>
            </a:r>
            <a:r>
              <a:rPr lang="en-AU" b="1" dirty="0" smtClean="0">
                <a:solidFill>
                  <a:srgbClr val="376092"/>
                </a:solidFill>
                <a:latin typeface="Arial" panose="020B0604020202020204" pitchFamily="34" charset="0"/>
                <a:cs typeface="Arial" panose="020B0604020202020204" pitchFamily="34" charset="0"/>
              </a:rPr>
              <a:t>	51 </a:t>
            </a:r>
            <a:r>
              <a:rPr lang="zh-TW" altLang="zh-TW" b="1" dirty="0" smtClean="0">
                <a:solidFill>
                  <a:srgbClr val="376092"/>
                </a:solidFill>
                <a:latin typeface="Arial" panose="020B0604020202020204" pitchFamily="34" charset="0"/>
                <a:cs typeface="Arial" panose="020B0604020202020204" pitchFamily="34" charset="0"/>
              </a:rPr>
              <a:t>分钟</a:t>
            </a:r>
            <a:endParaRPr lang="en-AU" b="1" dirty="0" smtClean="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defRPr/>
            </a:pPr>
            <a:r>
              <a:rPr lang="zh-TW" altLang="zh-TW" b="1" dirty="0" smtClean="0">
                <a:solidFill>
                  <a:srgbClr val="376092"/>
                </a:solidFill>
                <a:latin typeface="Arial" panose="020B0604020202020204" pitchFamily="34" charset="0"/>
                <a:cs typeface="Arial" panose="020B0604020202020204" pitchFamily="34" charset="0"/>
              </a:rPr>
              <a:t>调查总时长</a:t>
            </a:r>
            <a:r>
              <a:rPr lang="en-AU" altLang="zh-TW" b="1" dirty="0">
                <a:solidFill>
                  <a:srgbClr val="376092"/>
                </a:solidFill>
                <a:latin typeface="Arial" panose="020B0604020202020204" pitchFamily="34" charset="0"/>
                <a:cs typeface="Arial" panose="020B0604020202020204" pitchFamily="34" charset="0"/>
              </a:rPr>
              <a:t>	</a:t>
            </a:r>
            <a:r>
              <a:rPr lang="en-AU" altLang="zh-TW" b="1" dirty="0" smtClean="0">
                <a:solidFill>
                  <a:srgbClr val="376092"/>
                </a:solidFill>
                <a:latin typeface="Arial" panose="020B0604020202020204" pitchFamily="34" charset="0"/>
                <a:cs typeface="Arial" panose="020B0604020202020204" pitchFamily="34" charset="0"/>
              </a:rPr>
              <a:t>		141</a:t>
            </a:r>
            <a:r>
              <a:rPr lang="zh-TW" altLang="zh-TW" b="1" dirty="0" smtClean="0">
                <a:solidFill>
                  <a:srgbClr val="376092"/>
                </a:solidFill>
                <a:latin typeface="Arial" panose="020B0604020202020204" pitchFamily="34" charset="0"/>
                <a:cs typeface="Arial" panose="020B0604020202020204" pitchFamily="34" charset="0"/>
              </a:rPr>
              <a:t>分钟</a:t>
            </a:r>
            <a:endParaRPr lang="en-AU" altLang="zh-TW"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defRPr/>
            </a:pPr>
            <a:r>
              <a:rPr lang="zh-TW" altLang="zh-TW" b="1" dirty="0" smtClean="0">
                <a:solidFill>
                  <a:srgbClr val="376092"/>
                </a:solidFill>
                <a:latin typeface="Arial" panose="020B0604020202020204" pitchFamily="34" charset="0"/>
                <a:cs typeface="Arial" panose="020B0604020202020204" pitchFamily="34" charset="0"/>
              </a:rPr>
              <a:t>调查总时长</a:t>
            </a:r>
            <a:r>
              <a:rPr lang="en-US" altLang="zh-TW" b="1" dirty="0" smtClean="0">
                <a:solidFill>
                  <a:srgbClr val="376092"/>
                </a:solidFill>
                <a:latin typeface="Arial" panose="020B0604020202020204" pitchFamily="34" charset="0"/>
                <a:cs typeface="Arial" panose="020B0604020202020204" pitchFamily="34" charset="0"/>
              </a:rPr>
              <a:t> </a:t>
            </a:r>
            <a:r>
              <a:rPr lang="en-AU" altLang="zh-TW" b="1" dirty="0" smtClean="0">
                <a:solidFill>
                  <a:srgbClr val="376092"/>
                </a:solidFill>
                <a:latin typeface="Arial" panose="020B0604020202020204" pitchFamily="34" charset="0"/>
                <a:cs typeface="Arial" panose="020B0604020202020204" pitchFamily="34" charset="0"/>
              </a:rPr>
              <a:t>141</a:t>
            </a:r>
            <a:r>
              <a:rPr lang="zh-TW" altLang="zh-TW" b="1" dirty="0" smtClean="0">
                <a:solidFill>
                  <a:srgbClr val="376092"/>
                </a:solidFill>
                <a:latin typeface="Arial" panose="020B0604020202020204" pitchFamily="34" charset="0"/>
                <a:cs typeface="Arial" panose="020B0604020202020204" pitchFamily="34" charset="0"/>
              </a:rPr>
              <a:t>分钟</a:t>
            </a:r>
            <a:r>
              <a:rPr lang="en-US" altLang="zh-TW" b="1" dirty="0" smtClean="0">
                <a:solidFill>
                  <a:srgbClr val="376092"/>
                </a:solidFill>
                <a:latin typeface="Arial" panose="020B0604020202020204" pitchFamily="34" charset="0"/>
                <a:cs typeface="Arial" panose="020B0604020202020204" pitchFamily="34" charset="0"/>
              </a:rPr>
              <a:t> </a:t>
            </a:r>
            <a:r>
              <a:rPr lang="en-AU" altLang="zh-TW" b="1" dirty="0" smtClean="0">
                <a:solidFill>
                  <a:srgbClr val="376092"/>
                </a:solidFill>
                <a:latin typeface="Arial" panose="020B0604020202020204" pitchFamily="34" charset="0"/>
                <a:cs typeface="Arial" panose="020B0604020202020204" pitchFamily="34" charset="0"/>
              </a:rPr>
              <a:t> </a:t>
            </a:r>
            <a:r>
              <a:rPr lang="en-AU" altLang="zh-TW" b="1" dirty="0">
                <a:solidFill>
                  <a:srgbClr val="376092"/>
                </a:solidFill>
                <a:latin typeface="Arial" panose="020B0604020202020204" pitchFamily="34" charset="0"/>
                <a:cs typeface="Arial" panose="020B0604020202020204" pitchFamily="34" charset="0"/>
              </a:rPr>
              <a:t>/ </a:t>
            </a:r>
            <a:r>
              <a:rPr lang="en-AU" altLang="zh-TW" b="1" dirty="0" smtClean="0">
                <a:solidFill>
                  <a:srgbClr val="376092"/>
                </a:solidFill>
                <a:latin typeface="Arial" panose="020B0604020202020204" pitchFamily="34" charset="0"/>
                <a:cs typeface="Arial" panose="020B0604020202020204" pitchFamily="34" charset="0"/>
              </a:rPr>
              <a:t>3 </a:t>
            </a:r>
            <a:r>
              <a:rPr lang="zh-TW" altLang="zh-TW" b="1" dirty="0" smtClean="0">
                <a:solidFill>
                  <a:srgbClr val="376092"/>
                </a:solidFill>
                <a:latin typeface="Arial" panose="020B0604020202020204" pitchFamily="34" charset="0"/>
                <a:cs typeface="Arial" panose="020B0604020202020204" pitchFamily="34" charset="0"/>
              </a:rPr>
              <a:t>组</a:t>
            </a:r>
            <a:r>
              <a:rPr lang="en-US" altLang="zh-TW" dirty="0" smtClean="0"/>
              <a:t> </a:t>
            </a:r>
            <a:r>
              <a:rPr lang="zh-TW" altLang="zh-TW" b="1" dirty="0">
                <a:solidFill>
                  <a:srgbClr val="376092"/>
                </a:solidFill>
                <a:latin typeface="Arial" panose="020B0604020202020204" pitchFamily="34" charset="0"/>
                <a:cs typeface="Arial" panose="020B0604020202020204" pitchFamily="34" charset="0"/>
              </a:rPr>
              <a:t>＝</a:t>
            </a:r>
            <a:r>
              <a:rPr lang="en-AU" altLang="zh-TW" b="1" dirty="0" smtClean="0">
                <a:solidFill>
                  <a:srgbClr val="376092"/>
                </a:solidFill>
                <a:latin typeface="Arial" panose="020B0604020202020204" pitchFamily="34" charset="0"/>
                <a:cs typeface="Arial" panose="020B0604020202020204" pitchFamily="34" charset="0"/>
              </a:rPr>
              <a:t> 	47 </a:t>
            </a:r>
            <a:r>
              <a:rPr lang="zh-TW" altLang="zh-TW" b="1" dirty="0" smtClean="0">
                <a:solidFill>
                  <a:srgbClr val="376092"/>
                </a:solidFill>
                <a:latin typeface="Arial" panose="020B0604020202020204" pitchFamily="34" charset="0"/>
                <a:cs typeface="Arial" panose="020B0604020202020204" pitchFamily="34" charset="0"/>
              </a:rPr>
              <a:t>分钟</a:t>
            </a:r>
            <a:endParaRPr lang="en-AU" altLang="zh-TW" b="1" dirty="0">
              <a:solidFill>
                <a:srgbClr val="376092"/>
              </a:solidFill>
              <a:latin typeface="Arial" panose="020B0604020202020204" pitchFamily="34" charset="0"/>
              <a:cs typeface="Arial" panose="020B0604020202020204" pitchFamily="34" charset="0"/>
            </a:endParaRPr>
          </a:p>
          <a:p>
            <a:pPr marL="342900" lvl="0" indent="-342900">
              <a:spcBef>
                <a:spcPct val="20000"/>
              </a:spcBef>
              <a:buSzPct val="75000"/>
              <a:buFont typeface="Wingdings" pitchFamily="2" charset="2"/>
              <a:buChar char="l"/>
              <a:defRPr/>
            </a:pPr>
            <a:r>
              <a:rPr lang="zh-TW" altLang="zh-TW" b="1" dirty="0" smtClean="0">
                <a:solidFill>
                  <a:schemeClr val="accent2">
                    <a:lumMod val="75000"/>
                  </a:schemeClr>
                </a:solidFill>
                <a:latin typeface="Arial" panose="020B0604020202020204" pitchFamily="34" charset="0"/>
                <a:cs typeface="Arial" panose="020B0604020202020204" pitchFamily="34" charset="0"/>
              </a:rPr>
              <a:t>调查时长</a:t>
            </a:r>
            <a:r>
              <a:rPr lang="en-US" altLang="zh-TW" b="1" dirty="0" smtClean="0">
                <a:solidFill>
                  <a:schemeClr val="accent2">
                    <a:lumMod val="75000"/>
                  </a:schemeClr>
                </a:solidFill>
                <a:latin typeface="Arial" panose="020B0604020202020204" pitchFamily="34" charset="0"/>
                <a:cs typeface="Arial" panose="020B0604020202020204" pitchFamily="34" charset="0"/>
              </a:rPr>
              <a:t> </a:t>
            </a:r>
            <a:r>
              <a:rPr lang="zh-TW" altLang="zh-TW" b="1" dirty="0" smtClean="0">
                <a:solidFill>
                  <a:schemeClr val="accent2">
                    <a:lumMod val="75000"/>
                  </a:schemeClr>
                </a:solidFill>
                <a:latin typeface="Arial" panose="020B0604020202020204" pitchFamily="34" charset="0"/>
                <a:cs typeface="Arial" panose="020B0604020202020204" pitchFamily="34" charset="0"/>
              </a:rPr>
              <a:t>＝</a:t>
            </a:r>
            <a:r>
              <a:rPr lang="en-US" altLang="zh-TW" b="1" dirty="0" smtClean="0">
                <a:solidFill>
                  <a:schemeClr val="accent2">
                    <a:lumMod val="75000"/>
                  </a:schemeClr>
                </a:solidFill>
                <a:latin typeface="Arial" panose="020B0604020202020204" pitchFamily="34" charset="0"/>
                <a:cs typeface="Arial" panose="020B0604020202020204" pitchFamily="34" charset="0"/>
              </a:rPr>
              <a:t> 47 </a:t>
            </a:r>
            <a:r>
              <a:rPr lang="zh-TW" altLang="zh-TW" b="1" dirty="0" smtClean="0">
                <a:solidFill>
                  <a:schemeClr val="accent2">
                    <a:lumMod val="75000"/>
                  </a:schemeClr>
                </a:solidFill>
                <a:latin typeface="Arial" panose="020B0604020202020204" pitchFamily="34" charset="0"/>
                <a:cs typeface="Arial" panose="020B0604020202020204" pitchFamily="34" charset="0"/>
              </a:rPr>
              <a:t>分钟</a:t>
            </a:r>
            <a:endParaRPr lang="zh-TW" altLang="zh-TW" b="1" dirty="0">
              <a:solidFill>
                <a:schemeClr val="accent2">
                  <a:lumMod val="75000"/>
                </a:schemeClr>
              </a:solidFill>
              <a:latin typeface="Arial" panose="020B0604020202020204" pitchFamily="34" charset="0"/>
              <a:cs typeface="Arial" panose="020B0604020202020204" pitchFamily="34" charset="0"/>
            </a:endParaRPr>
          </a:p>
        </p:txBody>
      </p:sp>
      <p:sp>
        <p:nvSpPr>
          <p:cNvPr id="13" name="Content Placeholder 12"/>
          <p:cNvSpPr>
            <a:spLocks noGrp="1"/>
          </p:cNvSpPr>
          <p:nvPr>
            <p:ph idx="1"/>
          </p:nvPr>
        </p:nvSpPr>
        <p:spPr>
          <a:xfrm>
            <a:off x="609600" y="2209800"/>
            <a:ext cx="2971800" cy="3733800"/>
          </a:xfrm>
        </p:spPr>
        <p:txBody>
          <a:bodyPr/>
          <a:lstStyle/>
          <a:p>
            <a:pPr>
              <a:buNone/>
              <a:defRPr/>
            </a:pPr>
            <a:r>
              <a:rPr lang="zh-TW" altLang="zh-TW" dirty="0"/>
              <a:t>例一</a:t>
            </a:r>
          </a:p>
          <a:p>
            <a:pPr lvl="0"/>
            <a:r>
              <a:rPr lang="en-US" altLang="zh-TW" dirty="0"/>
              <a:t>2 </a:t>
            </a:r>
            <a:r>
              <a:rPr lang="zh-TW" altLang="zh-TW" dirty="0" smtClean="0"/>
              <a:t>名潜水员一组</a:t>
            </a:r>
          </a:p>
          <a:p>
            <a:pPr lvl="0"/>
            <a:r>
              <a:rPr lang="zh-TW" altLang="zh-TW" dirty="0" smtClean="0"/>
              <a:t>移除海洋垃圾时间：</a:t>
            </a:r>
          </a:p>
          <a:p>
            <a:pPr marL="936000">
              <a:defRPr/>
            </a:pPr>
            <a:r>
              <a:rPr lang="en-AU" dirty="0" smtClean="0"/>
              <a:t>43 </a:t>
            </a:r>
            <a:r>
              <a:rPr lang="zh-TW" altLang="zh-TW" dirty="0" smtClean="0"/>
              <a:t>分钟</a:t>
            </a:r>
            <a:endParaRPr lang="en-AU" dirty="0" smtClean="0"/>
          </a:p>
          <a:p>
            <a:pPr lvl="0"/>
            <a:r>
              <a:rPr lang="zh-TW" altLang="zh-TW" dirty="0" smtClean="0"/>
              <a:t>无其他潜水员参与此趟调查</a:t>
            </a:r>
          </a:p>
          <a:p>
            <a:pPr lvl="0">
              <a:defRPr/>
            </a:pPr>
            <a:r>
              <a:rPr lang="zh-TW" altLang="zh-TW" dirty="0" smtClean="0">
                <a:solidFill>
                  <a:schemeClr val="accent2">
                    <a:lumMod val="75000"/>
                  </a:schemeClr>
                </a:solidFill>
              </a:rPr>
              <a:t>调查时长</a:t>
            </a:r>
            <a:r>
              <a:rPr lang="en-US" altLang="zh-TW" dirty="0" smtClean="0">
                <a:solidFill>
                  <a:schemeClr val="accent2">
                    <a:lumMod val="75000"/>
                  </a:schemeClr>
                </a:solidFill>
              </a:rPr>
              <a:t> </a:t>
            </a:r>
            <a:r>
              <a:rPr lang="zh-TW" altLang="zh-TW" dirty="0" smtClean="0">
                <a:solidFill>
                  <a:schemeClr val="accent2">
                    <a:lumMod val="75000"/>
                  </a:schemeClr>
                </a:solidFill>
              </a:rPr>
              <a:t>＝</a:t>
            </a:r>
            <a:r>
              <a:rPr lang="en-US" altLang="zh-TW" dirty="0" smtClean="0">
                <a:solidFill>
                  <a:schemeClr val="accent2">
                    <a:lumMod val="75000"/>
                  </a:schemeClr>
                </a:solidFill>
              </a:rPr>
              <a:t> 43 </a:t>
            </a:r>
            <a:r>
              <a:rPr lang="zh-TW" altLang="zh-TW" dirty="0" smtClean="0">
                <a:solidFill>
                  <a:schemeClr val="accent2">
                    <a:lumMod val="75000"/>
                  </a:schemeClr>
                </a:solidFill>
              </a:rPr>
              <a:t>分钟</a:t>
            </a:r>
          </a:p>
          <a:p>
            <a:pPr marL="0" indent="0">
              <a:buNone/>
              <a:defRPr/>
            </a:pPr>
            <a:endParaRPr lang="en-GB" dirty="0"/>
          </a:p>
        </p:txBody>
      </p:sp>
      <p:cxnSp>
        <p:nvCxnSpPr>
          <p:cNvPr id="14" name="Straight Connector 13"/>
          <p:cNvCxnSpPr/>
          <p:nvPr/>
        </p:nvCxnSpPr>
        <p:spPr>
          <a:xfrm>
            <a:off x="3733800" y="2286000"/>
            <a:ext cx="0" cy="35814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090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latin typeface="Arial" panose="020B0604020202020204" pitchFamily="34" charset="0"/>
                <a:cs typeface="Arial" panose="020B0604020202020204" pitchFamily="34" charset="0"/>
              </a:rPr>
              <a:t>步骤</a:t>
            </a:r>
            <a:r>
              <a:rPr lang="en-US" altLang="zh-TW" sz="1600" b="1" i="1" dirty="0" smtClean="0">
                <a:solidFill>
                  <a:srgbClr val="376092"/>
                </a:solidFill>
                <a:latin typeface="Arial" panose="020B0604020202020204" pitchFamily="34" charset="0"/>
                <a:cs typeface="Arial" panose="020B0604020202020204" pitchFamily="34" charset="0"/>
              </a:rPr>
              <a:t> 3</a:t>
            </a:r>
            <a:r>
              <a:rPr lang="zh-TW" altLang="zh-TW" sz="1600" b="1" i="1" dirty="0" smtClean="0">
                <a:solidFill>
                  <a:srgbClr val="376092"/>
                </a:solidFill>
                <a:latin typeface="Arial" panose="020B0604020202020204" pitchFamily="34" charset="0"/>
                <a:cs typeface="Arial" panose="020B0604020202020204" pitchFamily="34" charset="0"/>
              </a:rPr>
              <a:t>：记录</a:t>
            </a:r>
            <a:endParaRPr lang="en-GB" altLang="zh-TW"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lang="zh-TW" altLang="zh-TW" dirty="0" smtClean="0"/>
              <a:t>步骤</a:t>
            </a:r>
            <a:r>
              <a:rPr lang="en-US" altLang="zh-TW" dirty="0" smtClean="0"/>
              <a:t> 3</a:t>
            </a:r>
            <a:r>
              <a:rPr lang="zh-TW" altLang="zh-TW" dirty="0" smtClean="0"/>
              <a:t>：记录</a:t>
            </a:r>
            <a:br>
              <a:rPr lang="zh-TW" altLang="zh-TW" dirty="0" smtClean="0"/>
            </a:br>
            <a:endParaRPr dirty="0"/>
          </a:p>
        </p:txBody>
      </p:sp>
      <p:sp>
        <p:nvSpPr>
          <p:cNvPr id="82947" name="Content Placeholder 8"/>
          <p:cNvSpPr>
            <a:spLocks noGrp="1"/>
          </p:cNvSpPr>
          <p:nvPr>
            <p:ph idx="1"/>
          </p:nvPr>
        </p:nvSpPr>
        <p:spPr>
          <a:xfrm>
            <a:off x="685800" y="2209800"/>
            <a:ext cx="4114800" cy="3733800"/>
          </a:xfrm>
        </p:spPr>
        <p:txBody>
          <a:bodyPr>
            <a:normAutofit/>
          </a:bodyPr>
          <a:lstStyle/>
          <a:p>
            <a:pPr lvl="0"/>
            <a:r>
              <a:rPr lang="zh-TW" altLang="zh-TW" dirty="0" smtClean="0"/>
              <a:t>参加人数</a:t>
            </a:r>
          </a:p>
          <a:p>
            <a:pPr lvl="1"/>
            <a:r>
              <a:rPr lang="zh-TW" altLang="zh-TW" dirty="0" smtClean="0"/>
              <a:t>只计入实际从事海底垃圾清除的潜水员</a:t>
            </a:r>
          </a:p>
          <a:p>
            <a:pPr lvl="1"/>
            <a:r>
              <a:rPr lang="zh-TW" altLang="zh-TW" dirty="0" smtClean="0"/>
              <a:t>计算有多少位潜水员</a:t>
            </a:r>
          </a:p>
          <a:p>
            <a:pPr lvl="1"/>
            <a:r>
              <a:rPr lang="zh-TW" altLang="zh-TW" dirty="0" smtClean="0"/>
              <a:t>请不要计入非潜水员</a:t>
            </a:r>
          </a:p>
          <a:p>
            <a:pPr marL="0" indent="0">
              <a:buNone/>
            </a:pPr>
            <a:endParaRPr lang="en-GB" dirty="0" smtClean="0"/>
          </a:p>
          <a:p>
            <a:pPr lvl="0"/>
            <a:r>
              <a:rPr lang="zh-TW" altLang="zh-TW" dirty="0" smtClean="0"/>
              <a:t>浪潮的情况</a:t>
            </a:r>
          </a:p>
          <a:p>
            <a:pPr lvl="1"/>
            <a:r>
              <a:rPr lang="zh-TW" altLang="zh-TW" dirty="0" smtClean="0"/>
              <a:t>平静、平缓、稍有起伏或中等浪高</a:t>
            </a:r>
          </a:p>
          <a:p>
            <a:pPr lvl="1"/>
            <a:r>
              <a:rPr lang="zh-TW" altLang="zh-TW" dirty="0" smtClean="0"/>
              <a:t>详情请参考调查指引或调查记录表</a:t>
            </a:r>
            <a:endParaRPr lang="zh-TW" altLang="zh-TW" dirty="0"/>
          </a:p>
        </p:txBody>
      </p:sp>
      <p:sp>
        <p:nvSpPr>
          <p:cNvPr id="82948" name="Text Placeholder 9"/>
          <p:cNvSpPr>
            <a:spLocks noGrp="1"/>
          </p:cNvSpPr>
          <p:nvPr>
            <p:ph type="body" sz="quarter" idx="12"/>
          </p:nvPr>
        </p:nvSpPr>
        <p:spPr>
          <a:xfrm>
            <a:off x="457200" y="1676400"/>
            <a:ext cx="8153400" cy="685800"/>
          </a:xfrm>
        </p:spPr>
        <p:txBody>
          <a:bodyPr/>
          <a:lstStyle/>
          <a:p>
            <a:r>
              <a:rPr lang="zh-TW" altLang="zh-TW" dirty="0" smtClean="0"/>
              <a:t>更多调查信息</a:t>
            </a:r>
            <a:endParaRPr lang="zh-TW" altLang="zh-TW" dirty="0"/>
          </a:p>
        </p:txBody>
      </p:sp>
      <p:sp>
        <p:nvSpPr>
          <p:cNvPr id="82949" name="Text Placeholder 20"/>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3</a:t>
            </a:r>
            <a:r>
              <a:rPr lang="zh-TW" altLang="zh-TW" dirty="0" smtClean="0"/>
              <a:t>：回报资料</a:t>
            </a:r>
            <a:endParaRPr lang="zh-TW" altLang="zh-TW" dirty="0"/>
          </a:p>
        </p:txBody>
      </p:sp>
      <p:sp>
        <p:nvSpPr>
          <p:cNvPr id="8295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82951" name="Slide Number Placeholder 8"/>
          <p:cNvSpPr>
            <a:spLocks noGrp="1"/>
          </p:cNvSpPr>
          <p:nvPr>
            <p:ph type="sldNum" sz="quarter" idx="18"/>
          </p:nvPr>
        </p:nvSpPr>
        <p:spPr bwMode="auto">
          <a:noFill/>
          <a:ln>
            <a:miter lim="800000"/>
            <a:headEnd/>
            <a:tailEnd/>
          </a:ln>
        </p:spPr>
        <p:txBody>
          <a:bodyPr/>
          <a:lstStyle/>
          <a:p>
            <a:fld id="{AA627D1E-80E3-4DCB-9E25-61C16F6C810C}" type="slidenum">
              <a:rPr lang="en-AU"/>
              <a:pPr/>
              <a:t>38</a:t>
            </a:fld>
            <a:endParaRPr lang="en-AU" dirty="0"/>
          </a:p>
        </p:txBody>
      </p:sp>
      <p:pic>
        <p:nvPicPr>
          <p:cNvPr id="82952" name="Picture 12"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8295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latin typeface="Arial" panose="020B0604020202020204" pitchFamily="34" charset="0"/>
                <a:cs typeface="Arial" panose="020B0604020202020204" pitchFamily="34" charset="0"/>
              </a:rPr>
              <a:t>步骤</a:t>
            </a:r>
            <a:r>
              <a:rPr lang="en-US" altLang="zh-TW" sz="1600" b="1" i="1" dirty="0" smtClean="0">
                <a:solidFill>
                  <a:srgbClr val="376092"/>
                </a:solidFill>
                <a:latin typeface="Arial" panose="020B0604020202020204" pitchFamily="34" charset="0"/>
                <a:cs typeface="Arial" panose="020B0604020202020204" pitchFamily="34" charset="0"/>
              </a:rPr>
              <a:t> 3</a:t>
            </a:r>
            <a:r>
              <a:rPr lang="zh-TW" altLang="zh-TW" sz="1600" b="1" i="1" dirty="0" smtClean="0">
                <a:solidFill>
                  <a:srgbClr val="376092"/>
                </a:solidFill>
                <a:latin typeface="Arial" panose="020B0604020202020204" pitchFamily="34" charset="0"/>
                <a:cs typeface="Arial" panose="020B0604020202020204" pitchFamily="34" charset="0"/>
              </a:rPr>
              <a:t>：记录</a:t>
            </a:r>
            <a:endParaRPr lang="en-GB" altLang="zh-TW" sz="2000" b="1" dirty="0">
              <a:solidFill>
                <a:srgbClr val="376092"/>
              </a:solidFill>
              <a:latin typeface="Arial" panose="020B0604020202020204" pitchFamily="34" charset="0"/>
              <a:cs typeface="Arial" panose="020B0604020202020204" pitchFamily="34" charset="0"/>
            </a:endParaRPr>
          </a:p>
        </p:txBody>
      </p:sp>
      <p:pic>
        <p:nvPicPr>
          <p:cNvPr id="82954" name="Picture 11" descr="David BurdickMarine Photobank.jpg"/>
          <p:cNvPicPr>
            <a:picLocks noChangeAspect="1"/>
          </p:cNvPicPr>
          <p:nvPr/>
        </p:nvPicPr>
        <p:blipFill>
          <a:blip r:embed="rId4" cstate="print"/>
          <a:srcRect/>
          <a:stretch>
            <a:fillRect/>
          </a:stretch>
        </p:blipFill>
        <p:spPr bwMode="auto">
          <a:xfrm>
            <a:off x="5029200" y="2133600"/>
            <a:ext cx="3740150"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lang="zh-TW" altLang="zh-TW" dirty="0" smtClean="0"/>
              <a:t>步骤</a:t>
            </a:r>
            <a:r>
              <a:rPr lang="en-US" altLang="zh-TW" dirty="0" smtClean="0"/>
              <a:t> 3</a:t>
            </a:r>
            <a:r>
              <a:rPr lang="zh-TW" altLang="zh-TW" dirty="0" smtClean="0"/>
              <a:t>：记录</a:t>
            </a:r>
            <a:br>
              <a:rPr lang="zh-TW" altLang="zh-TW" dirty="0" smtClean="0"/>
            </a:br>
            <a:endParaRPr dirty="0"/>
          </a:p>
        </p:txBody>
      </p:sp>
      <p:sp>
        <p:nvSpPr>
          <p:cNvPr id="84995" name="Content Placeholder 8"/>
          <p:cNvSpPr>
            <a:spLocks noGrp="1"/>
          </p:cNvSpPr>
          <p:nvPr>
            <p:ph idx="1"/>
          </p:nvPr>
        </p:nvSpPr>
        <p:spPr>
          <a:xfrm>
            <a:off x="685800" y="2209800"/>
            <a:ext cx="4114800" cy="3733800"/>
          </a:xfrm>
        </p:spPr>
        <p:txBody>
          <a:bodyPr/>
          <a:lstStyle/>
          <a:p>
            <a:pPr lvl="0"/>
            <a:r>
              <a:rPr lang="zh-TW" altLang="zh-TW" dirty="0" smtClean="0"/>
              <a:t>回报调查面积可帮助我们了解调查潜点的垃圾密度：</a:t>
            </a:r>
          </a:p>
          <a:p>
            <a:r>
              <a:rPr lang="zh-TW" altLang="zh-TW" dirty="0" smtClean="0"/>
              <a:t>简单又精准的</a:t>
            </a:r>
            <a:r>
              <a:rPr lang="en-US" altLang="zh-TW" dirty="0" smtClean="0"/>
              <a:t> </a:t>
            </a:r>
            <a:r>
              <a:rPr lang="en-US" altLang="zh-TW" u="sng" dirty="0" err="1" smtClean="0">
                <a:hlinkClick r:id="rId3"/>
              </a:rPr>
              <a:t>在线工具</a:t>
            </a:r>
            <a:endParaRPr lang="en-AU" dirty="0" smtClean="0"/>
          </a:p>
          <a:p>
            <a:pPr marL="342900" lvl="1" indent="-342900">
              <a:buSzPct val="75000"/>
            </a:pPr>
            <a:r>
              <a:rPr lang="zh-TW" altLang="zh-TW" dirty="0"/>
              <a:t>平方公尺或平方英呎</a:t>
            </a:r>
          </a:p>
          <a:p>
            <a:pPr marL="0" indent="0">
              <a:buNone/>
            </a:pPr>
            <a:endParaRPr lang="en-US" dirty="0" smtClean="0"/>
          </a:p>
          <a:p>
            <a:pPr lvl="0"/>
            <a:r>
              <a:rPr lang="zh-TW" altLang="zh-TW" dirty="0" smtClean="0"/>
              <a:t>无法使用在线工具？</a:t>
            </a:r>
          </a:p>
          <a:p>
            <a:pPr lvl="1"/>
            <a:r>
              <a:rPr lang="zh-TW" altLang="zh-TW" dirty="0" smtClean="0"/>
              <a:t>长度乘以宽度即可算出面积</a:t>
            </a:r>
            <a:endParaRPr lang="en-AU" dirty="0" smtClean="0"/>
          </a:p>
          <a:p>
            <a:pPr lvl="1"/>
            <a:r>
              <a:rPr lang="zh-TW" altLang="zh-TW" dirty="0" smtClean="0"/>
              <a:t>若以上方法皆不可行，请自行估算</a:t>
            </a:r>
          </a:p>
          <a:p>
            <a:pPr lvl="1"/>
            <a:endParaRPr lang="en-AU" dirty="0" smtClean="0"/>
          </a:p>
        </p:txBody>
      </p:sp>
      <p:sp>
        <p:nvSpPr>
          <p:cNvPr id="84996" name="Text Placeholder 9"/>
          <p:cNvSpPr>
            <a:spLocks noGrp="1"/>
          </p:cNvSpPr>
          <p:nvPr>
            <p:ph type="body" sz="quarter" idx="12"/>
          </p:nvPr>
        </p:nvSpPr>
        <p:spPr>
          <a:xfrm>
            <a:off x="457200" y="1676400"/>
            <a:ext cx="8153400" cy="685800"/>
          </a:xfrm>
        </p:spPr>
        <p:txBody>
          <a:bodyPr/>
          <a:lstStyle/>
          <a:p>
            <a:r>
              <a:rPr lang="zh-TW" altLang="zh-TW" dirty="0" smtClean="0"/>
              <a:t>更多调查信息</a:t>
            </a:r>
            <a:endParaRPr lang="zh-TW" altLang="zh-TW" dirty="0"/>
          </a:p>
        </p:txBody>
      </p:sp>
      <p:sp>
        <p:nvSpPr>
          <p:cNvPr id="84997" name="Text Placeholder 20"/>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3</a:t>
            </a:r>
            <a:r>
              <a:rPr lang="zh-TW" altLang="zh-TW" dirty="0" smtClean="0"/>
              <a:t>：回报资料</a:t>
            </a:r>
            <a:endParaRPr lang="zh-TW" altLang="zh-TW" dirty="0"/>
          </a:p>
        </p:txBody>
      </p:sp>
      <p:sp>
        <p:nvSpPr>
          <p:cNvPr id="8499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84999" name="Slide Number Placeholder 8"/>
          <p:cNvSpPr>
            <a:spLocks noGrp="1"/>
          </p:cNvSpPr>
          <p:nvPr>
            <p:ph type="sldNum" sz="quarter" idx="18"/>
          </p:nvPr>
        </p:nvSpPr>
        <p:spPr bwMode="auto">
          <a:noFill/>
          <a:ln>
            <a:miter lim="800000"/>
            <a:headEnd/>
            <a:tailEnd/>
          </a:ln>
        </p:spPr>
        <p:txBody>
          <a:bodyPr/>
          <a:lstStyle/>
          <a:p>
            <a:fld id="{74A827EB-74D2-4FE7-999D-D25829FF7812}" type="slidenum">
              <a:rPr lang="en-AU"/>
              <a:pPr/>
              <a:t>39</a:t>
            </a:fld>
            <a:endParaRPr lang="en-AU" dirty="0"/>
          </a:p>
        </p:txBody>
      </p:sp>
      <p:pic>
        <p:nvPicPr>
          <p:cNvPr id="85000" name="Picture 12" descr="00_Record.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8500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latin typeface="Arial" panose="020B0604020202020204" pitchFamily="34" charset="0"/>
                <a:cs typeface="Arial" panose="020B0604020202020204" pitchFamily="34" charset="0"/>
              </a:rPr>
              <a:t>步骤</a:t>
            </a:r>
            <a:r>
              <a:rPr lang="en-US" altLang="zh-TW" sz="1600" b="1" i="1" dirty="0" smtClean="0">
                <a:solidFill>
                  <a:srgbClr val="376092"/>
                </a:solidFill>
                <a:latin typeface="Arial" panose="020B0604020202020204" pitchFamily="34" charset="0"/>
                <a:cs typeface="Arial" panose="020B0604020202020204" pitchFamily="34" charset="0"/>
              </a:rPr>
              <a:t> 3</a:t>
            </a:r>
            <a:r>
              <a:rPr lang="zh-TW" altLang="zh-TW" sz="1600" b="1" i="1" dirty="0" smtClean="0">
                <a:solidFill>
                  <a:srgbClr val="376092"/>
                </a:solidFill>
                <a:latin typeface="Arial" panose="020B0604020202020204" pitchFamily="34" charset="0"/>
                <a:cs typeface="Arial" panose="020B0604020202020204" pitchFamily="34" charset="0"/>
              </a:rPr>
              <a:t>：记录</a:t>
            </a:r>
            <a:endParaRPr lang="en-GB" altLang="zh-TW" sz="2000" b="1" dirty="0">
              <a:solidFill>
                <a:srgbClr val="376092"/>
              </a:solidFill>
              <a:latin typeface="Arial" panose="020B0604020202020204" pitchFamily="34" charset="0"/>
              <a:cs typeface="Arial" panose="020B0604020202020204" pitchFamily="34" charset="0"/>
            </a:endParaRPr>
          </a:p>
        </p:txBody>
      </p:sp>
      <p:pic>
        <p:nvPicPr>
          <p:cNvPr id="85002" name="Picture 10" descr="area_image.jpg"/>
          <p:cNvPicPr>
            <a:picLocks noChangeAspect="1"/>
          </p:cNvPicPr>
          <p:nvPr/>
        </p:nvPicPr>
        <p:blipFill>
          <a:blip r:embed="rId5" cstate="print"/>
          <a:srcRect/>
          <a:stretch>
            <a:fillRect/>
          </a:stretch>
        </p:blipFill>
        <p:spPr bwMode="auto">
          <a:xfrm>
            <a:off x="5029200" y="2438400"/>
            <a:ext cx="3657600" cy="2597150"/>
          </a:xfrm>
          <a:prstGeom prst="rect">
            <a:avLst/>
          </a:prstGeom>
          <a:noFill/>
          <a:ln w="9525">
            <a:noFill/>
            <a:miter lim="800000"/>
            <a:headEnd/>
            <a:tailEnd/>
          </a:ln>
        </p:spPr>
      </p:pic>
      <p:sp>
        <p:nvSpPr>
          <p:cNvPr id="85003" name="Text Placeholder 8"/>
          <p:cNvSpPr txBox="1">
            <a:spLocks/>
          </p:cNvSpPr>
          <p:nvPr/>
        </p:nvSpPr>
        <p:spPr bwMode="auto">
          <a:xfrm>
            <a:off x="5029200" y="5029200"/>
            <a:ext cx="3657600" cy="304800"/>
          </a:xfrm>
          <a:prstGeom prst="rect">
            <a:avLst/>
          </a:prstGeom>
          <a:noFill/>
          <a:ln w="9525">
            <a:noFill/>
            <a:miter lim="800000"/>
            <a:headEnd/>
            <a:tailEnd/>
          </a:ln>
        </p:spPr>
        <p:txBody>
          <a:bodyPr/>
          <a:lstStyle/>
          <a:p>
            <a:pPr algn="ctr">
              <a:spcBef>
                <a:spcPct val="20000"/>
              </a:spcBef>
              <a:buSzPct val="75000"/>
            </a:pPr>
            <a:r>
              <a:rPr lang="zh-TW" altLang="zh-TW" sz="1400" b="1" dirty="0" smtClean="0">
                <a:solidFill>
                  <a:srgbClr val="376092"/>
                </a:solidFill>
                <a:latin typeface="Arial" panose="020B0604020202020204" pitchFamily="34" charset="0"/>
                <a:cs typeface="Arial" panose="020B0604020202020204" pitchFamily="34" charset="0"/>
              </a:rPr>
              <a:t>使用在线工具测量面积</a:t>
            </a:r>
            <a:endParaRPr lang="en-AU" sz="14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zh-TW" altLang="zh-TW" dirty="0" smtClean="0"/>
              <a:t>你将会学到</a:t>
            </a:r>
            <a:r>
              <a:rPr lang="en-GB" altLang="zh-TW" dirty="0" smtClean="0"/>
              <a:t>. </a:t>
            </a:r>
            <a:r>
              <a:rPr lang="en-GB" altLang="zh-TW" dirty="0"/>
              <a:t>. .</a:t>
            </a:r>
            <a:endParaRPr lang="en-GB" dirty="0"/>
          </a:p>
        </p:txBody>
      </p:sp>
      <p:sp>
        <p:nvSpPr>
          <p:cNvPr id="15363" name="Content Placeholder 2"/>
          <p:cNvSpPr>
            <a:spLocks noGrp="1"/>
          </p:cNvSpPr>
          <p:nvPr>
            <p:ph idx="1"/>
          </p:nvPr>
        </p:nvSpPr>
        <p:spPr>
          <a:xfrm>
            <a:off x="685800" y="3017838"/>
            <a:ext cx="4495800" cy="3459162"/>
          </a:xfrm>
        </p:spPr>
        <p:txBody>
          <a:bodyPr/>
          <a:lstStyle/>
          <a:p>
            <a:pPr lvl="0"/>
            <a:r>
              <a:rPr lang="zh-TW" altLang="zh-TW" dirty="0" smtClean="0"/>
              <a:t>步骤一：</a:t>
            </a:r>
            <a:r>
              <a:rPr lang="en-US" altLang="zh-TW" dirty="0" smtClean="0"/>
              <a:t> </a:t>
            </a:r>
            <a:r>
              <a:rPr lang="zh-TW" altLang="zh-TW" dirty="0"/>
              <a:t>秤重</a:t>
            </a:r>
          </a:p>
          <a:p>
            <a:pPr lvl="0"/>
            <a:r>
              <a:rPr lang="zh-TW" altLang="zh-TW" dirty="0" smtClean="0"/>
              <a:t>步骤二：</a:t>
            </a:r>
            <a:r>
              <a:rPr lang="en-US" altLang="zh-TW" dirty="0" smtClean="0"/>
              <a:t> </a:t>
            </a:r>
            <a:r>
              <a:rPr lang="zh-TW" altLang="zh-TW" dirty="0" smtClean="0"/>
              <a:t>分类</a:t>
            </a:r>
          </a:p>
          <a:p>
            <a:pPr lvl="0"/>
            <a:r>
              <a:rPr lang="zh-TW" altLang="zh-TW" dirty="0" smtClean="0"/>
              <a:t>步骤三</a:t>
            </a:r>
            <a:r>
              <a:rPr lang="zh-TW" altLang="zh-TW" dirty="0"/>
              <a:t>：</a:t>
            </a:r>
            <a:r>
              <a:rPr lang="en-US" altLang="zh-TW" dirty="0"/>
              <a:t> </a:t>
            </a:r>
            <a:r>
              <a:rPr lang="zh-TW" altLang="zh-TW" dirty="0" smtClean="0"/>
              <a:t>记录</a:t>
            </a:r>
          </a:p>
          <a:p>
            <a:pPr lvl="0"/>
            <a:r>
              <a:rPr lang="zh-TW" altLang="zh-TW" dirty="0" smtClean="0"/>
              <a:t>步骤四</a:t>
            </a:r>
            <a:r>
              <a:rPr lang="zh-TW" altLang="zh-TW" dirty="0"/>
              <a:t>：</a:t>
            </a:r>
            <a:r>
              <a:rPr lang="en-US" altLang="zh-TW" dirty="0"/>
              <a:t> </a:t>
            </a:r>
            <a:r>
              <a:rPr lang="zh-TW" altLang="zh-TW" dirty="0" smtClean="0"/>
              <a:t>处理</a:t>
            </a:r>
          </a:p>
          <a:p>
            <a:pPr lvl="0"/>
            <a:r>
              <a:rPr lang="zh-TW" altLang="zh-TW" dirty="0" smtClean="0"/>
              <a:t>步骤五</a:t>
            </a:r>
            <a:r>
              <a:rPr lang="zh-TW" altLang="zh-TW" dirty="0"/>
              <a:t>：</a:t>
            </a:r>
            <a:r>
              <a:rPr lang="en-US" altLang="zh-TW" dirty="0"/>
              <a:t> </a:t>
            </a:r>
            <a:r>
              <a:rPr lang="zh-TW" altLang="zh-TW" dirty="0" smtClean="0"/>
              <a:t>回报</a:t>
            </a:r>
            <a:endParaRPr lang="zh-TW" altLang="zh-TW" dirty="0"/>
          </a:p>
        </p:txBody>
      </p:sp>
      <p:sp>
        <p:nvSpPr>
          <p:cNvPr id="15364" name="Text Placeholder 3"/>
          <p:cNvSpPr>
            <a:spLocks noGrp="1"/>
          </p:cNvSpPr>
          <p:nvPr>
            <p:ph type="body" sz="quarter" idx="12"/>
          </p:nvPr>
        </p:nvSpPr>
        <p:spPr>
          <a:xfrm>
            <a:off x="457200" y="1951038"/>
            <a:ext cx="7467600" cy="685800"/>
          </a:xfrm>
        </p:spPr>
        <p:txBody>
          <a:bodyPr/>
          <a:lstStyle/>
          <a:p>
            <a:r>
              <a:rPr lang="zh-TW" altLang="zh-TW" dirty="0">
                <a:latin typeface="Arial" charset="0"/>
                <a:cs typeface="Arial" charset="0"/>
              </a:rPr>
              <a:t>第 </a:t>
            </a:r>
            <a:r>
              <a:rPr lang="en-US" altLang="zh-TW" dirty="0">
                <a:latin typeface="Arial" charset="0"/>
                <a:cs typeface="Arial" charset="0"/>
              </a:rPr>
              <a:t>3 </a:t>
            </a:r>
            <a:r>
              <a:rPr lang="zh-TW" altLang="zh-TW" dirty="0" smtClean="0">
                <a:latin typeface="Arial" charset="0"/>
                <a:cs typeface="Arial" charset="0"/>
              </a:rPr>
              <a:t>节：让调查更具价值</a:t>
            </a:r>
            <a:endParaRPr lang="zh-TW" altLang="zh-TW" dirty="0">
              <a:latin typeface="Arial" charset="0"/>
              <a:cs typeface="Arial" charset="0"/>
            </a:endParaRPr>
          </a:p>
        </p:txBody>
      </p:sp>
      <p:sp>
        <p:nvSpPr>
          <p:cNvPr id="15365"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br>
              <a:rPr lang="en-AU" dirty="0" smtClean="0">
                <a:latin typeface="Arial" charset="0"/>
                <a:cs typeface="Arial" charset="0"/>
              </a:rPr>
            </a:br>
            <a:r>
              <a:rPr lang="zh-TW" altLang="zh-TW" dirty="0" smtClean="0"/>
              <a:t>调查指引</a:t>
            </a:r>
            <a:endParaRPr lang="en-US" dirty="0" smtClean="0">
              <a:latin typeface="Arial" charset="0"/>
              <a:cs typeface="Arial" charset="0"/>
            </a:endParaRPr>
          </a:p>
        </p:txBody>
      </p:sp>
      <p:sp>
        <p:nvSpPr>
          <p:cNvPr id="15366" name="Slide Number Placeholder 4"/>
          <p:cNvSpPr>
            <a:spLocks noGrp="1"/>
          </p:cNvSpPr>
          <p:nvPr>
            <p:ph type="sldNum" sz="quarter" idx="18"/>
          </p:nvPr>
        </p:nvSpPr>
        <p:spPr bwMode="auto">
          <a:noFill/>
          <a:ln>
            <a:miter lim="800000"/>
            <a:headEnd/>
            <a:tailEnd/>
          </a:ln>
        </p:spPr>
        <p:txBody>
          <a:bodyPr/>
          <a:lstStyle/>
          <a:p>
            <a:fld id="{48B0C648-27A1-4E94-ACB1-73B016268C2C}" type="slidenum">
              <a:rPr lang="en-US"/>
              <a:pPr/>
              <a:t>4</a:t>
            </a:fld>
            <a:endParaRPr lang="en-US" dirty="0"/>
          </a:p>
        </p:txBody>
      </p:sp>
      <p:sp>
        <p:nvSpPr>
          <p:cNvPr id="15367" name="Text Placeholder 18"/>
          <p:cNvSpPr>
            <a:spLocks noGrp="1"/>
          </p:cNvSpPr>
          <p:nvPr>
            <p:ph type="body" sz="quarter" idx="16"/>
          </p:nvPr>
        </p:nvSpPr>
        <p:spPr>
          <a:xfrm>
            <a:off x="76200" y="6418263"/>
            <a:ext cx="2590800" cy="304800"/>
          </a:xfrm>
        </p:spPr>
        <p:txBody>
          <a:bodyPr/>
          <a:lstStyle/>
          <a:p>
            <a:r>
              <a:rPr lang="zh-TW" altLang="zh-TW" dirty="0" smtClean="0"/>
              <a:t>欢迎</a:t>
            </a:r>
          </a:p>
          <a:p>
            <a:endParaRPr lang="en-GB" dirty="0" smtClean="0">
              <a:latin typeface="Arial" charset="0"/>
              <a:cs typeface="Arial" charset="0"/>
            </a:endParaRPr>
          </a:p>
        </p:txBody>
      </p:sp>
      <p:sp>
        <p:nvSpPr>
          <p:cNvPr id="51" name="Rounded Rectangle 50">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5369" name="TextBox 51">
            <a:hlinkClick r:id="rId3" action="ppaction://hlinksldjump"/>
          </p:cNvPr>
          <p:cNvSpPr txBox="1">
            <a:spLocks noChangeArrowheads="1"/>
          </p:cNvSpPr>
          <p:nvPr/>
        </p:nvSpPr>
        <p:spPr bwMode="auto">
          <a:xfrm>
            <a:off x="6324600" y="4930666"/>
            <a:ext cx="2133600" cy="646331"/>
          </a:xfrm>
          <a:prstGeom prst="rect">
            <a:avLst/>
          </a:prstGeom>
          <a:noFill/>
          <a:ln w="9525">
            <a:noFill/>
            <a:miter lim="800000"/>
            <a:headEnd/>
            <a:tailEnd/>
          </a:ln>
        </p:spPr>
        <p:txBody>
          <a:bodyPr anchor="ctr">
            <a:spAutoFit/>
          </a:bodyPr>
          <a:lstStyle/>
          <a:p>
            <a:pPr algn="ctr"/>
            <a:r>
              <a:rPr lang="zh-TW" altLang="zh-TW" b="1" dirty="0" smtClean="0">
                <a:solidFill>
                  <a:schemeClr val="tx2"/>
                </a:solidFill>
                <a:latin typeface="Arial" panose="020B0604020202020204" pitchFamily="34" charset="0"/>
                <a:cs typeface="Arial" panose="020B0604020202020204" pitchFamily="34" charset="0"/>
              </a:rPr>
              <a:t>第</a:t>
            </a:r>
            <a:r>
              <a:rPr lang="en-US" altLang="zh-TW" b="1" dirty="0" smtClean="0">
                <a:solidFill>
                  <a:schemeClr val="tx2"/>
                </a:solidFill>
                <a:latin typeface="Arial" panose="020B0604020202020204" pitchFamily="34" charset="0"/>
                <a:cs typeface="Arial" panose="020B0604020202020204" pitchFamily="34" charset="0"/>
              </a:rPr>
              <a:t> 3 </a:t>
            </a:r>
            <a:r>
              <a:rPr lang="zh-TW" altLang="zh-TW" b="1" dirty="0" smtClean="0">
                <a:solidFill>
                  <a:schemeClr val="tx2"/>
                </a:solidFill>
                <a:latin typeface="Arial" panose="020B0604020202020204" pitchFamily="34" charset="0"/>
                <a:cs typeface="Arial" panose="020B0604020202020204" pitchFamily="34" charset="0"/>
              </a:rPr>
              <a:t>节</a:t>
            </a:r>
            <a:endParaRPr lang="zh-TW" altLang="zh-TW" b="1" dirty="0">
              <a:solidFill>
                <a:schemeClr val="tx2"/>
              </a:solidFill>
              <a:latin typeface="Arial" panose="020B0604020202020204" pitchFamily="34" charset="0"/>
              <a:cs typeface="Arial" panose="020B0604020202020204" pitchFamily="34" charset="0"/>
            </a:endParaRPr>
          </a:p>
          <a:p>
            <a:pPr algn="ctr"/>
            <a:r>
              <a:rPr lang="zh-TW" altLang="zh-TW" b="1" dirty="0" smtClean="0">
                <a:solidFill>
                  <a:schemeClr val="tx2"/>
                </a:solidFill>
                <a:latin typeface="Arial" panose="020B0604020202020204" pitchFamily="34" charset="0"/>
                <a:cs typeface="Arial" panose="020B0604020202020204" pitchFamily="34" charset="0"/>
              </a:rPr>
              <a:t>回报资料</a:t>
            </a:r>
            <a:endParaRPr lang="zh-TW" altLang="zh-TW" b="1" dirty="0">
              <a:solidFill>
                <a:schemeClr val="tx2"/>
              </a:solidFill>
              <a:latin typeface="Arial" panose="020B0604020202020204" pitchFamily="34" charset="0"/>
              <a:cs typeface="Arial" panose="020B0604020202020204" pitchFamily="34" charset="0"/>
            </a:endParaRPr>
          </a:p>
        </p:txBody>
      </p:sp>
      <p:sp>
        <p:nvSpPr>
          <p:cNvPr id="15370"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r>
              <a:rPr lang="zh-TW" altLang="zh-TW" b="1" dirty="0" smtClean="0">
                <a:solidFill>
                  <a:srgbClr val="376092"/>
                </a:solidFill>
                <a:latin typeface="Arial" panose="020B0604020202020204" pitchFamily="34" charset="0"/>
                <a:cs typeface="Arial" panose="020B0604020202020204" pitchFamily="34" charset="0"/>
              </a:rPr>
              <a:t>回报调查资料</a:t>
            </a:r>
            <a:endParaRPr lang="zh-TW" altLang="zh-TW"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zh-TW" altLang="zh-TW" dirty="0" smtClean="0"/>
              <a:t>步骤</a:t>
            </a:r>
            <a:r>
              <a:rPr lang="en-US" altLang="zh-TW" dirty="0" smtClean="0"/>
              <a:t> 3</a:t>
            </a:r>
            <a:r>
              <a:rPr lang="zh-TW" altLang="zh-TW" dirty="0" smtClean="0"/>
              <a:t>：记录</a:t>
            </a:r>
            <a:br>
              <a:rPr lang="zh-TW" altLang="zh-TW" dirty="0" smtClean="0"/>
            </a:br>
            <a:endParaRPr lang="en-GB" dirty="0"/>
          </a:p>
        </p:txBody>
      </p:sp>
      <p:sp>
        <p:nvSpPr>
          <p:cNvPr id="87043" name="Content Placeholder 2"/>
          <p:cNvSpPr>
            <a:spLocks noGrp="1"/>
          </p:cNvSpPr>
          <p:nvPr>
            <p:ph idx="1"/>
          </p:nvPr>
        </p:nvSpPr>
        <p:spPr>
          <a:xfrm>
            <a:off x="5181600" y="2362200"/>
            <a:ext cx="3581400" cy="3459163"/>
          </a:xfrm>
        </p:spPr>
        <p:txBody>
          <a:bodyPr/>
          <a:lstStyle/>
          <a:p>
            <a:pPr lvl="0"/>
            <a:r>
              <a:rPr lang="zh-TW" altLang="zh-TW" dirty="0" smtClean="0"/>
              <a:t>生态系统</a:t>
            </a:r>
          </a:p>
          <a:p>
            <a:pPr lvl="1"/>
            <a:r>
              <a:rPr lang="zh-TW" altLang="zh-TW" dirty="0" smtClean="0"/>
              <a:t>调查潜点的海洋生态系统</a:t>
            </a:r>
          </a:p>
          <a:p>
            <a:pPr lvl="0"/>
            <a:r>
              <a:rPr lang="zh-TW" altLang="zh-TW" dirty="0" smtClean="0"/>
              <a:t>珊瑚礁</a:t>
            </a:r>
            <a:endParaRPr lang="zh-TW" altLang="zh-TW" dirty="0"/>
          </a:p>
          <a:p>
            <a:pPr lvl="0"/>
            <a:r>
              <a:rPr lang="zh-TW" altLang="zh-TW" dirty="0"/>
              <a:t>岩礁</a:t>
            </a:r>
          </a:p>
          <a:p>
            <a:pPr lvl="0"/>
            <a:r>
              <a:rPr lang="zh-TW" altLang="zh-TW" dirty="0"/>
              <a:t>海藻</a:t>
            </a:r>
          </a:p>
          <a:p>
            <a:pPr lvl="0"/>
            <a:r>
              <a:rPr lang="zh-TW" altLang="zh-TW" dirty="0" smtClean="0"/>
              <a:t>红树林</a:t>
            </a:r>
          </a:p>
          <a:p>
            <a:pPr lvl="0"/>
            <a:r>
              <a:rPr lang="zh-TW" altLang="zh-TW" dirty="0" smtClean="0"/>
              <a:t>海草</a:t>
            </a:r>
            <a:endParaRPr lang="zh-TW" altLang="zh-TW" dirty="0"/>
          </a:p>
          <a:p>
            <a:pPr lvl="0"/>
            <a:r>
              <a:rPr lang="zh-TW" altLang="zh-TW" dirty="0" smtClean="0"/>
              <a:t>其他（请说明）</a:t>
            </a:r>
            <a:endParaRPr lang="zh-TW" altLang="zh-TW" dirty="0"/>
          </a:p>
        </p:txBody>
      </p:sp>
      <p:sp>
        <p:nvSpPr>
          <p:cNvPr id="87044" name="Text Placeholder 3"/>
          <p:cNvSpPr>
            <a:spLocks noGrp="1"/>
          </p:cNvSpPr>
          <p:nvPr>
            <p:ph type="body" sz="quarter" idx="12"/>
          </p:nvPr>
        </p:nvSpPr>
        <p:spPr>
          <a:xfrm>
            <a:off x="457200" y="1828800"/>
            <a:ext cx="8153400" cy="685800"/>
          </a:xfrm>
        </p:spPr>
        <p:txBody>
          <a:bodyPr/>
          <a:lstStyle/>
          <a:p>
            <a:r>
              <a:rPr lang="zh-TW" altLang="zh-TW" dirty="0" smtClean="0"/>
              <a:t>更多调查信息</a:t>
            </a:r>
            <a:endParaRPr lang="zh-TW" altLang="zh-TW" dirty="0"/>
          </a:p>
        </p:txBody>
      </p:sp>
      <p:sp>
        <p:nvSpPr>
          <p:cNvPr id="87045" name="Text Placeholder 4"/>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3</a:t>
            </a:r>
            <a:r>
              <a:rPr lang="zh-TW" altLang="zh-TW" dirty="0" smtClean="0"/>
              <a:t>：回报资料</a:t>
            </a:r>
          </a:p>
          <a:p>
            <a:endParaRPr lang="en-GB" dirty="0" smtClean="0"/>
          </a:p>
        </p:txBody>
      </p:sp>
      <p:sp>
        <p:nvSpPr>
          <p:cNvPr id="87046"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87047" name="Slide Number Placeholder 6"/>
          <p:cNvSpPr>
            <a:spLocks noGrp="1"/>
          </p:cNvSpPr>
          <p:nvPr>
            <p:ph type="sldNum" sz="quarter" idx="18"/>
          </p:nvPr>
        </p:nvSpPr>
        <p:spPr bwMode="auto">
          <a:noFill/>
          <a:ln>
            <a:miter lim="800000"/>
            <a:headEnd/>
            <a:tailEnd/>
          </a:ln>
        </p:spPr>
        <p:txBody>
          <a:bodyPr/>
          <a:lstStyle/>
          <a:p>
            <a:fld id="{8F46BF1C-0431-4F0E-8BE9-5698F25801F0}" type="slidenum">
              <a:rPr lang="en-US"/>
              <a:pPr/>
              <a:t>40</a:t>
            </a:fld>
            <a:endParaRPr lang="en-US" dirty="0"/>
          </a:p>
        </p:txBody>
      </p:sp>
      <p:sp>
        <p:nvSpPr>
          <p:cNvPr id="87048" name="Content Placeholder 2"/>
          <p:cNvSpPr txBox="1">
            <a:spLocks/>
          </p:cNvSpPr>
          <p:nvPr/>
        </p:nvSpPr>
        <p:spPr bwMode="auto">
          <a:xfrm>
            <a:off x="685800" y="2362200"/>
            <a:ext cx="4267200" cy="3657600"/>
          </a:xfrm>
          <a:prstGeom prst="rect">
            <a:avLst/>
          </a:prstGeom>
          <a:noFill/>
          <a:ln w="9525">
            <a:noFill/>
            <a:miter lim="800000"/>
            <a:headEnd/>
            <a:tailEnd/>
          </a:ln>
        </p:spPr>
        <p:txBody>
          <a:bodyPr/>
          <a:lstStyle/>
          <a:p>
            <a:pPr marL="342900" lvl="0" indent="-342900">
              <a:spcBef>
                <a:spcPct val="20000"/>
              </a:spcBef>
              <a:buSzPct val="75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主要地质构造</a:t>
            </a:r>
          </a:p>
          <a:p>
            <a:pPr marL="742950" lvl="1" indent="-285750">
              <a:spcBef>
                <a:spcPct val="20000"/>
              </a:spcBef>
              <a:buSzPct val="60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此趟调查所待区域的地质结构</a:t>
            </a:r>
            <a:endParaRPr lang="en-AU" b="1" dirty="0" smtClean="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沙</a:t>
            </a:r>
          </a:p>
          <a:p>
            <a:pPr marL="34290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泥</a:t>
            </a:r>
          </a:p>
          <a:p>
            <a:pPr marL="34290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碎石</a:t>
            </a:r>
          </a:p>
          <a:p>
            <a:pPr marL="34290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岩石</a:t>
            </a:r>
          </a:p>
          <a:p>
            <a:pPr marL="34290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珊瑚</a:t>
            </a:r>
          </a:p>
          <a:p>
            <a:pPr marL="34290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海草</a:t>
            </a:r>
          </a:p>
          <a:p>
            <a:pPr marL="342900" indent="-342900">
              <a:spcBef>
                <a:spcPct val="20000"/>
              </a:spcBef>
              <a:buSzPct val="75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其他（请说明</a:t>
            </a:r>
            <a:r>
              <a:rPr lang="en-AU" b="1" dirty="0" smtClean="0">
                <a:solidFill>
                  <a:srgbClr val="376092"/>
                </a:solidFill>
                <a:latin typeface="Arial" panose="020B0604020202020204" pitchFamily="34" charset="0"/>
                <a:cs typeface="Arial" panose="020B0604020202020204" pitchFamily="34" charset="0"/>
              </a:rPr>
              <a:t>)</a:t>
            </a:r>
            <a:endParaRPr lang="en-AU" b="1" dirty="0">
              <a:solidFill>
                <a:srgbClr val="376092"/>
              </a:solidFill>
              <a:latin typeface="Arial" panose="020B0604020202020204" pitchFamily="34" charset="0"/>
              <a:cs typeface="Arial" panose="020B0604020202020204" pitchFamily="34" charset="0"/>
            </a:endParaRPr>
          </a:p>
          <a:p>
            <a:pPr marL="742950" lvl="1" indent="-285750">
              <a:spcBef>
                <a:spcPct val="20000"/>
              </a:spcBef>
              <a:buSzPct val="60000"/>
              <a:buFont typeface="Wingdings" pitchFamily="2" charset="2"/>
              <a:buChar char="l"/>
            </a:pPr>
            <a:endParaRPr lang="en-AU" b="1" dirty="0">
              <a:solidFill>
                <a:srgbClr val="376092"/>
              </a:solidFill>
              <a:latin typeface="Arial" panose="020B0604020202020204" pitchFamily="34" charset="0"/>
              <a:cs typeface="Arial" panose="020B0604020202020204" pitchFamily="34" charset="0"/>
            </a:endParaRPr>
          </a:p>
        </p:txBody>
      </p:sp>
      <p:pic>
        <p:nvPicPr>
          <p:cNvPr id="87049" name="Picture 9"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8705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latin typeface="Arial" panose="020B0604020202020204" pitchFamily="34" charset="0"/>
                <a:cs typeface="Arial" panose="020B0604020202020204" pitchFamily="34" charset="0"/>
              </a:rPr>
              <a:t>步骤</a:t>
            </a:r>
            <a:r>
              <a:rPr lang="en-US" altLang="zh-TW" sz="1600" b="1" i="1" dirty="0" smtClean="0">
                <a:solidFill>
                  <a:srgbClr val="376092"/>
                </a:solidFill>
                <a:latin typeface="Arial" panose="020B0604020202020204" pitchFamily="34" charset="0"/>
                <a:cs typeface="Arial" panose="020B0604020202020204" pitchFamily="34" charset="0"/>
              </a:rPr>
              <a:t> 3</a:t>
            </a:r>
            <a:r>
              <a:rPr lang="zh-TW" altLang="zh-TW" sz="1600" b="1" i="1" dirty="0" smtClean="0">
                <a:solidFill>
                  <a:srgbClr val="376092"/>
                </a:solidFill>
                <a:latin typeface="Arial" panose="020B0604020202020204" pitchFamily="34" charset="0"/>
                <a:cs typeface="Arial" panose="020B0604020202020204" pitchFamily="34" charset="0"/>
              </a:rPr>
              <a:t>：记录</a:t>
            </a:r>
            <a:endParaRPr lang="en-GB" altLang="zh-TW"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zh-TW" altLang="zh-TW" dirty="0" smtClean="0"/>
              <a:t>步骤</a:t>
            </a:r>
            <a:r>
              <a:rPr lang="en-US" altLang="zh-TW" dirty="0" smtClean="0"/>
              <a:t> 3</a:t>
            </a:r>
            <a:r>
              <a:rPr lang="zh-TW" altLang="zh-TW" dirty="0" smtClean="0"/>
              <a:t>：记录</a:t>
            </a:r>
            <a:br>
              <a:rPr lang="zh-TW" altLang="zh-TW" dirty="0" smtClean="0"/>
            </a:br>
            <a:endParaRPr lang="en-GB" dirty="0"/>
          </a:p>
        </p:txBody>
      </p:sp>
      <p:sp>
        <p:nvSpPr>
          <p:cNvPr id="89091" name="Content Placeholder 2"/>
          <p:cNvSpPr>
            <a:spLocks noGrp="1"/>
          </p:cNvSpPr>
          <p:nvPr>
            <p:ph idx="1"/>
          </p:nvPr>
        </p:nvSpPr>
        <p:spPr>
          <a:xfrm>
            <a:off x="533400" y="2438400"/>
            <a:ext cx="3962400" cy="3459163"/>
          </a:xfrm>
        </p:spPr>
        <p:txBody>
          <a:bodyPr/>
          <a:lstStyle/>
          <a:p>
            <a:pPr lvl="0"/>
            <a:r>
              <a:rPr lang="zh-TW" altLang="zh-TW" dirty="0" smtClean="0"/>
              <a:t>被垃圾缠住的动物</a:t>
            </a:r>
          </a:p>
          <a:p>
            <a:pPr lvl="1"/>
            <a:r>
              <a:rPr lang="zh-TW" altLang="zh-TW" dirty="0" smtClean="0"/>
              <a:t>回报动物物种和垃圾种类</a:t>
            </a:r>
          </a:p>
          <a:p>
            <a:pPr lvl="1"/>
            <a:r>
              <a:rPr lang="zh-TW" altLang="zh-TW" dirty="0" smtClean="0"/>
              <a:t>拍下照片一并回报</a:t>
            </a:r>
            <a:endParaRPr lang="zh-TW" altLang="zh-TW" dirty="0"/>
          </a:p>
        </p:txBody>
      </p:sp>
      <p:sp>
        <p:nvSpPr>
          <p:cNvPr id="89092" name="Text Placeholder 3"/>
          <p:cNvSpPr>
            <a:spLocks noGrp="1"/>
          </p:cNvSpPr>
          <p:nvPr>
            <p:ph type="body" sz="quarter" idx="12"/>
          </p:nvPr>
        </p:nvSpPr>
        <p:spPr>
          <a:xfrm>
            <a:off x="457200" y="1828800"/>
            <a:ext cx="8153400" cy="685800"/>
          </a:xfrm>
        </p:spPr>
        <p:txBody>
          <a:bodyPr/>
          <a:lstStyle/>
          <a:p>
            <a:r>
              <a:rPr lang="zh-TW" altLang="zh-TW" dirty="0" smtClean="0"/>
              <a:t>更多调查信息</a:t>
            </a:r>
            <a:endParaRPr lang="zh-TW" altLang="zh-TW" dirty="0"/>
          </a:p>
        </p:txBody>
      </p:sp>
      <p:sp>
        <p:nvSpPr>
          <p:cNvPr id="89093" name="Text Placeholder 4"/>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3</a:t>
            </a:r>
            <a:r>
              <a:rPr lang="zh-TW" altLang="zh-TW" dirty="0" smtClean="0"/>
              <a:t>：回报资料</a:t>
            </a:r>
            <a:endParaRPr lang="zh-TW" altLang="zh-TW" dirty="0"/>
          </a:p>
        </p:txBody>
      </p:sp>
      <p:sp>
        <p:nvSpPr>
          <p:cNvPr id="8909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89095" name="Slide Number Placeholder 6"/>
          <p:cNvSpPr>
            <a:spLocks noGrp="1"/>
          </p:cNvSpPr>
          <p:nvPr>
            <p:ph type="sldNum" sz="quarter" idx="18"/>
          </p:nvPr>
        </p:nvSpPr>
        <p:spPr bwMode="auto">
          <a:noFill/>
          <a:ln>
            <a:miter lim="800000"/>
            <a:headEnd/>
            <a:tailEnd/>
          </a:ln>
        </p:spPr>
        <p:txBody>
          <a:bodyPr/>
          <a:lstStyle/>
          <a:p>
            <a:fld id="{DEFC25C8-BD6D-479A-9449-3F7A73CBBEB8}" type="slidenum">
              <a:rPr lang="en-US"/>
              <a:pPr/>
              <a:t>41</a:t>
            </a:fld>
            <a:endParaRPr lang="en-US" dirty="0"/>
          </a:p>
        </p:txBody>
      </p:sp>
      <p:sp>
        <p:nvSpPr>
          <p:cNvPr id="89096" name="Content Placeholder 2"/>
          <p:cNvSpPr txBox="1">
            <a:spLocks/>
          </p:cNvSpPr>
          <p:nvPr/>
        </p:nvSpPr>
        <p:spPr bwMode="auto">
          <a:xfrm>
            <a:off x="4953000" y="2438400"/>
            <a:ext cx="3810000" cy="3657600"/>
          </a:xfrm>
          <a:prstGeom prst="rect">
            <a:avLst/>
          </a:prstGeom>
          <a:noFill/>
          <a:ln w="9525">
            <a:noFill/>
            <a:miter lim="800000"/>
            <a:headEnd/>
            <a:tailEnd/>
          </a:ln>
        </p:spPr>
        <p:txBody>
          <a:bodyPr/>
          <a:lstStyle/>
          <a:p>
            <a:pPr marL="342900" lvl="0" indent="-342900">
              <a:spcBef>
                <a:spcPct val="20000"/>
              </a:spcBef>
              <a:buSzPct val="75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调查深度范围</a:t>
            </a:r>
          </a:p>
          <a:p>
            <a:pPr marL="800100" lvl="1" indent="-342900">
              <a:spcBef>
                <a:spcPct val="20000"/>
              </a:spcBef>
              <a:buSzPct val="75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垃圾移除地最深与最浅的深度</a:t>
            </a:r>
          </a:p>
          <a:p>
            <a:pPr marL="800100" lvl="1" indent="-342900">
              <a:spcBef>
                <a:spcPct val="20000"/>
              </a:spcBef>
              <a:buSzPct val="75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可能浅于你此趟潜水的最大深度</a:t>
            </a:r>
          </a:p>
          <a:p>
            <a:pPr marL="800100" lvl="1" indent="-342900">
              <a:spcBef>
                <a:spcPct val="20000"/>
              </a:spcBef>
              <a:buSzPct val="75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请勿把最浅深度写成</a:t>
            </a:r>
            <a:r>
              <a:rPr lang="en-US" altLang="zh-TW" b="1" dirty="0" smtClean="0">
                <a:solidFill>
                  <a:srgbClr val="376092"/>
                </a:solidFill>
                <a:latin typeface="Arial" panose="020B0604020202020204" pitchFamily="34" charset="0"/>
                <a:cs typeface="Arial" panose="020B0604020202020204" pitchFamily="34" charset="0"/>
              </a:rPr>
              <a:t> </a:t>
            </a:r>
            <a:r>
              <a:rPr lang="en-US" altLang="zh-TW" b="1" dirty="0">
                <a:solidFill>
                  <a:srgbClr val="376092"/>
                </a:solidFill>
                <a:latin typeface="Arial" panose="020B0604020202020204" pitchFamily="34" charset="0"/>
                <a:cs typeface="Arial" panose="020B0604020202020204" pitchFamily="34" charset="0"/>
              </a:rPr>
              <a:t>0 </a:t>
            </a:r>
            <a:r>
              <a:rPr lang="zh-TW" altLang="zh-TW" b="1" dirty="0">
                <a:solidFill>
                  <a:srgbClr val="376092"/>
                </a:solidFill>
                <a:latin typeface="Arial" panose="020B0604020202020204" pitchFamily="34" charset="0"/>
                <a:cs typeface="Arial" panose="020B0604020202020204" pitchFamily="34" charset="0"/>
              </a:rPr>
              <a:t>公尺或英呎</a:t>
            </a:r>
          </a:p>
          <a:p>
            <a:pPr marL="1257300" lvl="2" indent="-342900">
              <a:spcBef>
                <a:spcPct val="20000"/>
              </a:spcBef>
              <a:buSzPct val="75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浮在海面上的垃圾不应列入计算</a:t>
            </a:r>
            <a:endParaRPr lang="en-AU" b="1" dirty="0">
              <a:solidFill>
                <a:srgbClr val="376092"/>
              </a:solidFill>
              <a:latin typeface="Arial" panose="020B0604020202020204" pitchFamily="34" charset="0"/>
              <a:cs typeface="Arial" panose="020B0604020202020204" pitchFamily="34" charset="0"/>
            </a:endParaRPr>
          </a:p>
        </p:txBody>
      </p:sp>
      <p:pic>
        <p:nvPicPr>
          <p:cNvPr id="89097" name="Picture 9"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8909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latin typeface="Arial" panose="020B0604020202020204" pitchFamily="34" charset="0"/>
                <a:cs typeface="Arial" panose="020B0604020202020204" pitchFamily="34" charset="0"/>
              </a:rPr>
              <a:t>步骤</a:t>
            </a:r>
            <a:r>
              <a:rPr lang="en-US" altLang="zh-TW" sz="1600" b="1" i="1" dirty="0" smtClean="0">
                <a:solidFill>
                  <a:srgbClr val="376092"/>
                </a:solidFill>
                <a:latin typeface="Arial" panose="020B0604020202020204" pitchFamily="34" charset="0"/>
                <a:cs typeface="Arial" panose="020B0604020202020204" pitchFamily="34" charset="0"/>
              </a:rPr>
              <a:t> 3</a:t>
            </a:r>
            <a:r>
              <a:rPr lang="zh-TW" altLang="zh-TW" sz="1600" b="1" i="1" dirty="0" smtClean="0">
                <a:solidFill>
                  <a:srgbClr val="376092"/>
                </a:solidFill>
                <a:latin typeface="Arial" panose="020B0604020202020204" pitchFamily="34" charset="0"/>
                <a:cs typeface="Arial" panose="020B0604020202020204" pitchFamily="34" charset="0"/>
              </a:rPr>
              <a:t>：记录</a:t>
            </a:r>
            <a:endParaRPr lang="en-GB" altLang="zh-TW"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zh-TW" altLang="zh-TW" dirty="0" smtClean="0"/>
              <a:t>步骤</a:t>
            </a:r>
            <a:r>
              <a:rPr lang="en-US" altLang="zh-TW" dirty="0" smtClean="0"/>
              <a:t> 3</a:t>
            </a:r>
            <a:r>
              <a:rPr lang="zh-TW" altLang="zh-TW" dirty="0" smtClean="0"/>
              <a:t>：记录</a:t>
            </a:r>
            <a:br>
              <a:rPr lang="zh-TW" altLang="zh-TW" dirty="0" smtClean="0"/>
            </a:br>
            <a:endParaRPr lang="en-GB" dirty="0"/>
          </a:p>
        </p:txBody>
      </p:sp>
      <p:sp>
        <p:nvSpPr>
          <p:cNvPr id="91139" name="Content Placeholder 2"/>
          <p:cNvSpPr>
            <a:spLocks noGrp="1"/>
          </p:cNvSpPr>
          <p:nvPr>
            <p:ph idx="1"/>
          </p:nvPr>
        </p:nvSpPr>
        <p:spPr>
          <a:xfrm>
            <a:off x="533400" y="2438400"/>
            <a:ext cx="3962400" cy="3459163"/>
          </a:xfrm>
        </p:spPr>
        <p:txBody>
          <a:bodyPr/>
          <a:lstStyle/>
          <a:p>
            <a:pPr lvl="0"/>
            <a:r>
              <a:rPr lang="zh-TW" altLang="zh-TW" dirty="0" smtClean="0"/>
              <a:t>上周的天候状况</a:t>
            </a:r>
          </a:p>
          <a:p>
            <a:pPr marL="800100" lvl="1" indent="-342900">
              <a:buSzPct val="75000"/>
            </a:pPr>
            <a:r>
              <a:rPr lang="zh-TW" altLang="zh-TW" dirty="0" smtClean="0"/>
              <a:t>可能将垃圾移入或移出调查潜点的天气事件</a:t>
            </a:r>
            <a:endParaRPr lang="en-AU" dirty="0" smtClean="0"/>
          </a:p>
        </p:txBody>
      </p:sp>
      <p:sp>
        <p:nvSpPr>
          <p:cNvPr id="91140" name="Text Placeholder 3"/>
          <p:cNvSpPr>
            <a:spLocks noGrp="1"/>
          </p:cNvSpPr>
          <p:nvPr>
            <p:ph type="body" sz="quarter" idx="12"/>
          </p:nvPr>
        </p:nvSpPr>
        <p:spPr>
          <a:xfrm>
            <a:off x="457200" y="1828800"/>
            <a:ext cx="8153400" cy="685800"/>
          </a:xfrm>
        </p:spPr>
        <p:txBody>
          <a:bodyPr/>
          <a:lstStyle/>
          <a:p>
            <a:r>
              <a:rPr lang="zh-TW" altLang="zh-TW" dirty="0" smtClean="0"/>
              <a:t>更多调查信息</a:t>
            </a:r>
            <a:endParaRPr lang="zh-TW" altLang="zh-TW" dirty="0"/>
          </a:p>
        </p:txBody>
      </p:sp>
      <p:sp>
        <p:nvSpPr>
          <p:cNvPr id="91141" name="Text Placeholder 4"/>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3</a:t>
            </a:r>
            <a:r>
              <a:rPr lang="zh-TW" altLang="zh-TW" dirty="0" smtClean="0"/>
              <a:t>：回报资料</a:t>
            </a:r>
            <a:endParaRPr lang="zh-TW" altLang="zh-TW" dirty="0"/>
          </a:p>
        </p:txBody>
      </p:sp>
      <p:sp>
        <p:nvSpPr>
          <p:cNvPr id="91142"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91143" name="Slide Number Placeholder 6"/>
          <p:cNvSpPr>
            <a:spLocks noGrp="1"/>
          </p:cNvSpPr>
          <p:nvPr>
            <p:ph type="sldNum" sz="quarter" idx="18"/>
          </p:nvPr>
        </p:nvSpPr>
        <p:spPr bwMode="auto">
          <a:noFill/>
          <a:ln>
            <a:miter lim="800000"/>
            <a:headEnd/>
            <a:tailEnd/>
          </a:ln>
        </p:spPr>
        <p:txBody>
          <a:bodyPr/>
          <a:lstStyle/>
          <a:p>
            <a:fld id="{DC53F0B4-47A4-4D75-8302-9D093B1CB9FF}" type="slidenum">
              <a:rPr lang="en-US"/>
              <a:pPr/>
              <a:t>42</a:t>
            </a:fld>
            <a:endParaRPr lang="en-US" dirty="0"/>
          </a:p>
        </p:txBody>
      </p:sp>
      <p:sp>
        <p:nvSpPr>
          <p:cNvPr id="91144" name="Content Placeholder 2"/>
          <p:cNvSpPr txBox="1">
            <a:spLocks/>
          </p:cNvSpPr>
          <p:nvPr/>
        </p:nvSpPr>
        <p:spPr bwMode="auto">
          <a:xfrm>
            <a:off x="4953000" y="2438400"/>
            <a:ext cx="3810000" cy="3657600"/>
          </a:xfrm>
          <a:prstGeom prst="rect">
            <a:avLst/>
          </a:prstGeom>
          <a:noFill/>
          <a:ln w="9525">
            <a:noFill/>
            <a:miter lim="800000"/>
            <a:headEnd/>
            <a:tailEnd/>
          </a:ln>
        </p:spPr>
        <p:txBody>
          <a:bodyPr/>
          <a:lstStyle/>
          <a:p>
            <a:pPr marL="342900" lvl="0" indent="-342900">
              <a:spcBef>
                <a:spcPct val="20000"/>
              </a:spcBef>
              <a:buSzPct val="75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当地应注意的垃圾种类</a:t>
            </a:r>
          </a:p>
          <a:p>
            <a:pPr marL="800100" lvl="1" indent="-342900">
              <a:spcBef>
                <a:spcPct val="20000"/>
              </a:spcBef>
              <a:buSzPct val="75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列出三大问题垃圾并说明原因</a:t>
            </a:r>
          </a:p>
          <a:p>
            <a:pPr>
              <a:spcBef>
                <a:spcPct val="20000"/>
              </a:spcBef>
              <a:buSzPct val="75000"/>
            </a:pPr>
            <a:endParaRPr lang="en-AU" b="1" dirty="0">
              <a:solidFill>
                <a:srgbClr val="376092"/>
              </a:solidFill>
              <a:latin typeface="Arial" panose="020B0604020202020204" pitchFamily="34" charset="0"/>
              <a:cs typeface="Arial" panose="020B0604020202020204" pitchFamily="34" charset="0"/>
            </a:endParaRPr>
          </a:p>
          <a:p>
            <a:pPr marL="342900" lvl="0" indent="-342900">
              <a:spcBef>
                <a:spcPct val="20000"/>
              </a:spcBef>
              <a:buSzPct val="75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其他信息</a:t>
            </a:r>
          </a:p>
          <a:p>
            <a:pPr marL="800100" lvl="1" indent="-342900">
              <a:spcBef>
                <a:spcPct val="20000"/>
              </a:spcBef>
              <a:buSzPct val="75000"/>
              <a:buFont typeface="Wingdings" pitchFamily="2" charset="2"/>
              <a:buChar char="l"/>
            </a:pPr>
            <a:r>
              <a:rPr lang="zh-TW" altLang="zh-TW" b="1" dirty="0" smtClean="0">
                <a:solidFill>
                  <a:srgbClr val="376092"/>
                </a:solidFill>
                <a:latin typeface="Arial" panose="020B0604020202020204" pitchFamily="34" charset="0"/>
                <a:cs typeface="Arial" panose="020B0604020202020204" pitchFamily="34" charset="0"/>
              </a:rPr>
              <a:t>可能导致这些垃圾出现的事件</a:t>
            </a:r>
            <a:endParaRPr lang="en-GB" dirty="0">
              <a:solidFill>
                <a:srgbClr val="376092"/>
              </a:solidFill>
              <a:latin typeface="Arial" panose="020B0604020202020204" pitchFamily="34" charset="0"/>
              <a:cs typeface="Arial" panose="020B0604020202020204" pitchFamily="34" charset="0"/>
            </a:endParaRPr>
          </a:p>
        </p:txBody>
      </p:sp>
      <p:pic>
        <p:nvPicPr>
          <p:cNvPr id="91145" name="Picture 9"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91146"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latin typeface="Arial" panose="020B0604020202020204" pitchFamily="34" charset="0"/>
                <a:cs typeface="Arial" panose="020B0604020202020204" pitchFamily="34" charset="0"/>
              </a:rPr>
              <a:t>步骤</a:t>
            </a:r>
            <a:r>
              <a:rPr lang="en-US" altLang="zh-TW" sz="1600" b="1" i="1" dirty="0" smtClean="0">
                <a:solidFill>
                  <a:srgbClr val="376092"/>
                </a:solidFill>
                <a:latin typeface="Arial" panose="020B0604020202020204" pitchFamily="34" charset="0"/>
                <a:cs typeface="Arial" panose="020B0604020202020204" pitchFamily="34" charset="0"/>
              </a:rPr>
              <a:t> 3</a:t>
            </a:r>
            <a:r>
              <a:rPr lang="zh-TW" altLang="zh-TW" sz="1600" b="1" i="1" dirty="0" smtClean="0">
                <a:solidFill>
                  <a:srgbClr val="376092"/>
                </a:solidFill>
                <a:latin typeface="Arial" panose="020B0604020202020204" pitchFamily="34" charset="0"/>
                <a:cs typeface="Arial" panose="020B0604020202020204" pitchFamily="34" charset="0"/>
              </a:rPr>
              <a:t>：记录</a:t>
            </a:r>
            <a:endParaRPr lang="en-GB" altLang="zh-TW"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r>
              <a:rPr lang="zh-TW" altLang="zh-TW" dirty="0" smtClean="0"/>
              <a:t>步骤</a:t>
            </a:r>
            <a:r>
              <a:rPr lang="en-US" altLang="zh-TW" dirty="0" smtClean="0"/>
              <a:t> 4</a:t>
            </a:r>
            <a:r>
              <a:rPr lang="zh-TW" altLang="zh-TW" dirty="0" smtClean="0"/>
              <a:t>：处理</a:t>
            </a:r>
            <a:endParaRPr lang="zh-TW" altLang="zh-TW" dirty="0"/>
          </a:p>
        </p:txBody>
      </p:sp>
      <p:sp>
        <p:nvSpPr>
          <p:cNvPr id="93187" name="Content Placeholder 2"/>
          <p:cNvSpPr>
            <a:spLocks noGrp="1"/>
          </p:cNvSpPr>
          <p:nvPr>
            <p:ph idx="1"/>
          </p:nvPr>
        </p:nvSpPr>
        <p:spPr>
          <a:xfrm>
            <a:off x="685800" y="2438400"/>
            <a:ext cx="4343400" cy="3733800"/>
          </a:xfrm>
        </p:spPr>
        <p:txBody>
          <a:bodyPr/>
          <a:lstStyle/>
          <a:p>
            <a:pPr lvl="0"/>
            <a:r>
              <a:rPr lang="zh-TW" altLang="zh-TW" dirty="0" smtClean="0"/>
              <a:t>分类后回收</a:t>
            </a:r>
          </a:p>
          <a:p>
            <a:pPr lvl="0"/>
            <a:r>
              <a:rPr lang="zh-TW" altLang="zh-TW" dirty="0" smtClean="0"/>
              <a:t>体积小的垃圾丢在公共垃圾桶</a:t>
            </a:r>
          </a:p>
          <a:p>
            <a:pPr lvl="0"/>
            <a:r>
              <a:rPr lang="zh-TW" altLang="zh-TW" dirty="0" smtClean="0"/>
              <a:t>当地主管机关会收</a:t>
            </a:r>
            <a:r>
              <a:rPr lang="zh-TW" altLang="zh-TW" dirty="0"/>
              <a:t>走垃圾</a:t>
            </a:r>
          </a:p>
          <a:p>
            <a:pPr lvl="0"/>
            <a:r>
              <a:rPr lang="zh-TW" altLang="zh-TW" dirty="0" smtClean="0"/>
              <a:t>带至当地的垃圾处理场</a:t>
            </a:r>
          </a:p>
          <a:p>
            <a:pPr lvl="0"/>
            <a:r>
              <a:rPr lang="zh-TW" altLang="zh-TW" dirty="0" smtClean="0"/>
              <a:t>事先了解当地弃置垃圾的法规</a:t>
            </a:r>
          </a:p>
          <a:p>
            <a:pPr lvl="1"/>
            <a:r>
              <a:rPr lang="zh-TW" altLang="zh-TW" dirty="0" smtClean="0"/>
              <a:t>查询有害垃圾的处置方式，例如灯管、荧光棒、汽油／燃料容器</a:t>
            </a:r>
            <a:endParaRPr lang="en-AU" dirty="0" smtClean="0"/>
          </a:p>
        </p:txBody>
      </p:sp>
      <p:sp>
        <p:nvSpPr>
          <p:cNvPr id="93188" name="Text Placeholder 3"/>
          <p:cNvSpPr>
            <a:spLocks noGrp="1"/>
          </p:cNvSpPr>
          <p:nvPr>
            <p:ph type="body" sz="quarter" idx="12"/>
          </p:nvPr>
        </p:nvSpPr>
        <p:spPr>
          <a:xfrm>
            <a:off x="457200" y="1828800"/>
            <a:ext cx="8153400" cy="685800"/>
          </a:xfrm>
        </p:spPr>
        <p:txBody>
          <a:bodyPr/>
          <a:lstStyle/>
          <a:p>
            <a:r>
              <a:rPr lang="zh-TW" altLang="zh-TW" dirty="0" smtClean="0"/>
              <a:t>适当处理这些垃圾，不让垃圾返回海洋：</a:t>
            </a:r>
            <a:endParaRPr lang="zh-TW" altLang="zh-TW" dirty="0"/>
          </a:p>
        </p:txBody>
      </p:sp>
      <p:sp>
        <p:nvSpPr>
          <p:cNvPr id="93189" name="Text Placeholder 4"/>
          <p:cNvSpPr>
            <a:spLocks noGrp="1"/>
          </p:cNvSpPr>
          <p:nvPr>
            <p:ph type="body" sz="quarter" idx="16"/>
          </p:nvPr>
        </p:nvSpPr>
        <p:spPr>
          <a:xfrm>
            <a:off x="76200" y="6418263"/>
            <a:ext cx="2590800" cy="304800"/>
          </a:xfrm>
        </p:spPr>
        <p:txBody>
          <a:bodyPr/>
          <a:lstStyle/>
          <a:p>
            <a:r>
              <a:rPr lang="zh-TW" altLang="zh-TW" b="1" dirty="0" smtClean="0">
                <a:solidFill>
                  <a:schemeClr val="bg1"/>
                </a:solidFill>
              </a:rPr>
              <a:t>节</a:t>
            </a:r>
            <a:r>
              <a:rPr lang="en-US" altLang="zh-TW" b="1" dirty="0" smtClean="0">
                <a:solidFill>
                  <a:schemeClr val="bg1"/>
                </a:solidFill>
              </a:rPr>
              <a:t> 3</a:t>
            </a:r>
            <a:r>
              <a:rPr lang="zh-TW" altLang="zh-TW" b="1" dirty="0" smtClean="0">
                <a:solidFill>
                  <a:schemeClr val="bg1"/>
                </a:solidFill>
              </a:rPr>
              <a:t>：回报资料</a:t>
            </a:r>
            <a:endParaRPr lang="zh-TW" altLang="zh-TW" b="1" dirty="0">
              <a:solidFill>
                <a:schemeClr val="bg1"/>
              </a:solidFill>
            </a:endParaRPr>
          </a:p>
        </p:txBody>
      </p:sp>
      <p:sp>
        <p:nvSpPr>
          <p:cNvPr id="9319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93191" name="Slide Number Placeholder 6"/>
          <p:cNvSpPr>
            <a:spLocks noGrp="1"/>
          </p:cNvSpPr>
          <p:nvPr>
            <p:ph type="sldNum" sz="quarter" idx="18"/>
          </p:nvPr>
        </p:nvSpPr>
        <p:spPr bwMode="auto">
          <a:noFill/>
          <a:ln>
            <a:miter lim="800000"/>
            <a:headEnd/>
            <a:tailEnd/>
          </a:ln>
        </p:spPr>
        <p:txBody>
          <a:bodyPr/>
          <a:lstStyle/>
          <a:p>
            <a:fld id="{5047AA2D-7747-4730-9137-B9EC22EC6B41}" type="slidenum">
              <a:rPr lang="en-US"/>
              <a:pPr/>
              <a:t>43</a:t>
            </a:fld>
            <a:endParaRPr lang="en-US" dirty="0"/>
          </a:p>
        </p:txBody>
      </p:sp>
      <p:pic>
        <p:nvPicPr>
          <p:cNvPr id="93192" name="Picture 7" descr="00_Dispose.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pic>
        <p:nvPicPr>
          <p:cNvPr id="93193" name="Picture 9" descr="Underwater Vision_Utila_Honduras.JPG"/>
          <p:cNvPicPr>
            <a:picLocks noChangeAspect="1"/>
          </p:cNvPicPr>
          <p:nvPr/>
        </p:nvPicPr>
        <p:blipFill>
          <a:blip r:embed="rId4" cstate="print"/>
          <a:srcRect/>
          <a:stretch>
            <a:fillRect/>
          </a:stretch>
        </p:blipFill>
        <p:spPr bwMode="auto">
          <a:xfrm>
            <a:off x="5105400" y="2362200"/>
            <a:ext cx="3657600" cy="3063875"/>
          </a:xfrm>
          <a:prstGeom prst="rect">
            <a:avLst/>
          </a:prstGeom>
          <a:noFill/>
          <a:ln w="9525">
            <a:noFill/>
            <a:miter lim="800000"/>
            <a:headEnd/>
            <a:tailEnd/>
          </a:ln>
        </p:spPr>
      </p:pic>
      <p:sp>
        <p:nvSpPr>
          <p:cNvPr id="9319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latin typeface="Arial" panose="020B0604020202020204" pitchFamily="34" charset="0"/>
                <a:cs typeface="Arial" panose="020B0604020202020204" pitchFamily="34" charset="0"/>
              </a:rPr>
              <a:t>步骤</a:t>
            </a:r>
            <a:r>
              <a:rPr lang="en-US" altLang="zh-TW" sz="1600" b="1" i="1" dirty="0" smtClean="0">
                <a:solidFill>
                  <a:srgbClr val="376092"/>
                </a:solidFill>
                <a:latin typeface="Arial" panose="020B0604020202020204" pitchFamily="34" charset="0"/>
                <a:cs typeface="Arial" panose="020B0604020202020204" pitchFamily="34" charset="0"/>
              </a:rPr>
              <a:t> </a:t>
            </a:r>
            <a:r>
              <a:rPr lang="en-US" altLang="zh-TW" sz="1600" b="1" i="1" dirty="0">
                <a:solidFill>
                  <a:srgbClr val="376092"/>
                </a:solidFill>
                <a:latin typeface="Arial" panose="020B0604020202020204" pitchFamily="34" charset="0"/>
                <a:cs typeface="Arial" panose="020B0604020202020204" pitchFamily="34" charset="0"/>
              </a:rPr>
              <a:t>4</a:t>
            </a:r>
            <a:r>
              <a:rPr lang="zh-TW" altLang="zh-TW" sz="1600" b="1" i="1" dirty="0" smtClean="0">
                <a:solidFill>
                  <a:srgbClr val="376092"/>
                </a:solidFill>
                <a:latin typeface="Arial" panose="020B0604020202020204" pitchFamily="34" charset="0"/>
                <a:cs typeface="Arial" panose="020B0604020202020204" pitchFamily="34" charset="0"/>
              </a:rPr>
              <a:t>：处理</a:t>
            </a:r>
            <a:endParaRPr lang="zh-TW" altLang="zh-TW" sz="1600" b="1" i="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zh-TW" altLang="zh-TW" dirty="0" smtClean="0"/>
              <a:t>步骤</a:t>
            </a:r>
            <a:r>
              <a:rPr lang="zh-TW" altLang="en-US" dirty="0" smtClean="0"/>
              <a:t> </a:t>
            </a:r>
            <a:r>
              <a:rPr lang="en-US" altLang="zh-TW" dirty="0" smtClean="0"/>
              <a:t>5</a:t>
            </a:r>
            <a:r>
              <a:rPr lang="zh-TW" altLang="zh-TW" dirty="0" smtClean="0"/>
              <a:t>：回报</a:t>
            </a:r>
            <a:r>
              <a:rPr lang="zh-TW" altLang="zh-TW" dirty="0">
                <a:effectLst/>
              </a:rPr>
              <a:t/>
            </a:r>
            <a:br>
              <a:rPr lang="zh-TW" altLang="zh-TW" dirty="0">
                <a:effectLst/>
              </a:rPr>
            </a:br>
            <a:endParaRPr lang="en-GB" dirty="0"/>
          </a:p>
        </p:txBody>
      </p:sp>
      <p:sp>
        <p:nvSpPr>
          <p:cNvPr id="95236" name="Text Placeholder 3"/>
          <p:cNvSpPr>
            <a:spLocks noGrp="1"/>
          </p:cNvSpPr>
          <p:nvPr>
            <p:ph type="body" sz="quarter" idx="12"/>
          </p:nvPr>
        </p:nvSpPr>
        <p:spPr>
          <a:xfrm>
            <a:off x="457200" y="1676400"/>
            <a:ext cx="8153400" cy="685800"/>
          </a:xfrm>
        </p:spPr>
        <p:txBody>
          <a:bodyPr/>
          <a:lstStyle/>
          <a:p>
            <a:r>
              <a:rPr lang="zh-TW" altLang="zh-TW" dirty="0" smtClean="0"/>
              <a:t>回报调查资料</a:t>
            </a:r>
            <a:endParaRPr lang="zh-TW" altLang="zh-TW" dirty="0"/>
          </a:p>
        </p:txBody>
      </p:sp>
      <p:sp>
        <p:nvSpPr>
          <p:cNvPr id="95237" name="Text Placeholder 4"/>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3</a:t>
            </a:r>
            <a:r>
              <a:rPr lang="zh-TW" altLang="zh-TW" dirty="0" smtClean="0"/>
              <a:t>：回报资料</a:t>
            </a:r>
          </a:p>
          <a:p>
            <a:endParaRPr lang="en-GB" dirty="0" smtClean="0"/>
          </a:p>
        </p:txBody>
      </p:sp>
      <p:sp>
        <p:nvSpPr>
          <p:cNvPr id="95238"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95239" name="Slide Number Placeholder 6"/>
          <p:cNvSpPr>
            <a:spLocks noGrp="1"/>
          </p:cNvSpPr>
          <p:nvPr>
            <p:ph type="sldNum" sz="quarter" idx="18"/>
          </p:nvPr>
        </p:nvSpPr>
        <p:spPr bwMode="auto">
          <a:noFill/>
          <a:ln>
            <a:miter lim="800000"/>
            <a:headEnd/>
            <a:tailEnd/>
          </a:ln>
        </p:spPr>
        <p:txBody>
          <a:bodyPr/>
          <a:lstStyle/>
          <a:p>
            <a:fld id="{8FEB137B-79F3-44A8-A2FC-A64DED3E6B83}" type="slidenum">
              <a:rPr lang="en-US"/>
              <a:pPr/>
              <a:t>44</a:t>
            </a:fld>
            <a:endParaRPr lang="en-US" dirty="0"/>
          </a:p>
        </p:txBody>
      </p:sp>
      <p:pic>
        <p:nvPicPr>
          <p:cNvPr id="95240" name="Picture 10" descr="00_Report.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952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latin typeface="Arial" panose="020B0604020202020204" pitchFamily="34" charset="0"/>
                <a:cs typeface="Arial" panose="020B0604020202020204" pitchFamily="34" charset="0"/>
              </a:rPr>
              <a:t>步骤</a:t>
            </a:r>
            <a:r>
              <a:rPr lang="zh-TW" altLang="en-US" sz="1600" b="1" i="1" dirty="0" smtClean="0">
                <a:solidFill>
                  <a:srgbClr val="376092"/>
                </a:solidFill>
                <a:latin typeface="Arial" panose="020B0604020202020204" pitchFamily="34" charset="0"/>
                <a:cs typeface="Arial" panose="020B0604020202020204" pitchFamily="34" charset="0"/>
              </a:rPr>
              <a:t> </a:t>
            </a:r>
            <a:r>
              <a:rPr lang="en-US" altLang="zh-TW" sz="1600" b="1" i="1" dirty="0" smtClean="0">
                <a:solidFill>
                  <a:srgbClr val="376092"/>
                </a:solidFill>
                <a:latin typeface="Arial" panose="020B0604020202020204" pitchFamily="34" charset="0"/>
                <a:cs typeface="Arial" panose="020B0604020202020204" pitchFamily="34" charset="0"/>
              </a:rPr>
              <a:t>5</a:t>
            </a:r>
            <a:r>
              <a:rPr lang="zh-TW" altLang="zh-TW" sz="1600" b="1" i="1" dirty="0" smtClean="0">
                <a:solidFill>
                  <a:srgbClr val="376092"/>
                </a:solidFill>
                <a:latin typeface="Arial" panose="020B0604020202020204" pitchFamily="34" charset="0"/>
                <a:cs typeface="Arial" panose="020B0604020202020204" pitchFamily="34" charset="0"/>
              </a:rPr>
              <a:t>：回报</a:t>
            </a:r>
            <a:endParaRPr lang="zh-TW" altLang="zh-TW" sz="1600" b="1" i="1" dirty="0">
              <a:solidFill>
                <a:srgbClr val="376092"/>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71272" y="2209800"/>
            <a:ext cx="4300728"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zh-TW" altLang="zh-TW" u="sng" dirty="0" smtClean="0"/>
              <a:t>提交英文资料：</a:t>
            </a:r>
            <a:endParaRPr lang="en-GB" u="sng" dirty="0" smtClean="0"/>
          </a:p>
          <a:p>
            <a:pPr marL="0" indent="0">
              <a:lnSpc>
                <a:spcPct val="110000"/>
              </a:lnSpc>
              <a:buNone/>
            </a:pPr>
            <a:r>
              <a:rPr lang="zh-TW" altLang="zh-TW" sz="1600" dirty="0" smtClean="0"/>
              <a:t>使用在线的数据提交表</a:t>
            </a:r>
            <a:endParaRPr lang="en-GB" sz="1500" dirty="0" smtClean="0"/>
          </a:p>
          <a:p>
            <a:pPr marL="0" indent="0">
              <a:lnSpc>
                <a:spcPct val="110000"/>
              </a:lnSpc>
              <a:buFont typeface="Wingdings" pitchFamily="2" charset="2"/>
              <a:buNone/>
            </a:pPr>
            <a:endParaRPr lang="en-GB" sz="1500" dirty="0" smtClean="0"/>
          </a:p>
          <a:p>
            <a:pPr marL="0" indent="0">
              <a:lnSpc>
                <a:spcPct val="110000"/>
              </a:lnSpc>
              <a:buNone/>
            </a:pPr>
            <a:r>
              <a:rPr lang="zh-TW" altLang="zh-TW" sz="1600" dirty="0" smtClean="0"/>
              <a:t>所有英文数据须使用在线的「数据提交表」（</a:t>
            </a:r>
            <a:r>
              <a:rPr lang="en-US" altLang="zh-TW" sz="1600" dirty="0" smtClean="0"/>
              <a:t>Data </a:t>
            </a:r>
            <a:r>
              <a:rPr lang="en-US" altLang="zh-TW" sz="1600" dirty="0"/>
              <a:t>Submission </a:t>
            </a:r>
            <a:r>
              <a:rPr lang="en-US" altLang="zh-TW" sz="1600" dirty="0" smtClean="0"/>
              <a:t>Form</a:t>
            </a:r>
            <a:r>
              <a:rPr lang="zh-TW" altLang="zh-TW" sz="1600" dirty="0" smtClean="0"/>
              <a:t>）提交资料：</a:t>
            </a:r>
            <a:r>
              <a:rPr lang="en-GB" sz="1400" dirty="0" smtClean="0">
                <a:hlinkClick r:id="rId4"/>
              </a:rPr>
              <a:t>www.projectaware.org/DiveAgainstDebrisData</a:t>
            </a:r>
            <a:endParaRPr lang="en-GB" sz="1400" dirty="0" smtClean="0"/>
          </a:p>
          <a:p>
            <a:pPr algn="ctr">
              <a:lnSpc>
                <a:spcPct val="110000"/>
              </a:lnSpc>
              <a:buFont typeface="Wingdings" pitchFamily="2" charset="2"/>
              <a:buNone/>
            </a:pPr>
            <a:endParaRPr lang="en-GB" sz="1500" dirty="0" smtClean="0"/>
          </a:p>
          <a:p>
            <a:pPr lvl="0">
              <a:lnSpc>
                <a:spcPct val="110000"/>
              </a:lnSpc>
            </a:pPr>
            <a:r>
              <a:rPr lang="zh-TW" altLang="zh-TW" sz="1600" dirty="0"/>
              <a:t>需</a:t>
            </a:r>
            <a:r>
              <a:rPr lang="en-US" altLang="zh-TW" sz="1600" dirty="0"/>
              <a:t> My Ocean </a:t>
            </a:r>
            <a:r>
              <a:rPr lang="zh-TW" altLang="zh-TW" sz="1600" dirty="0" smtClean="0"/>
              <a:t>个人档案</a:t>
            </a:r>
          </a:p>
          <a:p>
            <a:pPr lvl="1">
              <a:lnSpc>
                <a:spcPct val="110000"/>
              </a:lnSpc>
            </a:pPr>
            <a:r>
              <a:rPr lang="zh-TW" altLang="zh-TW" sz="1600" dirty="0" smtClean="0"/>
              <a:t>登入或建立新档案</a:t>
            </a:r>
          </a:p>
          <a:p>
            <a:pPr lvl="0"/>
            <a:r>
              <a:rPr lang="zh-TW" altLang="zh-TW" sz="1600" dirty="0" smtClean="0"/>
              <a:t>按照表格上的指示填写</a:t>
            </a:r>
          </a:p>
          <a:p>
            <a:r>
              <a:rPr lang="zh-TW" altLang="zh-TW" sz="1600" dirty="0" smtClean="0"/>
              <a:t>详细说明请参考《</a:t>
            </a:r>
            <a:r>
              <a:rPr lang="en-US" altLang="zh-TW" sz="1600" dirty="0"/>
              <a:t>Dive Against </a:t>
            </a:r>
            <a:r>
              <a:rPr lang="en-US" altLang="zh-TW" sz="1600" dirty="0" smtClean="0"/>
              <a:t>Debris® </a:t>
            </a:r>
            <a:r>
              <a:rPr lang="zh-TW" altLang="zh-TW" sz="1600" dirty="0" smtClean="0"/>
              <a:t>调查指引》</a:t>
            </a:r>
            <a:endParaRPr lang="en-GB" sz="1500" dirty="0"/>
          </a:p>
        </p:txBody>
      </p:sp>
      <p:sp>
        <p:nvSpPr>
          <p:cNvPr id="11" name="Content Placeholder 2"/>
          <p:cNvSpPr txBox="1">
            <a:spLocks/>
          </p:cNvSpPr>
          <p:nvPr/>
        </p:nvSpPr>
        <p:spPr>
          <a:xfrm>
            <a:off x="4800600" y="2209800"/>
            <a:ext cx="4114800" cy="3687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zh-TW" u="sng" dirty="0" smtClean="0"/>
              <a:t>提交非英文资料：</a:t>
            </a:r>
            <a:endParaRPr lang="en-GB" u="sng" dirty="0" smtClean="0"/>
          </a:p>
          <a:p>
            <a:pPr marL="0" indent="0">
              <a:buNone/>
            </a:pPr>
            <a:r>
              <a:rPr lang="zh-TW" altLang="zh-TW" sz="1600" dirty="0"/>
              <a:t>用</a:t>
            </a:r>
            <a:r>
              <a:rPr lang="en-US" altLang="zh-TW" sz="1600" dirty="0"/>
              <a:t> Email </a:t>
            </a:r>
            <a:r>
              <a:rPr lang="zh-TW" altLang="zh-TW" sz="1600" dirty="0" smtClean="0"/>
              <a:t>寄出填写完毕的调查记录表</a:t>
            </a:r>
            <a:endParaRPr lang="en-GB" sz="1500" dirty="0" smtClean="0"/>
          </a:p>
          <a:p>
            <a:pPr marL="0" indent="0">
              <a:buNone/>
            </a:pPr>
            <a:endParaRPr lang="en-GB" sz="1500" dirty="0" smtClean="0"/>
          </a:p>
          <a:p>
            <a:pPr marL="0" indent="0">
              <a:buNone/>
            </a:pPr>
            <a:r>
              <a:rPr lang="zh-TW" altLang="zh-TW" sz="1600" dirty="0" smtClean="0"/>
              <a:t>非英语数据请将填写完毕的调查记录表寄至</a:t>
            </a:r>
            <a:endParaRPr lang="en-US" altLang="zh-TW" sz="1600" dirty="0" smtClean="0"/>
          </a:p>
          <a:p>
            <a:pPr marL="0" indent="0">
              <a:buNone/>
            </a:pPr>
            <a:r>
              <a:rPr lang="en-GB" sz="1500" dirty="0" smtClean="0">
                <a:hlinkClick r:id="rId5"/>
              </a:rPr>
              <a:t>diveagainstdebris@projectaware.org</a:t>
            </a:r>
            <a:r>
              <a:rPr lang="en-GB" sz="1500" dirty="0" smtClean="0"/>
              <a:t> </a:t>
            </a:r>
          </a:p>
          <a:p>
            <a:pPr marL="0" indent="0">
              <a:buNone/>
            </a:pPr>
            <a:endParaRPr lang="en-GB" sz="1500" dirty="0" smtClean="0"/>
          </a:p>
          <a:p>
            <a:pPr marL="0" indent="0">
              <a:buNone/>
            </a:pPr>
            <a:r>
              <a:rPr lang="zh-TW" altLang="zh-TW" sz="1600" dirty="0" smtClean="0"/>
              <a:t>并确保所有字段已清楚填写。</a:t>
            </a:r>
            <a:endParaRPr lang="en-GB"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zh-TW" altLang="zh-TW" dirty="0" smtClean="0"/>
              <a:t>步骤</a:t>
            </a:r>
            <a:r>
              <a:rPr lang="zh-TW" altLang="en-US" dirty="0" smtClean="0"/>
              <a:t> </a:t>
            </a:r>
            <a:r>
              <a:rPr lang="en-US" altLang="zh-TW" dirty="0" smtClean="0"/>
              <a:t>5</a:t>
            </a:r>
            <a:r>
              <a:rPr lang="zh-TW" altLang="zh-TW" dirty="0" smtClean="0"/>
              <a:t>：回报</a:t>
            </a:r>
            <a:r>
              <a:rPr lang="zh-TW" altLang="zh-TW" dirty="0">
                <a:effectLst/>
              </a:rPr>
              <a:t/>
            </a:r>
            <a:br>
              <a:rPr lang="zh-TW" altLang="zh-TW" dirty="0">
                <a:effectLst/>
              </a:rPr>
            </a:br>
            <a:endParaRPr lang="en-GB" dirty="0"/>
          </a:p>
        </p:txBody>
      </p:sp>
      <p:sp>
        <p:nvSpPr>
          <p:cNvPr id="97283" name="Content Placeholder 2"/>
          <p:cNvSpPr>
            <a:spLocks noGrp="1"/>
          </p:cNvSpPr>
          <p:nvPr>
            <p:ph idx="1"/>
          </p:nvPr>
        </p:nvSpPr>
        <p:spPr>
          <a:xfrm>
            <a:off x="685800" y="2667000"/>
            <a:ext cx="8001000" cy="2438400"/>
          </a:xfrm>
        </p:spPr>
        <p:txBody>
          <a:bodyPr>
            <a:normAutofit/>
          </a:bodyPr>
          <a:lstStyle/>
          <a:p>
            <a:pPr algn="just">
              <a:buNone/>
            </a:pPr>
            <a:r>
              <a:rPr lang="en-US" dirty="0" smtClean="0"/>
              <a:t>	</a:t>
            </a:r>
            <a:r>
              <a:rPr lang="zh-TW" altLang="zh-TW" dirty="0" smtClean="0"/>
              <a:t>本人已详读《</a:t>
            </a:r>
            <a:r>
              <a:rPr lang="en-US" altLang="zh-TW" dirty="0" smtClean="0"/>
              <a:t>Dive </a:t>
            </a:r>
            <a:r>
              <a:rPr lang="en-US" altLang="zh-TW" dirty="0"/>
              <a:t>Against </a:t>
            </a:r>
            <a:r>
              <a:rPr lang="en-US" altLang="zh-TW" dirty="0" smtClean="0"/>
              <a:t>Debris® </a:t>
            </a:r>
            <a:r>
              <a:rPr lang="zh-TW" altLang="zh-TW" dirty="0" smtClean="0"/>
              <a:t>调查指引》，本次所回报的资料是在单趟潜水中，和一个或数个潜伴小组共同搜集完成。我已充分了解：只能回报当地海里收集到的垃圾资料，不同梯次搜集的垃圾应依次各别回报，陆地收集的垃圾可到</a:t>
            </a:r>
            <a:r>
              <a:rPr lang="en-US" altLang="zh-TW" b="0" dirty="0" smtClean="0"/>
              <a:t> </a:t>
            </a:r>
            <a:r>
              <a:rPr lang="en-US" altLang="zh-TW" dirty="0" smtClean="0"/>
              <a:t>My</a:t>
            </a:r>
            <a:r>
              <a:rPr lang="zh-TW" altLang="en-US" dirty="0" smtClean="0"/>
              <a:t> </a:t>
            </a:r>
            <a:r>
              <a:rPr lang="en-US" altLang="zh-TW" dirty="0" smtClean="0"/>
              <a:t>Ocean </a:t>
            </a:r>
            <a:r>
              <a:rPr lang="zh-TW" altLang="zh-TW" dirty="0" smtClean="0"/>
              <a:t>社群分享。我了解回报的数据若通过 </a:t>
            </a:r>
            <a:r>
              <a:rPr lang="en-US" altLang="zh-TW" dirty="0" smtClean="0"/>
              <a:t>Project AWARE </a:t>
            </a:r>
            <a:r>
              <a:rPr lang="zh-TW" altLang="zh-TW" dirty="0" smtClean="0"/>
              <a:t>的内部审查，将会显示在</a:t>
            </a:r>
            <a:r>
              <a:rPr lang="en-US" altLang="zh-TW" dirty="0" smtClean="0"/>
              <a:t> </a:t>
            </a:r>
            <a:r>
              <a:rPr lang="en-US" altLang="zh-TW" dirty="0"/>
              <a:t>Dive Against </a:t>
            </a:r>
            <a:r>
              <a:rPr lang="en-US" altLang="zh-TW" dirty="0" smtClean="0"/>
              <a:t>Debris® </a:t>
            </a:r>
            <a:r>
              <a:rPr lang="zh-TW" altLang="zh-TW" dirty="0" smtClean="0"/>
              <a:t>地图。</a:t>
            </a:r>
            <a:endParaRPr lang="en-GB" dirty="0" smtClean="0"/>
          </a:p>
        </p:txBody>
      </p:sp>
      <p:sp>
        <p:nvSpPr>
          <p:cNvPr id="97284" name="Text Placeholder 3"/>
          <p:cNvSpPr>
            <a:spLocks noGrp="1"/>
          </p:cNvSpPr>
          <p:nvPr>
            <p:ph type="body" sz="quarter" idx="12"/>
          </p:nvPr>
        </p:nvSpPr>
        <p:spPr>
          <a:xfrm>
            <a:off x="457200" y="1676400"/>
            <a:ext cx="8153400" cy="685800"/>
          </a:xfrm>
        </p:spPr>
        <p:txBody>
          <a:bodyPr>
            <a:normAutofit lnSpcReduction="10000"/>
          </a:bodyPr>
          <a:lstStyle/>
          <a:p>
            <a:r>
              <a:rPr lang="zh-TW" altLang="zh-TW" dirty="0" smtClean="0"/>
              <a:t>在资料送出前，你必须确认同意本调查活动的相关规定（</a:t>
            </a:r>
            <a:r>
              <a:rPr lang="en-US" altLang="zh-TW" dirty="0"/>
              <a:t>Dive Against </a:t>
            </a:r>
            <a:r>
              <a:rPr lang="en-US" altLang="zh-TW" dirty="0" smtClean="0"/>
              <a:t>Debris® </a:t>
            </a:r>
            <a:r>
              <a:rPr lang="en-US" altLang="zh-TW" dirty="0"/>
              <a:t>Surveyor Statement</a:t>
            </a:r>
            <a:r>
              <a:rPr lang="zh-TW" altLang="zh-TW" dirty="0"/>
              <a:t>）：</a:t>
            </a:r>
          </a:p>
        </p:txBody>
      </p:sp>
      <p:sp>
        <p:nvSpPr>
          <p:cNvPr id="97285" name="Text Placeholder 4"/>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3</a:t>
            </a:r>
            <a:r>
              <a:rPr lang="zh-TW" altLang="zh-TW" dirty="0" smtClean="0"/>
              <a:t>：回报资料</a:t>
            </a:r>
          </a:p>
          <a:p>
            <a:endParaRPr lang="en-GB" dirty="0" smtClean="0"/>
          </a:p>
        </p:txBody>
      </p:sp>
      <p:sp>
        <p:nvSpPr>
          <p:cNvPr id="97286"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97287" name="Slide Number Placeholder 6"/>
          <p:cNvSpPr>
            <a:spLocks noGrp="1"/>
          </p:cNvSpPr>
          <p:nvPr>
            <p:ph type="sldNum" sz="quarter" idx="18"/>
          </p:nvPr>
        </p:nvSpPr>
        <p:spPr bwMode="auto">
          <a:noFill/>
          <a:ln>
            <a:miter lim="800000"/>
            <a:headEnd/>
            <a:tailEnd/>
          </a:ln>
        </p:spPr>
        <p:txBody>
          <a:bodyPr/>
          <a:lstStyle/>
          <a:p>
            <a:fld id="{E2D11223-4CFD-4AD0-8A2F-44CCD5FB393E}" type="slidenum">
              <a:rPr lang="en-US"/>
              <a:pPr/>
              <a:t>45</a:t>
            </a:fld>
            <a:endParaRPr lang="en-US" dirty="0"/>
          </a:p>
        </p:txBody>
      </p:sp>
      <p:pic>
        <p:nvPicPr>
          <p:cNvPr id="97288" name="Picture 8" descr="00_Report.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9" name="Text Placeholder 11"/>
          <p:cNvSpPr txBox="1">
            <a:spLocks/>
          </p:cNvSpPr>
          <p:nvPr/>
        </p:nvSpPr>
        <p:spPr bwMode="auto">
          <a:xfrm>
            <a:off x="152400" y="5334000"/>
            <a:ext cx="8839200" cy="762000"/>
          </a:xfrm>
          <a:prstGeom prst="rect">
            <a:avLst/>
          </a:prstGeom>
          <a:noFill/>
          <a:ln w="9525">
            <a:noFill/>
            <a:miter lim="800000"/>
            <a:headEnd/>
            <a:tailEnd/>
          </a:ln>
        </p:spPr>
        <p:txBody>
          <a:bodyPr/>
          <a:lstStyle/>
          <a:p>
            <a:pPr algn="ctr"/>
            <a:r>
              <a:rPr lang="zh-TW" altLang="zh-TW" sz="2200" b="1" dirty="0" smtClean="0">
                <a:solidFill>
                  <a:schemeClr val="accent2">
                    <a:lumMod val="75000"/>
                  </a:schemeClr>
                </a:solidFill>
                <a:latin typeface="Arial" panose="020B0604020202020204" pitchFamily="34" charset="0"/>
                <a:cs typeface="Arial" panose="020B0604020202020204" pitchFamily="34" charset="0"/>
              </a:rPr>
              <a:t>只有潜水员具备移除海底垃圾及提交相关报告的技能</a:t>
            </a:r>
            <a:endParaRPr lang="zh-TW" altLang="zh-TW" sz="2200" b="1" dirty="0">
              <a:solidFill>
                <a:schemeClr val="accent2">
                  <a:lumMod val="75000"/>
                </a:schemeClr>
              </a:solidFill>
              <a:latin typeface="Arial" panose="020B0604020202020204" pitchFamily="34" charset="0"/>
              <a:cs typeface="Arial" panose="020B0604020202020204" pitchFamily="34" charset="0"/>
            </a:endParaRPr>
          </a:p>
        </p:txBody>
      </p:sp>
      <p:sp>
        <p:nvSpPr>
          <p:cNvPr id="9729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latin typeface="Arial" panose="020B0604020202020204" pitchFamily="34" charset="0"/>
                <a:cs typeface="Arial" panose="020B0604020202020204" pitchFamily="34" charset="0"/>
              </a:rPr>
              <a:t>步骤</a:t>
            </a:r>
            <a:r>
              <a:rPr lang="zh-TW" altLang="en-US" sz="1600" b="1" i="1" dirty="0" smtClean="0">
                <a:solidFill>
                  <a:srgbClr val="376092"/>
                </a:solidFill>
                <a:latin typeface="Arial" panose="020B0604020202020204" pitchFamily="34" charset="0"/>
                <a:cs typeface="Arial" panose="020B0604020202020204" pitchFamily="34" charset="0"/>
              </a:rPr>
              <a:t> </a:t>
            </a:r>
            <a:r>
              <a:rPr lang="en-US" altLang="zh-TW" sz="1600" b="1" i="1" dirty="0" smtClean="0">
                <a:solidFill>
                  <a:srgbClr val="376092"/>
                </a:solidFill>
                <a:latin typeface="Arial" panose="020B0604020202020204" pitchFamily="34" charset="0"/>
                <a:cs typeface="Arial" panose="020B0604020202020204" pitchFamily="34" charset="0"/>
              </a:rPr>
              <a:t>5</a:t>
            </a:r>
            <a:r>
              <a:rPr lang="zh-TW" altLang="zh-TW" sz="1600" b="1" i="1" dirty="0" smtClean="0">
                <a:solidFill>
                  <a:srgbClr val="376092"/>
                </a:solidFill>
                <a:latin typeface="Arial" panose="020B0604020202020204" pitchFamily="34" charset="0"/>
                <a:cs typeface="Arial" panose="020B0604020202020204" pitchFamily="34" charset="0"/>
              </a:rPr>
              <a:t>：回报</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zh-TW" altLang="zh-TW" dirty="0" smtClean="0"/>
              <a:t>你已经学到</a:t>
            </a:r>
            <a:endParaRPr lang="en-GB" dirty="0"/>
          </a:p>
        </p:txBody>
      </p:sp>
      <p:sp>
        <p:nvSpPr>
          <p:cNvPr id="99331" name="Content Placeholder 2"/>
          <p:cNvSpPr>
            <a:spLocks noGrp="1"/>
          </p:cNvSpPr>
          <p:nvPr>
            <p:ph idx="1"/>
          </p:nvPr>
        </p:nvSpPr>
        <p:spPr>
          <a:xfrm>
            <a:off x="685800" y="3048000"/>
            <a:ext cx="4495800" cy="3459163"/>
          </a:xfrm>
        </p:spPr>
        <p:txBody>
          <a:bodyPr/>
          <a:lstStyle/>
          <a:p>
            <a:pPr lvl="0"/>
            <a:r>
              <a:rPr lang="zh-TW" altLang="zh-TW" dirty="0" smtClean="0"/>
              <a:t>步骤一：秤重</a:t>
            </a:r>
          </a:p>
          <a:p>
            <a:pPr lvl="0"/>
            <a:r>
              <a:rPr lang="zh-TW" altLang="zh-TW" dirty="0" smtClean="0"/>
              <a:t>步骤二：分类</a:t>
            </a:r>
          </a:p>
          <a:p>
            <a:pPr lvl="0"/>
            <a:r>
              <a:rPr lang="zh-TW" altLang="zh-TW" dirty="0" smtClean="0"/>
              <a:t>步骤三：记录</a:t>
            </a:r>
          </a:p>
          <a:p>
            <a:pPr lvl="0"/>
            <a:r>
              <a:rPr lang="zh-TW" altLang="zh-TW" dirty="0" smtClean="0"/>
              <a:t>步骤四：处理</a:t>
            </a:r>
          </a:p>
          <a:p>
            <a:pPr lvl="0"/>
            <a:r>
              <a:rPr lang="zh-TW" altLang="zh-TW" dirty="0" smtClean="0"/>
              <a:t>步骤五：回报</a:t>
            </a:r>
          </a:p>
          <a:p>
            <a:pPr marL="0" indent="0">
              <a:buNone/>
            </a:pPr>
            <a:endParaRPr lang="en-AU" dirty="0" smtClean="0"/>
          </a:p>
        </p:txBody>
      </p:sp>
      <p:sp>
        <p:nvSpPr>
          <p:cNvPr id="99332" name="Text Placeholder 3"/>
          <p:cNvSpPr>
            <a:spLocks noGrp="1"/>
          </p:cNvSpPr>
          <p:nvPr>
            <p:ph type="body" sz="quarter" idx="12"/>
          </p:nvPr>
        </p:nvSpPr>
        <p:spPr>
          <a:xfrm>
            <a:off x="457200" y="1951038"/>
            <a:ext cx="8153400" cy="685800"/>
          </a:xfrm>
        </p:spPr>
        <p:txBody>
          <a:bodyPr/>
          <a:lstStyle/>
          <a:p>
            <a:r>
              <a:rPr lang="zh-TW" altLang="zh-TW" dirty="0" smtClean="0"/>
              <a:t>第</a:t>
            </a:r>
            <a:r>
              <a:rPr lang="en-US" altLang="zh-TW" dirty="0" smtClean="0"/>
              <a:t> 3 </a:t>
            </a:r>
            <a:r>
              <a:rPr lang="zh-TW" altLang="zh-TW" dirty="0" smtClean="0"/>
              <a:t>节：让调查更具价值</a:t>
            </a:r>
            <a:endParaRPr lang="zh-TW" altLang="zh-TW" dirty="0"/>
          </a:p>
        </p:txBody>
      </p:sp>
      <p:sp>
        <p:nvSpPr>
          <p:cNvPr id="99333"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99334" name="Slide Number Placeholder 5"/>
          <p:cNvSpPr>
            <a:spLocks noGrp="1"/>
          </p:cNvSpPr>
          <p:nvPr>
            <p:ph type="sldNum" sz="quarter" idx="18"/>
          </p:nvPr>
        </p:nvSpPr>
        <p:spPr bwMode="auto">
          <a:noFill/>
          <a:ln>
            <a:miter lim="800000"/>
            <a:headEnd/>
            <a:tailEnd/>
          </a:ln>
        </p:spPr>
        <p:txBody>
          <a:bodyPr/>
          <a:lstStyle/>
          <a:p>
            <a:fld id="{49F07B67-7AFC-46CF-92BF-40EAD437919F}" type="slidenum">
              <a:rPr lang="en-US"/>
              <a:pPr/>
              <a:t>46</a:t>
            </a:fld>
            <a:endParaRPr lang="en-US" dirty="0"/>
          </a:p>
        </p:txBody>
      </p:sp>
      <p:sp>
        <p:nvSpPr>
          <p:cNvPr id="99335" name="Text Placeholder 14"/>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3</a:t>
            </a:r>
            <a:r>
              <a:rPr lang="zh-TW" altLang="zh-TW" dirty="0" smtClean="0"/>
              <a:t>：回报资料</a:t>
            </a:r>
            <a:endParaRPr lang="zh-TW" altLang="zh-TW" dirty="0"/>
          </a:p>
        </p:txBody>
      </p:sp>
      <p:sp>
        <p:nvSpPr>
          <p:cNvPr id="9933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zh-TW" altLang="zh-TW" b="1" dirty="0" smtClean="0">
                <a:solidFill>
                  <a:srgbClr val="376092"/>
                </a:solidFill>
                <a:latin typeface="Arial" panose="020B0604020202020204" pitchFamily="34" charset="0"/>
                <a:cs typeface="Arial" panose="020B0604020202020204" pitchFamily="34" charset="0"/>
              </a:rPr>
              <a:t>回报调查资料</a:t>
            </a:r>
            <a:endParaRPr lang="zh-TW" altLang="zh-TW" b="1" dirty="0">
              <a:solidFill>
                <a:srgbClr val="376092"/>
              </a:solidFill>
              <a:latin typeface="Arial" panose="020B0604020202020204" pitchFamily="34" charset="0"/>
              <a:cs typeface="Arial" panose="020B0604020202020204" pitchFamily="34" charset="0"/>
            </a:endParaRPr>
          </a:p>
        </p:txBody>
      </p:sp>
      <p:sp>
        <p:nvSpPr>
          <p:cNvPr id="9933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pPr>
            <a:r>
              <a:rPr lang="zh-TW" altLang="zh-TW" sz="2000" b="1" dirty="0" smtClean="0">
                <a:solidFill>
                  <a:srgbClr val="376092"/>
                </a:solidFill>
                <a:latin typeface="Arial" panose="020B0604020202020204" pitchFamily="34" charset="0"/>
                <a:cs typeface="Arial" panose="020B0604020202020204" pitchFamily="34" charset="0"/>
              </a:rPr>
              <a:t>有任何问题吗？</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295400"/>
          </a:xfrm>
        </p:spPr>
        <p:txBody>
          <a:bodyPr/>
          <a:lstStyle/>
          <a:p>
            <a:r>
              <a:rPr lang="zh-TW" altLang="zh-TW" dirty="0" smtClean="0"/>
              <a:t>现在轮到</a:t>
            </a:r>
            <a:r>
              <a:rPr lang="zh-TW" altLang="zh-TW" dirty="0"/>
              <a:t>你了！</a:t>
            </a:r>
          </a:p>
        </p:txBody>
      </p:sp>
      <p:sp>
        <p:nvSpPr>
          <p:cNvPr id="101379" name="Text Placeholder 2"/>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pPr lvl="0"/>
            <a:r>
              <a:rPr lang="zh-TW" altLang="zh-TW" dirty="0"/>
              <a:t>第</a:t>
            </a:r>
            <a:r>
              <a:rPr lang="en-US" altLang="zh-TW" dirty="0"/>
              <a:t> 4 </a:t>
            </a:r>
            <a:r>
              <a:rPr lang="zh-TW" altLang="zh-TW" dirty="0" smtClean="0"/>
              <a:t>节</a:t>
            </a:r>
            <a:r>
              <a:rPr lang="zh-TW" altLang="en-US" dirty="0" smtClean="0"/>
              <a:t>：</a:t>
            </a:r>
            <a:endParaRPr lang="zh-TW" altLang="zh-TW" dirty="0"/>
          </a:p>
          <a:p>
            <a:endParaRPr lang="en-GB"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5715000" cy="990600"/>
          </a:xfrm>
        </p:spPr>
        <p:txBody>
          <a:bodyPr anchor="t"/>
          <a:lstStyle/>
          <a:p>
            <a:pPr>
              <a:defRPr/>
            </a:pPr>
            <a:r>
              <a:rPr lang="en-US" altLang="zh-TW" dirty="0" smtClean="0"/>
              <a:t/>
            </a:r>
            <a:br>
              <a:rPr lang="en-US" altLang="zh-TW" dirty="0" smtClean="0"/>
            </a:br>
            <a:r>
              <a:rPr lang="zh-TW" altLang="zh-TW" dirty="0" smtClean="0"/>
              <a:t>关于本计划的一些建议</a:t>
            </a:r>
            <a:br>
              <a:rPr lang="zh-TW" altLang="zh-TW" dirty="0" smtClean="0"/>
            </a:br>
            <a:endParaRPr lang="en-GB" dirty="0"/>
          </a:p>
        </p:txBody>
      </p:sp>
      <p:sp>
        <p:nvSpPr>
          <p:cNvPr id="103427" name="Content Placeholder 2"/>
          <p:cNvSpPr>
            <a:spLocks noGrp="1"/>
          </p:cNvSpPr>
          <p:nvPr>
            <p:ph idx="1"/>
          </p:nvPr>
        </p:nvSpPr>
        <p:spPr>
          <a:xfrm>
            <a:off x="685800" y="2713038"/>
            <a:ext cx="4114800" cy="3459162"/>
          </a:xfrm>
        </p:spPr>
        <p:txBody>
          <a:bodyPr>
            <a:normAutofit/>
          </a:bodyPr>
          <a:lstStyle/>
          <a:p>
            <a:pPr lvl="0"/>
            <a:r>
              <a:rPr lang="zh-TW" altLang="zh-TW" dirty="0" smtClean="0"/>
              <a:t>分享行动成果，改变垃圾制造行为</a:t>
            </a:r>
          </a:p>
          <a:p>
            <a:r>
              <a:rPr lang="en-US" altLang="zh-TW" dirty="0" smtClean="0"/>
              <a:t>Project </a:t>
            </a:r>
            <a:r>
              <a:rPr lang="en-US" altLang="zh-TW" dirty="0"/>
              <a:t>AWARE </a:t>
            </a:r>
            <a:r>
              <a:rPr lang="zh-TW" altLang="zh-TW" dirty="0"/>
              <a:t>的</a:t>
            </a:r>
            <a:r>
              <a:rPr lang="en-US" altLang="zh-TW" dirty="0"/>
              <a:t> My </a:t>
            </a:r>
            <a:r>
              <a:rPr lang="en-US" altLang="zh-TW" dirty="0" smtClean="0"/>
              <a:t>Ocean</a:t>
            </a:r>
            <a:r>
              <a:rPr lang="en-US" dirty="0" smtClean="0">
                <a:latin typeface="Arial" charset="0"/>
                <a:cs typeface="Arial" charset="0"/>
              </a:rPr>
              <a:t> </a:t>
            </a:r>
            <a:r>
              <a:rPr lang="en-US" dirty="0" smtClean="0">
                <a:solidFill>
                  <a:srgbClr val="FF0000"/>
                </a:solidFill>
              </a:rPr>
              <a:t>www.projectaware.org/MyOcean</a:t>
            </a:r>
            <a:endParaRPr lang="en-US" dirty="0" smtClean="0">
              <a:solidFill>
                <a:srgbClr val="FF0000"/>
              </a:solidFill>
              <a:latin typeface="Arial" charset="0"/>
              <a:cs typeface="Arial" charset="0"/>
            </a:endParaRPr>
          </a:p>
          <a:p>
            <a:pPr lvl="1"/>
            <a:r>
              <a:rPr lang="zh-TW" altLang="zh-TW" dirty="0" smtClean="0"/>
              <a:t>将行动写成网志</a:t>
            </a:r>
          </a:p>
          <a:p>
            <a:pPr lvl="1"/>
            <a:r>
              <a:rPr lang="zh-TW" altLang="zh-TW" dirty="0" smtClean="0"/>
              <a:t>上传照片和影片</a:t>
            </a:r>
          </a:p>
          <a:p>
            <a:pPr lvl="1"/>
            <a:r>
              <a:rPr lang="zh-TW" altLang="zh-TW" dirty="0" smtClean="0"/>
              <a:t>吸引</a:t>
            </a:r>
            <a:r>
              <a:rPr lang="zh-TW" altLang="zh-TW" dirty="0"/>
              <a:t>其他人</a:t>
            </a:r>
            <a:r>
              <a:rPr lang="zh-TW" altLang="zh-TW" dirty="0" smtClean="0"/>
              <a:t>加入行动</a:t>
            </a:r>
            <a:endParaRPr lang="en-US" altLang="zh-TW" dirty="0" smtClean="0"/>
          </a:p>
          <a:p>
            <a:pPr lvl="1"/>
            <a:r>
              <a:rPr lang="zh-TW" altLang="zh-TW" dirty="0" smtClean="0"/>
              <a:t>寻找相关活动参加</a:t>
            </a:r>
            <a:endParaRPr lang="en-US" dirty="0" smtClean="0">
              <a:latin typeface="Arial" charset="0"/>
              <a:cs typeface="Arial" charset="0"/>
            </a:endParaRPr>
          </a:p>
        </p:txBody>
      </p:sp>
      <p:sp>
        <p:nvSpPr>
          <p:cNvPr id="103428" name="Text Placeholder 3"/>
          <p:cNvSpPr>
            <a:spLocks noGrp="1"/>
          </p:cNvSpPr>
          <p:nvPr>
            <p:ph type="body" sz="quarter" idx="12"/>
          </p:nvPr>
        </p:nvSpPr>
        <p:spPr>
          <a:xfrm>
            <a:off x="457200" y="1951038"/>
            <a:ext cx="8153400" cy="685800"/>
          </a:xfrm>
        </p:spPr>
        <p:txBody>
          <a:bodyPr/>
          <a:lstStyle/>
          <a:p>
            <a:r>
              <a:rPr lang="zh-TW" altLang="zh-TW" dirty="0" smtClean="0"/>
              <a:t>开始定期进行 </a:t>
            </a:r>
            <a:r>
              <a:rPr lang="en-US" altLang="zh-TW" dirty="0" smtClean="0"/>
              <a:t>Dive </a:t>
            </a:r>
            <a:r>
              <a:rPr lang="en-US" altLang="zh-TW" dirty="0"/>
              <a:t>Against </a:t>
            </a:r>
            <a:r>
              <a:rPr lang="en-US" altLang="zh-TW" dirty="0" smtClean="0"/>
              <a:t>Debris® </a:t>
            </a:r>
            <a:r>
              <a:rPr lang="zh-TW" altLang="zh-TW" dirty="0" smtClean="0"/>
              <a:t>调查，并且：</a:t>
            </a:r>
            <a:endParaRPr lang="en-GB" dirty="0" smtClean="0">
              <a:latin typeface="Arial" charset="0"/>
              <a:cs typeface="Arial" charset="0"/>
            </a:endParaRPr>
          </a:p>
        </p:txBody>
      </p:sp>
      <p:sp>
        <p:nvSpPr>
          <p:cNvPr id="103429" name="Text Placeholder 4"/>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4</a:t>
            </a:r>
            <a:r>
              <a:rPr lang="zh-TW" altLang="zh-TW" dirty="0" smtClean="0"/>
              <a:t>：轮到你了！</a:t>
            </a:r>
          </a:p>
          <a:p>
            <a:endParaRPr lang="en-GB" dirty="0" smtClean="0">
              <a:latin typeface="Arial" charset="0"/>
              <a:cs typeface="Arial" charset="0"/>
            </a:endParaRPr>
          </a:p>
        </p:txBody>
      </p:sp>
      <p:sp>
        <p:nvSpPr>
          <p:cNvPr id="10343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en-US"/>
              <a:pPr/>
              <a:t>48</a:t>
            </a:fld>
            <a:endParaRPr lang="en-US" dirty="0"/>
          </a:p>
        </p:txBody>
      </p:sp>
      <p:pic>
        <p:nvPicPr>
          <p:cNvPr id="10" name="Picture 7" descr="jupiterdivecenter.jpg"/>
          <p:cNvPicPr>
            <a:picLocks noChangeAspect="1"/>
          </p:cNvPicPr>
          <p:nvPr/>
        </p:nvPicPr>
        <p:blipFill>
          <a:blip r:embed="rId3" cstate="print"/>
          <a:srcRect/>
          <a:stretch>
            <a:fillRect/>
          </a:stretch>
        </p:blipFill>
        <p:spPr bwMode="auto">
          <a:xfrm>
            <a:off x="5105400" y="2876550"/>
            <a:ext cx="365760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791200" cy="990600"/>
          </a:xfrm>
        </p:spPr>
        <p:txBody>
          <a:bodyPr anchor="t"/>
          <a:lstStyle/>
          <a:p>
            <a:pPr>
              <a:defRPr/>
            </a:pPr>
            <a:r>
              <a:rPr lang="en-AU" dirty="0" smtClean="0"/>
              <a:t/>
            </a:r>
            <a:br>
              <a:rPr lang="en-AU" dirty="0" smtClean="0"/>
            </a:br>
            <a:r>
              <a:rPr lang="zh-TW" altLang="zh-TW" dirty="0" smtClean="0"/>
              <a:t>关于本计划的一些建议</a:t>
            </a:r>
            <a:br>
              <a:rPr lang="zh-TW" altLang="zh-TW" dirty="0" smtClean="0"/>
            </a:br>
            <a:endParaRPr lang="en-GB" dirty="0"/>
          </a:p>
        </p:txBody>
      </p:sp>
      <p:sp>
        <p:nvSpPr>
          <p:cNvPr id="103427" name="Content Placeholder 2"/>
          <p:cNvSpPr>
            <a:spLocks noGrp="1"/>
          </p:cNvSpPr>
          <p:nvPr>
            <p:ph idx="1"/>
          </p:nvPr>
        </p:nvSpPr>
        <p:spPr>
          <a:xfrm>
            <a:off x="685800" y="2713038"/>
            <a:ext cx="3886200" cy="3459162"/>
          </a:xfrm>
        </p:spPr>
        <p:txBody>
          <a:bodyPr>
            <a:normAutofit/>
          </a:bodyPr>
          <a:lstStyle/>
          <a:p>
            <a:pPr lvl="0"/>
            <a:r>
              <a:rPr lang="zh-TW" altLang="zh-TW" dirty="0" smtClean="0"/>
              <a:t>回报干净的调查潜点</a:t>
            </a:r>
          </a:p>
          <a:p>
            <a:pPr lvl="0"/>
            <a:r>
              <a:rPr lang="zh-TW" altLang="zh-TW" dirty="0" smtClean="0"/>
              <a:t>随时随地打击海洋</a:t>
            </a:r>
            <a:r>
              <a:rPr lang="zh-TW" altLang="zh-TW" dirty="0"/>
              <a:t>垃圾</a:t>
            </a:r>
          </a:p>
          <a:p>
            <a:r>
              <a:rPr lang="zh-TW" altLang="zh-TW" dirty="0" smtClean="0"/>
              <a:t>陆面垃圾可以回报吗？</a:t>
            </a:r>
            <a:endParaRPr lang="en-AU" dirty="0" smtClean="0">
              <a:latin typeface="Arial" charset="0"/>
              <a:cs typeface="Arial" charset="0"/>
            </a:endParaRPr>
          </a:p>
          <a:p>
            <a:pPr lvl="1"/>
            <a:r>
              <a:rPr lang="zh-TW" altLang="zh-TW" dirty="0" smtClean="0"/>
              <a:t>仅回报潜水员在水底发现的垃圾</a:t>
            </a:r>
          </a:p>
          <a:p>
            <a:pPr lvl="0"/>
            <a:r>
              <a:rPr lang="zh-TW" altLang="zh-TW" dirty="0" smtClean="0"/>
              <a:t>给予回馈：</a:t>
            </a:r>
            <a:endParaRPr lang="zh-TW" altLang="zh-TW" dirty="0"/>
          </a:p>
          <a:p>
            <a:pPr>
              <a:buFont typeface="Wingdings" pitchFamily="2" charset="2"/>
              <a:buNone/>
            </a:pPr>
            <a:endParaRPr lang="en-AU" sz="800" dirty="0" smtClean="0">
              <a:latin typeface="Arial" charset="0"/>
              <a:cs typeface="Arial" charset="0"/>
            </a:endParaRPr>
          </a:p>
          <a:p>
            <a:pPr algn="ctr">
              <a:buNone/>
            </a:pPr>
            <a:r>
              <a:rPr lang="en-US" sz="1600" dirty="0" smtClean="0">
                <a:hlinkClick r:id="rId3"/>
              </a:rPr>
              <a:t>www.projectaware.org/contact</a:t>
            </a:r>
            <a:r>
              <a:rPr lang="en-US" sz="1600" dirty="0" smtClean="0"/>
              <a:t> </a:t>
            </a:r>
            <a:endParaRPr lang="en-GB" dirty="0" smtClean="0">
              <a:latin typeface="Arial" charset="0"/>
              <a:cs typeface="Arial" charset="0"/>
            </a:endParaRPr>
          </a:p>
        </p:txBody>
      </p:sp>
      <p:sp>
        <p:nvSpPr>
          <p:cNvPr id="103429" name="Text Placeholder 4"/>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4</a:t>
            </a:r>
            <a:r>
              <a:rPr lang="zh-TW" altLang="zh-TW" dirty="0" smtClean="0"/>
              <a:t>：轮到你了！</a:t>
            </a:r>
          </a:p>
          <a:p>
            <a:endParaRPr lang="en-GB" dirty="0" smtClean="0">
              <a:latin typeface="Arial" charset="0"/>
              <a:cs typeface="Arial" charset="0"/>
            </a:endParaRPr>
          </a:p>
        </p:txBody>
      </p:sp>
      <p:sp>
        <p:nvSpPr>
          <p:cNvPr id="10343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en-US"/>
              <a:pPr/>
              <a:t>49</a:t>
            </a:fld>
            <a:endParaRPr lang="en-US" dirty="0"/>
          </a:p>
        </p:txBody>
      </p:sp>
      <p:pic>
        <p:nvPicPr>
          <p:cNvPr id="103432" name="Picture 8" descr="Alain Feulvarch.JPG"/>
          <p:cNvPicPr>
            <a:picLocks noChangeAspect="1"/>
          </p:cNvPicPr>
          <p:nvPr/>
        </p:nvPicPr>
        <p:blipFill>
          <a:blip r:embed="rId4" cstate="print"/>
          <a:srcRect/>
          <a:stretch>
            <a:fillRect/>
          </a:stretch>
        </p:blipFill>
        <p:spPr bwMode="auto">
          <a:xfrm>
            <a:off x="4953000" y="2819400"/>
            <a:ext cx="3657600" cy="244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zh-TW" altLang="zh-TW" dirty="0" smtClean="0"/>
              <a:t>你将会学到</a:t>
            </a:r>
            <a:r>
              <a:rPr lang="en-GB" dirty="0" smtClean="0"/>
              <a:t>. . .</a:t>
            </a:r>
            <a:endParaRPr lang="en-GB" dirty="0"/>
          </a:p>
        </p:txBody>
      </p:sp>
      <p:sp>
        <p:nvSpPr>
          <p:cNvPr id="17411" name="Content Placeholder 2"/>
          <p:cNvSpPr>
            <a:spLocks noGrp="1"/>
          </p:cNvSpPr>
          <p:nvPr>
            <p:ph idx="1"/>
          </p:nvPr>
        </p:nvSpPr>
        <p:spPr>
          <a:xfrm>
            <a:off x="685800" y="3017838"/>
            <a:ext cx="5867400" cy="2316162"/>
          </a:xfrm>
        </p:spPr>
        <p:txBody>
          <a:bodyPr/>
          <a:lstStyle/>
          <a:p>
            <a:pPr lvl="0"/>
            <a:r>
              <a:rPr lang="zh-TW" altLang="zh-TW" dirty="0" smtClean="0"/>
              <a:t>关于本计划的一些建议</a:t>
            </a:r>
          </a:p>
          <a:p>
            <a:pPr lvl="0"/>
            <a:r>
              <a:rPr lang="zh-TW" altLang="zh-TW" dirty="0" smtClean="0"/>
              <a:t>参与</a:t>
            </a:r>
            <a:r>
              <a:rPr lang="en-US" altLang="zh-TW" dirty="0" smtClean="0"/>
              <a:t> Project AWARE </a:t>
            </a:r>
            <a:r>
              <a:rPr lang="zh-TW" altLang="zh-TW" dirty="0" smtClean="0"/>
              <a:t>环保活动</a:t>
            </a:r>
            <a:endParaRPr lang="zh-TW" altLang="zh-TW" dirty="0"/>
          </a:p>
        </p:txBody>
      </p:sp>
      <p:sp>
        <p:nvSpPr>
          <p:cNvPr id="17412" name="Text Placeholder 3"/>
          <p:cNvSpPr>
            <a:spLocks noGrp="1"/>
          </p:cNvSpPr>
          <p:nvPr>
            <p:ph type="body" sz="quarter" idx="12"/>
          </p:nvPr>
        </p:nvSpPr>
        <p:spPr>
          <a:xfrm>
            <a:off x="457200" y="1951038"/>
            <a:ext cx="8153400" cy="685800"/>
          </a:xfrm>
        </p:spPr>
        <p:txBody>
          <a:bodyPr/>
          <a:lstStyle/>
          <a:p>
            <a:r>
              <a:rPr lang="zh-TW" altLang="zh-TW" dirty="0" smtClean="0">
                <a:latin typeface="Arial" charset="0"/>
                <a:cs typeface="Arial" charset="0"/>
              </a:rPr>
              <a:t>第</a:t>
            </a:r>
            <a:r>
              <a:rPr lang="en-US" altLang="zh-TW" dirty="0" smtClean="0">
                <a:latin typeface="Arial" charset="0"/>
                <a:cs typeface="Arial" charset="0"/>
              </a:rPr>
              <a:t> 4 </a:t>
            </a:r>
            <a:r>
              <a:rPr lang="zh-TW" altLang="zh-TW" dirty="0" smtClean="0">
                <a:latin typeface="Arial" charset="0"/>
                <a:cs typeface="Arial" charset="0"/>
              </a:rPr>
              <a:t>节：现在轮到你了！</a:t>
            </a:r>
            <a:endParaRPr lang="zh-TW" altLang="zh-TW" dirty="0">
              <a:latin typeface="Arial" charset="0"/>
              <a:cs typeface="Arial" charset="0"/>
            </a:endParaRPr>
          </a:p>
        </p:txBody>
      </p:sp>
      <p:sp>
        <p:nvSpPr>
          <p:cNvPr id="17413" name="Text Placeholder 4"/>
          <p:cNvSpPr>
            <a:spLocks noGrp="1"/>
          </p:cNvSpPr>
          <p:nvPr>
            <p:ph type="body" sz="quarter" idx="16"/>
          </p:nvPr>
        </p:nvSpPr>
        <p:spPr>
          <a:xfrm>
            <a:off x="76200" y="6418263"/>
            <a:ext cx="2590800" cy="304800"/>
          </a:xfrm>
        </p:spPr>
        <p:txBody>
          <a:bodyPr/>
          <a:lstStyle/>
          <a:p>
            <a:r>
              <a:rPr lang="zh-TW" altLang="zh-TW" dirty="0" smtClean="0"/>
              <a:t>欢迎</a:t>
            </a:r>
          </a:p>
          <a:p>
            <a:endParaRPr lang="en-GB" dirty="0" smtClean="0">
              <a:latin typeface="Arial" charset="0"/>
              <a:cs typeface="Arial" charset="0"/>
            </a:endParaRPr>
          </a:p>
        </p:txBody>
      </p:sp>
      <p:sp>
        <p:nvSpPr>
          <p:cNvPr id="1741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br>
              <a:rPr lang="en-AU" dirty="0" smtClean="0">
                <a:latin typeface="Arial" charset="0"/>
                <a:cs typeface="Arial" charset="0"/>
              </a:rPr>
            </a:br>
            <a:r>
              <a:rPr lang="zh-TW" altLang="zh-TW" dirty="0" smtClean="0"/>
              <a:t>调查指引</a:t>
            </a:r>
            <a:endParaRPr lang="en-US" dirty="0" smtClean="0">
              <a:latin typeface="Arial" charset="0"/>
              <a:cs typeface="Arial" charset="0"/>
            </a:endParaRPr>
          </a:p>
        </p:txBody>
      </p:sp>
      <p:sp>
        <p:nvSpPr>
          <p:cNvPr id="17415" name="Slide Number Placeholder 6"/>
          <p:cNvSpPr>
            <a:spLocks noGrp="1"/>
          </p:cNvSpPr>
          <p:nvPr>
            <p:ph type="sldNum" sz="quarter" idx="18"/>
          </p:nvPr>
        </p:nvSpPr>
        <p:spPr bwMode="auto">
          <a:noFill/>
          <a:ln>
            <a:miter lim="800000"/>
            <a:headEnd/>
            <a:tailEnd/>
          </a:ln>
        </p:spPr>
        <p:txBody>
          <a:bodyPr/>
          <a:lstStyle/>
          <a:p>
            <a:fld id="{BF5FDC87-6210-45D8-BF3C-CD2603653D7A}" type="slidenum">
              <a:rPr lang="en-US"/>
              <a:pPr/>
              <a:t>5</a:t>
            </a:fld>
            <a:endParaRPr lang="en-US" dirty="0"/>
          </a:p>
        </p:txBody>
      </p:sp>
      <p:sp>
        <p:nvSpPr>
          <p:cNvPr id="8" name="Rounded Rectangle 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7417" name="TextBox 51">
            <a:hlinkClick r:id="rId3" action="ppaction://hlinksldjump"/>
          </p:cNvPr>
          <p:cNvSpPr txBox="1">
            <a:spLocks noChangeArrowheads="1"/>
          </p:cNvSpPr>
          <p:nvPr/>
        </p:nvSpPr>
        <p:spPr bwMode="auto">
          <a:xfrm>
            <a:off x="6324600" y="4930666"/>
            <a:ext cx="2133600" cy="646331"/>
          </a:xfrm>
          <a:prstGeom prst="rect">
            <a:avLst/>
          </a:prstGeom>
          <a:noFill/>
          <a:ln w="9525">
            <a:noFill/>
            <a:miter lim="800000"/>
            <a:headEnd/>
            <a:tailEnd/>
          </a:ln>
        </p:spPr>
        <p:txBody>
          <a:bodyPr anchor="ctr">
            <a:spAutoFit/>
          </a:bodyPr>
          <a:lstStyle/>
          <a:p>
            <a:pPr algn="ctr"/>
            <a:r>
              <a:rPr lang="zh-TW" altLang="zh-TW" b="1" dirty="0" smtClean="0">
                <a:solidFill>
                  <a:schemeClr val="tx2"/>
                </a:solidFill>
                <a:latin typeface="Arial" panose="020B0604020202020204" pitchFamily="34" charset="0"/>
                <a:cs typeface="Arial" panose="020B0604020202020204" pitchFamily="34" charset="0"/>
              </a:rPr>
              <a:t>第</a:t>
            </a:r>
            <a:r>
              <a:rPr lang="en-US" altLang="zh-TW" b="1" dirty="0" smtClean="0">
                <a:solidFill>
                  <a:schemeClr val="tx2"/>
                </a:solidFill>
                <a:latin typeface="Arial" panose="020B0604020202020204" pitchFamily="34" charset="0"/>
                <a:cs typeface="Arial" panose="020B0604020202020204" pitchFamily="34" charset="0"/>
              </a:rPr>
              <a:t> 4 </a:t>
            </a:r>
            <a:r>
              <a:rPr lang="zh-TW" altLang="zh-TW" b="1" dirty="0" smtClean="0">
                <a:solidFill>
                  <a:schemeClr val="tx2"/>
                </a:solidFill>
                <a:latin typeface="Arial" panose="020B0604020202020204" pitchFamily="34" charset="0"/>
                <a:cs typeface="Arial" panose="020B0604020202020204" pitchFamily="34" charset="0"/>
              </a:rPr>
              <a:t>节</a:t>
            </a:r>
            <a:endParaRPr lang="zh-TW" altLang="zh-TW" b="1" dirty="0">
              <a:solidFill>
                <a:schemeClr val="tx2"/>
              </a:solidFill>
              <a:latin typeface="Arial" panose="020B0604020202020204" pitchFamily="34" charset="0"/>
              <a:cs typeface="Arial" panose="020B0604020202020204" pitchFamily="34" charset="0"/>
            </a:endParaRPr>
          </a:p>
          <a:p>
            <a:pPr algn="ctr"/>
            <a:r>
              <a:rPr lang="zh-TW" altLang="zh-TW" b="1" dirty="0" smtClean="0">
                <a:solidFill>
                  <a:schemeClr val="tx2"/>
                </a:solidFill>
                <a:latin typeface="Arial" panose="020B0604020202020204" pitchFamily="34" charset="0"/>
                <a:cs typeface="Arial" panose="020B0604020202020204" pitchFamily="34" charset="0"/>
              </a:rPr>
              <a:t>轮到你了！</a:t>
            </a:r>
            <a:endParaRPr lang="zh-TW" altLang="zh-TW" b="1" dirty="0">
              <a:solidFill>
                <a:schemeClr val="tx2"/>
              </a:solidFill>
              <a:latin typeface="Arial" panose="020B0604020202020204" pitchFamily="34" charset="0"/>
              <a:cs typeface="Arial" panose="020B0604020202020204" pitchFamily="34" charset="0"/>
            </a:endParaRPr>
          </a:p>
        </p:txBody>
      </p:sp>
      <p:sp>
        <p:nvSpPr>
          <p:cNvPr id="17418"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r>
              <a:rPr lang="zh-TW" altLang="zh-TW" b="1" dirty="0" smtClean="0">
                <a:solidFill>
                  <a:srgbClr val="376092"/>
                </a:solidFill>
                <a:latin typeface="Arial" panose="020B0604020202020204" pitchFamily="34" charset="0"/>
                <a:cs typeface="Arial" panose="020B0604020202020204" pitchFamily="34" charset="0"/>
              </a:rPr>
              <a:t>加入</a:t>
            </a:r>
            <a:r>
              <a:rPr lang="zh-TW" altLang="zh-TW" b="1" dirty="0">
                <a:solidFill>
                  <a:srgbClr val="376092"/>
                </a:solidFill>
                <a:latin typeface="Arial" panose="020B0604020202020204" pitchFamily="34" charset="0"/>
                <a:cs typeface="Arial" panose="020B0604020202020204" pitchFamily="34" charset="0"/>
              </a:rPr>
              <a:t>全球</a:t>
            </a:r>
            <a:r>
              <a:rPr lang="en-US" altLang="zh-TW" b="1" dirty="0">
                <a:solidFill>
                  <a:srgbClr val="376092"/>
                </a:solidFill>
                <a:latin typeface="Arial" panose="020B0604020202020204" pitchFamily="34" charset="0"/>
                <a:cs typeface="Arial" panose="020B0604020202020204" pitchFamily="34" charset="0"/>
              </a:rPr>
              <a:t> </a:t>
            </a:r>
            <a:r>
              <a:rPr lang="en-US" altLang="zh-TW" b="1" dirty="0" smtClean="0">
                <a:solidFill>
                  <a:srgbClr val="376092"/>
                </a:solidFill>
                <a:latin typeface="Arial" panose="020B0604020202020204" pitchFamily="34" charset="0"/>
                <a:cs typeface="Arial" panose="020B0604020202020204" pitchFamily="34" charset="0"/>
              </a:rPr>
              <a:t> AWARE </a:t>
            </a:r>
            <a:r>
              <a:rPr lang="zh-TW" altLang="zh-TW" b="1" dirty="0" smtClean="0">
                <a:solidFill>
                  <a:srgbClr val="376092"/>
                </a:solidFill>
                <a:latin typeface="Arial" panose="020B0604020202020204" pitchFamily="34" charset="0"/>
                <a:cs typeface="Arial" panose="020B0604020202020204" pitchFamily="34" charset="0"/>
              </a:rPr>
              <a:t>潜水员的行列，一同打击海洋垃圾</a:t>
            </a:r>
            <a:endParaRPr lang="zh-TW" altLang="zh-TW"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5334000" cy="990600"/>
          </a:xfrm>
        </p:spPr>
        <p:txBody>
          <a:bodyPr anchor="t"/>
          <a:lstStyle/>
          <a:p>
            <a:r>
              <a:rPr lang="zh-TW" altLang="zh-TW" dirty="0" smtClean="0"/>
              <a:t>参与</a:t>
            </a:r>
            <a:r>
              <a:rPr lang="en-US" altLang="zh-TW" dirty="0" smtClean="0"/>
              <a:t> </a:t>
            </a:r>
            <a:r>
              <a:rPr lang="en-US" altLang="zh-TW" dirty="0"/>
              <a:t>Project AWARE </a:t>
            </a:r>
            <a:r>
              <a:rPr lang="zh-TW" altLang="zh-TW" dirty="0" smtClean="0"/>
              <a:t>环保活动</a:t>
            </a:r>
            <a:endParaRPr lang="zh-TW" altLang="zh-TW" dirty="0"/>
          </a:p>
        </p:txBody>
      </p:sp>
      <p:sp>
        <p:nvSpPr>
          <p:cNvPr id="105475" name="Content Placeholder 2"/>
          <p:cNvSpPr>
            <a:spLocks noGrp="1"/>
          </p:cNvSpPr>
          <p:nvPr>
            <p:ph idx="1"/>
          </p:nvPr>
        </p:nvSpPr>
        <p:spPr>
          <a:xfrm>
            <a:off x="685800" y="2713038"/>
            <a:ext cx="4191000" cy="411162"/>
          </a:xfrm>
        </p:spPr>
        <p:txBody>
          <a:bodyPr/>
          <a:lstStyle/>
          <a:p>
            <a:pPr lvl="0"/>
            <a:r>
              <a:rPr lang="zh-TW" altLang="zh-TW" dirty="0" smtClean="0"/>
              <a:t>两项重大海洋议题：</a:t>
            </a:r>
          </a:p>
          <a:p>
            <a:pPr>
              <a:buFont typeface="Wingdings" pitchFamily="2" charset="2"/>
              <a:buNone/>
            </a:pPr>
            <a:endParaRPr lang="en-US" dirty="0" smtClean="0">
              <a:latin typeface="Arial" charset="0"/>
              <a:cs typeface="Arial" charset="0"/>
            </a:endParaRPr>
          </a:p>
        </p:txBody>
      </p:sp>
      <p:sp>
        <p:nvSpPr>
          <p:cNvPr id="105476" name="Text Placeholder 3"/>
          <p:cNvSpPr>
            <a:spLocks noGrp="1"/>
          </p:cNvSpPr>
          <p:nvPr>
            <p:ph type="body" sz="quarter" idx="12"/>
          </p:nvPr>
        </p:nvSpPr>
        <p:spPr>
          <a:xfrm>
            <a:off x="457200" y="1951038"/>
            <a:ext cx="8153400" cy="685800"/>
          </a:xfrm>
        </p:spPr>
        <p:txBody>
          <a:bodyPr>
            <a:normAutofit lnSpcReduction="10000"/>
          </a:bodyPr>
          <a:lstStyle/>
          <a:p>
            <a:r>
              <a:rPr lang="en-US" altLang="zh-TW" dirty="0"/>
              <a:t>Project AWARE Foundation </a:t>
            </a:r>
            <a:r>
              <a:rPr lang="zh-TW" altLang="zh-TW" dirty="0" smtClean="0"/>
              <a:t>的目标是凝聚「潜」力，保护我们的海洋星球。</a:t>
            </a:r>
            <a:endParaRPr lang="zh-TW" altLang="zh-TW" dirty="0"/>
          </a:p>
        </p:txBody>
      </p:sp>
      <p:sp>
        <p:nvSpPr>
          <p:cNvPr id="105477" name="Text Placeholder 4"/>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4</a:t>
            </a:r>
            <a:r>
              <a:rPr lang="zh-TW" altLang="zh-TW" dirty="0" smtClean="0"/>
              <a:t>：轮到你了！</a:t>
            </a:r>
          </a:p>
          <a:p>
            <a:endParaRPr lang="en-GB" dirty="0" smtClean="0">
              <a:latin typeface="Arial" charset="0"/>
              <a:cs typeface="Arial" charset="0"/>
            </a:endParaRPr>
          </a:p>
        </p:txBody>
      </p:sp>
      <p:sp>
        <p:nvSpPr>
          <p:cNvPr id="105478"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105479" name="Slide Number Placeholder 6"/>
          <p:cNvSpPr>
            <a:spLocks noGrp="1"/>
          </p:cNvSpPr>
          <p:nvPr>
            <p:ph type="sldNum" sz="quarter" idx="18"/>
          </p:nvPr>
        </p:nvSpPr>
        <p:spPr bwMode="auto">
          <a:noFill/>
          <a:ln>
            <a:miter lim="800000"/>
            <a:headEnd/>
            <a:tailEnd/>
          </a:ln>
        </p:spPr>
        <p:txBody>
          <a:bodyPr/>
          <a:lstStyle/>
          <a:p>
            <a:fld id="{5D96762C-D5D9-4916-AFBA-DDCC961B9C70}" type="slidenum">
              <a:rPr lang="en-US"/>
              <a:pPr/>
              <a:t>50</a:t>
            </a:fld>
            <a:endParaRPr lang="en-US" dirty="0"/>
          </a:p>
        </p:txBody>
      </p:sp>
      <p:sp>
        <p:nvSpPr>
          <p:cNvPr id="13" name="TextBox 12"/>
          <p:cNvSpPr txBox="1"/>
          <p:nvPr/>
        </p:nvSpPr>
        <p:spPr>
          <a:xfrm>
            <a:off x="1143000" y="3048000"/>
            <a:ext cx="3657600" cy="1477328"/>
          </a:xfrm>
          <a:prstGeom prst="rect">
            <a:avLst/>
          </a:prstGeom>
          <a:noFill/>
        </p:spPr>
        <p:txBody>
          <a:bodyPr>
            <a:spAutoFit/>
          </a:bodyPr>
          <a:lstStyle/>
          <a:p>
            <a:pPr marL="342900" indent="-342900">
              <a:buFont typeface="+mj-lt"/>
              <a:buAutoNum type="arabicPeriod"/>
              <a:defRPr/>
            </a:pPr>
            <a:r>
              <a:rPr lang="en-US" altLang="zh-TW" b="1" dirty="0" err="1" smtClean="0">
                <a:solidFill>
                  <a:srgbClr val="376092"/>
                </a:solidFill>
                <a:latin typeface="Arial" panose="020B0604020202020204" pitchFamily="34" charset="0"/>
                <a:cs typeface="Arial" panose="020B0604020202020204" pitchFamily="34" charset="0"/>
              </a:rPr>
              <a:t>濒临绝种的鲨鱼</a:t>
            </a:r>
            <a:r>
              <a:rPr lang="zh-TW" altLang="zh-TW" b="1" dirty="0" smtClean="0">
                <a:solidFill>
                  <a:srgbClr val="376092"/>
                </a:solidFill>
                <a:latin typeface="Arial" panose="020B0604020202020204" pitchFamily="34" charset="0"/>
                <a:cs typeface="Arial" panose="020B0604020202020204" pitchFamily="34" charset="0"/>
              </a:rPr>
              <a:t>与蝠</a:t>
            </a:r>
            <a:r>
              <a:rPr lang="zh-TW" altLang="zh-TW" b="1" dirty="0">
                <a:solidFill>
                  <a:srgbClr val="376092"/>
                </a:solidFill>
                <a:latin typeface="Arial" panose="020B0604020202020204" pitchFamily="34" charset="0"/>
                <a:cs typeface="Arial" panose="020B0604020202020204" pitchFamily="34" charset="0"/>
              </a:rPr>
              <a:t>魟</a:t>
            </a:r>
          </a:p>
          <a:p>
            <a:pPr marL="800100" lvl="1" indent="-342900">
              <a:defRPr/>
            </a:pPr>
            <a:r>
              <a:rPr lang="zh-TW" altLang="zh-TW" b="1" dirty="0" smtClean="0">
                <a:solidFill>
                  <a:schemeClr val="accent2">
                    <a:lumMod val="75000"/>
                  </a:schemeClr>
                </a:solidFill>
                <a:latin typeface="Arial" panose="020B0604020202020204" pitchFamily="34" charset="0"/>
                <a:cs typeface="Arial" panose="020B0604020202020204" pitchFamily="34" charset="0"/>
              </a:rPr>
              <a:t>成为一名</a:t>
            </a:r>
            <a:r>
              <a:rPr lang="zh-TW" altLang="en-US" b="1" dirty="0" smtClean="0">
                <a:solidFill>
                  <a:schemeClr val="accent2">
                    <a:lumMod val="75000"/>
                  </a:schemeClr>
                </a:solidFill>
                <a:latin typeface="Arial" panose="020B0604020202020204" pitchFamily="34" charset="0"/>
                <a:cs typeface="Arial" panose="020B0604020202020204" pitchFamily="34" charset="0"/>
              </a:rPr>
              <a:t> </a:t>
            </a:r>
            <a:r>
              <a:rPr lang="en-US" altLang="zh-TW" b="1" dirty="0" smtClean="0">
                <a:solidFill>
                  <a:schemeClr val="accent2">
                    <a:lumMod val="75000"/>
                  </a:schemeClr>
                </a:solidFill>
                <a:latin typeface="Arial" panose="020B0604020202020204" pitchFamily="34" charset="0"/>
                <a:cs typeface="Arial" panose="020B0604020202020204" pitchFamily="34" charset="0"/>
              </a:rPr>
              <a:t>AWARE </a:t>
            </a:r>
            <a:r>
              <a:rPr lang="en-US" altLang="zh-TW" b="1" dirty="0">
                <a:solidFill>
                  <a:schemeClr val="accent2">
                    <a:lumMod val="75000"/>
                  </a:schemeClr>
                </a:solidFill>
                <a:latin typeface="Arial" panose="020B0604020202020204" pitchFamily="34" charset="0"/>
                <a:cs typeface="Arial" panose="020B0604020202020204" pitchFamily="34" charset="0"/>
              </a:rPr>
              <a:t>Shark Conservation </a:t>
            </a:r>
            <a:r>
              <a:rPr lang="zh-TW" altLang="zh-TW" b="1" dirty="0" smtClean="0">
                <a:solidFill>
                  <a:schemeClr val="accent2">
                    <a:lumMod val="75000"/>
                  </a:schemeClr>
                </a:solidFill>
                <a:latin typeface="Arial" panose="020B0604020202020204" pitchFamily="34" charset="0"/>
                <a:cs typeface="Arial" panose="020B0604020202020204" pitchFamily="34" charset="0"/>
              </a:rPr>
              <a:t>潜水员</a:t>
            </a:r>
          </a:p>
          <a:p>
            <a:pPr marL="342900" lvl="0" indent="-342900">
              <a:buFont typeface="+mj-lt"/>
              <a:buAutoNum type="arabicPeriod"/>
              <a:defRPr/>
            </a:pPr>
            <a:r>
              <a:rPr lang="zh-TW" altLang="zh-TW" b="1" dirty="0" smtClean="0">
                <a:solidFill>
                  <a:srgbClr val="376092"/>
                </a:solidFill>
                <a:latin typeface="Arial" panose="020B0604020202020204" pitchFamily="34" charset="0"/>
                <a:cs typeface="Arial" panose="020B0604020202020204" pitchFamily="34" charset="0"/>
              </a:rPr>
              <a:t>海洋</a:t>
            </a:r>
            <a:r>
              <a:rPr lang="zh-TW" altLang="zh-TW" b="1" dirty="0">
                <a:solidFill>
                  <a:srgbClr val="376092"/>
                </a:solidFill>
                <a:latin typeface="Arial" panose="020B0604020202020204" pitchFamily="34" charset="0"/>
                <a:cs typeface="Arial" panose="020B0604020202020204" pitchFamily="34" charset="0"/>
              </a:rPr>
              <a:t>垃圾</a:t>
            </a:r>
          </a:p>
          <a:p>
            <a:pPr lvl="1">
              <a:defRPr/>
            </a:pPr>
            <a:r>
              <a:rPr lang="en-AU" b="1" dirty="0" smtClean="0">
                <a:solidFill>
                  <a:srgbClr val="376092"/>
                </a:solidFill>
                <a:latin typeface="Arial" panose="020B0604020202020204" pitchFamily="34" charset="0"/>
                <a:cs typeface="Arial" panose="020B0604020202020204" pitchFamily="34" charset="0"/>
              </a:rPr>
              <a:t>Dive Against Debris®</a:t>
            </a:r>
            <a:endParaRPr lang="en-AU" b="1" dirty="0">
              <a:solidFill>
                <a:srgbClr val="376092"/>
              </a:solidFill>
              <a:latin typeface="Arial" panose="020B0604020202020204" pitchFamily="34" charset="0"/>
              <a:cs typeface="Arial" panose="020B0604020202020204" pitchFamily="34" charset="0"/>
            </a:endParaRPr>
          </a:p>
        </p:txBody>
      </p:sp>
      <p:pic>
        <p:nvPicPr>
          <p:cNvPr id="105481" name="Picture 7" descr="jupiterdivecenter.jpg"/>
          <p:cNvPicPr>
            <a:picLocks noChangeAspect="1"/>
          </p:cNvPicPr>
          <p:nvPr/>
        </p:nvPicPr>
        <p:blipFill>
          <a:blip r:embed="rId3" cstate="print"/>
          <a:srcRect/>
          <a:stretch>
            <a:fillRect/>
          </a:stretch>
        </p:blipFill>
        <p:spPr bwMode="auto">
          <a:xfrm>
            <a:off x="4953000" y="2876550"/>
            <a:ext cx="3657600" cy="2305050"/>
          </a:xfrm>
          <a:prstGeom prst="rect">
            <a:avLst/>
          </a:prstGeom>
          <a:noFill/>
          <a:ln w="9525">
            <a:noFill/>
            <a:miter lim="800000"/>
            <a:headEnd/>
            <a:tailEnd/>
          </a:ln>
        </p:spPr>
      </p:pic>
      <p:sp>
        <p:nvSpPr>
          <p:cNvPr id="11" name="Content Placeholder 2"/>
          <p:cNvSpPr txBox="1">
            <a:spLocks/>
          </p:cNvSpPr>
          <p:nvPr/>
        </p:nvSpPr>
        <p:spPr>
          <a:xfrm>
            <a:off x="762000" y="4572000"/>
            <a:ext cx="4038600" cy="1782762"/>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Pct val="60000"/>
              <a:buFont typeface="Wingdings" pitchFamily="2" charset="2"/>
              <a:buNone/>
              <a:tabLst/>
              <a:defRPr/>
            </a:pPr>
            <a:endParaRPr kumimoji="0" lang="en-US" sz="1800" b="1" i="0" u="none" strike="noStrike" kern="1200" cap="none" spc="0" normalizeH="0" baseline="0" noProof="0" dirty="0" smtClean="0">
              <a:ln>
                <a:noFill/>
              </a:ln>
              <a:solidFill>
                <a:schemeClr val="accent1">
                  <a:lumMod val="75000"/>
                </a:schemeClr>
              </a:solidFill>
              <a:effectLst/>
              <a:uLnTx/>
              <a:uFillTx/>
              <a:latin typeface="Arial" charset="0"/>
              <a:ea typeface="+mn-ea"/>
              <a:cs typeface="Arial" charset="0"/>
            </a:endParaRPr>
          </a:p>
          <a:p>
            <a:pPr marL="342900" indent="-342900">
              <a:spcBef>
                <a:spcPct val="20000"/>
              </a:spcBef>
              <a:buSzPct val="75000"/>
              <a:buFont typeface="Wingdings" pitchFamily="2" charset="2"/>
              <a:buChar char="l"/>
              <a:defRPr/>
            </a:pPr>
            <a:r>
              <a:rPr lang="zh-TW" altLang="zh-TW" b="1" dirty="0" smtClean="0">
                <a:solidFill>
                  <a:schemeClr val="accent1">
                    <a:lumMod val="75000"/>
                  </a:schemeClr>
                </a:solidFill>
                <a:latin typeface="Arial" charset="0"/>
                <a:cs typeface="Arial" charset="0"/>
              </a:rPr>
              <a:t>做个</a:t>
            </a:r>
            <a:r>
              <a:rPr lang="en-US" altLang="zh-TW" b="1" dirty="0" smtClean="0">
                <a:solidFill>
                  <a:schemeClr val="accent1">
                    <a:lumMod val="75000"/>
                  </a:schemeClr>
                </a:solidFill>
                <a:latin typeface="Arial" charset="0"/>
                <a:cs typeface="Arial" charset="0"/>
              </a:rPr>
              <a:t> </a:t>
            </a:r>
            <a:r>
              <a:rPr lang="en-US" altLang="zh-TW" b="1" dirty="0">
                <a:solidFill>
                  <a:schemeClr val="accent1">
                    <a:lumMod val="75000"/>
                  </a:schemeClr>
                </a:solidFill>
                <a:latin typeface="Arial" charset="0"/>
                <a:cs typeface="Arial" charset="0"/>
              </a:rPr>
              <a:t>AWARE </a:t>
            </a:r>
            <a:r>
              <a:rPr lang="zh-TW" altLang="zh-TW" b="1" dirty="0" smtClean="0">
                <a:solidFill>
                  <a:schemeClr val="accent1">
                    <a:lumMod val="75000"/>
                  </a:schemeClr>
                </a:solidFill>
                <a:latin typeface="Arial" charset="0"/>
                <a:cs typeface="Arial" charset="0"/>
              </a:rPr>
              <a:t>潜水员</a:t>
            </a:r>
          </a:p>
          <a:p>
            <a:pPr marL="742950" lvl="1" indent="-285750">
              <a:spcBef>
                <a:spcPct val="20000"/>
              </a:spcBef>
              <a:buSzPct val="60000"/>
              <a:buFont typeface="Wingdings" pitchFamily="2" charset="2"/>
              <a:buChar char="l"/>
              <a:defRPr/>
            </a:pPr>
            <a:r>
              <a:rPr lang="zh-TW" altLang="zh-TW" b="1" dirty="0" smtClean="0">
                <a:solidFill>
                  <a:schemeClr val="accent1">
                    <a:lumMod val="75000"/>
                  </a:schemeClr>
                </a:solidFill>
                <a:latin typeface="Arial" charset="0"/>
                <a:cs typeface="Arial" charset="0"/>
              </a:rPr>
              <a:t>《潜水员保护水底环境的十种方法》</a:t>
            </a:r>
            <a:endParaRPr kumimoji="0" lang="en-AU" sz="1800" b="1" i="0" u="none" strike="noStrike" kern="1200" cap="none" spc="0" normalizeH="0" baseline="0" noProof="0" dirty="0" smtClean="0">
              <a:ln>
                <a:noFill/>
              </a:ln>
              <a:solidFill>
                <a:schemeClr val="accent1">
                  <a:lumMod val="75000"/>
                </a:schemeClr>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838"/>
            <a:ext cx="5334000" cy="639762"/>
          </a:xfrm>
        </p:spPr>
        <p:txBody>
          <a:bodyPr anchor="t"/>
          <a:lstStyle/>
          <a:p>
            <a:pPr>
              <a:defRPr/>
            </a:pPr>
            <a:r>
              <a:rPr lang="zh-TW" altLang="zh-TW" dirty="0" smtClean="0"/>
              <a:t>你已经学到</a:t>
            </a:r>
            <a:br>
              <a:rPr lang="zh-TW" altLang="zh-TW" dirty="0" smtClean="0"/>
            </a:br>
            <a:endParaRPr lang="en-GB" dirty="0"/>
          </a:p>
        </p:txBody>
      </p:sp>
      <p:sp>
        <p:nvSpPr>
          <p:cNvPr id="109571" name="Content Placeholder 2"/>
          <p:cNvSpPr>
            <a:spLocks noGrp="1"/>
          </p:cNvSpPr>
          <p:nvPr>
            <p:ph idx="1"/>
          </p:nvPr>
        </p:nvSpPr>
        <p:spPr>
          <a:xfrm>
            <a:off x="685800" y="3017838"/>
            <a:ext cx="5715000" cy="1782762"/>
          </a:xfrm>
        </p:spPr>
        <p:txBody>
          <a:bodyPr/>
          <a:lstStyle/>
          <a:p>
            <a:pPr lvl="0"/>
            <a:r>
              <a:rPr lang="zh-TW" altLang="zh-TW" dirty="0" smtClean="0"/>
              <a:t>关于本计划的一些建议</a:t>
            </a:r>
          </a:p>
          <a:p>
            <a:pPr lvl="0"/>
            <a:r>
              <a:rPr lang="zh-TW" altLang="zh-TW" dirty="0" smtClean="0"/>
              <a:t>参与</a:t>
            </a:r>
            <a:r>
              <a:rPr lang="en-US" altLang="zh-TW" dirty="0" smtClean="0"/>
              <a:t> Project AWARE </a:t>
            </a:r>
            <a:r>
              <a:rPr lang="zh-TW" altLang="zh-TW" dirty="0" smtClean="0"/>
              <a:t>环保活动</a:t>
            </a:r>
            <a:endParaRPr lang="zh-TW" altLang="zh-TW" dirty="0"/>
          </a:p>
        </p:txBody>
      </p:sp>
      <p:sp>
        <p:nvSpPr>
          <p:cNvPr id="109572" name="Text Placeholder 3"/>
          <p:cNvSpPr>
            <a:spLocks noGrp="1"/>
          </p:cNvSpPr>
          <p:nvPr>
            <p:ph type="body" sz="quarter" idx="12"/>
          </p:nvPr>
        </p:nvSpPr>
        <p:spPr>
          <a:xfrm>
            <a:off x="457200" y="1981200"/>
            <a:ext cx="8153400" cy="457200"/>
          </a:xfrm>
        </p:spPr>
        <p:txBody>
          <a:bodyPr/>
          <a:lstStyle/>
          <a:p>
            <a:r>
              <a:rPr lang="zh-TW" altLang="zh-TW" dirty="0" smtClean="0"/>
              <a:t>第</a:t>
            </a:r>
            <a:r>
              <a:rPr lang="en-US" altLang="zh-TW" dirty="0" smtClean="0"/>
              <a:t> 4 </a:t>
            </a:r>
            <a:r>
              <a:rPr lang="zh-TW" altLang="zh-TW" dirty="0" smtClean="0"/>
              <a:t>节：现在轮到你了！</a:t>
            </a:r>
            <a:endParaRPr lang="zh-TW" altLang="zh-TW" dirty="0"/>
          </a:p>
        </p:txBody>
      </p:sp>
      <p:sp>
        <p:nvSpPr>
          <p:cNvPr id="109573" name="Text Placeholder 4"/>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4</a:t>
            </a:r>
            <a:r>
              <a:rPr lang="zh-TW" altLang="zh-TW" dirty="0" smtClean="0"/>
              <a:t>：轮到你了！</a:t>
            </a:r>
            <a:endParaRPr lang="zh-TW" altLang="zh-TW" dirty="0"/>
          </a:p>
        </p:txBody>
      </p:sp>
      <p:sp>
        <p:nvSpPr>
          <p:cNvPr id="10957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smtClean="0"/>
              <a:t>调查指引</a:t>
            </a:r>
            <a:endParaRPr lang="en-US" altLang="zh-TW" dirty="0"/>
          </a:p>
        </p:txBody>
      </p:sp>
      <p:sp>
        <p:nvSpPr>
          <p:cNvPr id="109575" name="Slide Number Placeholder 6"/>
          <p:cNvSpPr>
            <a:spLocks noGrp="1"/>
          </p:cNvSpPr>
          <p:nvPr>
            <p:ph type="sldNum" sz="quarter" idx="18"/>
          </p:nvPr>
        </p:nvSpPr>
        <p:spPr bwMode="auto">
          <a:noFill/>
          <a:ln>
            <a:miter lim="800000"/>
            <a:headEnd/>
            <a:tailEnd/>
          </a:ln>
        </p:spPr>
        <p:txBody>
          <a:bodyPr/>
          <a:lstStyle/>
          <a:p>
            <a:fld id="{E5094DB4-423C-4FD2-BC06-CA225E83401C}" type="slidenum">
              <a:rPr lang="en-US"/>
              <a:pPr/>
              <a:t>51</a:t>
            </a:fld>
            <a:endParaRPr lang="en-US" dirty="0"/>
          </a:p>
        </p:txBody>
      </p:sp>
      <p:sp>
        <p:nvSpPr>
          <p:cNvPr id="10957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zh-TW" altLang="zh-TW" b="1" dirty="0">
                <a:solidFill>
                  <a:srgbClr val="376092"/>
                </a:solidFill>
                <a:latin typeface="Arial" panose="020B0604020202020204" pitchFamily="34" charset="0"/>
                <a:cs typeface="Arial" panose="020B0604020202020204" pitchFamily="34" charset="0"/>
              </a:rPr>
              <a:t>加入全球</a:t>
            </a:r>
            <a:r>
              <a:rPr lang="en-US" altLang="zh-TW" b="1" dirty="0">
                <a:solidFill>
                  <a:srgbClr val="376092"/>
                </a:solidFill>
                <a:latin typeface="Arial" panose="020B0604020202020204" pitchFamily="34" charset="0"/>
                <a:cs typeface="Arial" panose="020B0604020202020204" pitchFamily="34" charset="0"/>
              </a:rPr>
              <a:t> AWARE </a:t>
            </a:r>
            <a:r>
              <a:rPr lang="zh-TW" altLang="zh-TW" b="1" dirty="0" smtClean="0">
                <a:solidFill>
                  <a:srgbClr val="376092"/>
                </a:solidFill>
                <a:latin typeface="Arial" panose="020B0604020202020204" pitchFamily="34" charset="0"/>
                <a:cs typeface="Arial" panose="020B0604020202020204" pitchFamily="34" charset="0"/>
              </a:rPr>
              <a:t>潜水员的行列，一同打击海洋垃圾</a:t>
            </a:r>
            <a:endParaRPr lang="zh-TW" altLang="zh-TW" b="1" dirty="0">
              <a:solidFill>
                <a:srgbClr val="376092"/>
              </a:solidFill>
              <a:latin typeface="Arial" panose="020B0604020202020204" pitchFamily="34" charset="0"/>
              <a:cs typeface="Arial" panose="020B0604020202020204" pitchFamily="34" charset="0"/>
            </a:endParaRPr>
          </a:p>
        </p:txBody>
      </p:sp>
      <p:sp>
        <p:nvSpPr>
          <p:cNvPr id="10957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
        <p:nvSpPr>
          <p:cNvPr id="10" name="Text Placeholder 8"/>
          <p:cNvSpPr txBox="1">
            <a:spLocks/>
          </p:cNvSpPr>
          <p:nvPr/>
        </p:nvSpPr>
        <p:spPr bwMode="auto">
          <a:xfrm>
            <a:off x="609600" y="57150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zh-TW" altLang="zh-TW" sz="2000" b="1" dirty="0" smtClean="0">
                <a:solidFill>
                  <a:srgbClr val="376092"/>
                </a:solidFill>
                <a:latin typeface="Arial" panose="020B0604020202020204" pitchFamily="34" charset="0"/>
                <a:cs typeface="Arial" panose="020B0604020202020204" pitchFamily="34" charset="0"/>
              </a:rPr>
              <a:t>有任何问题吗？</a:t>
            </a:r>
            <a:endParaRPr lang="en-GB" sz="2000" b="1" dirty="0">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447800" y="2438400"/>
            <a:ext cx="6248400" cy="715962"/>
          </a:xfrm>
          <a:prstGeom prst="rect">
            <a:avLst/>
          </a:prstGeom>
        </p:spPr>
        <p:txBody>
          <a:bodyPr/>
          <a:lstStyle/>
          <a:p>
            <a:pPr algn="ctr"/>
            <a:r>
              <a:rPr lang="zh-TW" altLang="zh-TW" sz="44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感谢参与</a:t>
            </a:r>
            <a:endParaRPr lang="zh-TW" altLang="zh-TW" sz="44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algn="ctr">
              <a:spcBef>
                <a:spcPct val="0"/>
              </a:spcBef>
              <a:defRPr/>
            </a:pPr>
            <a:r>
              <a:rPr lang="zh-TW" altLang="zh-TW" sz="24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欢迎提问</a:t>
            </a:r>
            <a:endParaRPr kumimoji="0" lang="en-AU"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71600"/>
            <a:ext cx="7772400" cy="1371600"/>
          </a:xfrm>
        </p:spPr>
        <p:txBody>
          <a:bodyPr/>
          <a:lstStyle/>
          <a:p>
            <a:r>
              <a:rPr lang="zh-TW" altLang="zh-TW" dirty="0" smtClean="0">
                <a:latin typeface="Arial" charset="0"/>
                <a:cs typeface="Arial" charset="0"/>
              </a:rPr>
              <a:t>棘手的海洋垃圾问题</a:t>
            </a:r>
            <a:endParaRPr lang="zh-TW" altLang="zh-TW" dirty="0">
              <a:latin typeface="Arial" charset="0"/>
              <a:cs typeface="Arial" charset="0"/>
            </a:endParaRPr>
          </a:p>
        </p:txBody>
      </p:sp>
      <p:sp>
        <p:nvSpPr>
          <p:cNvPr id="19459" name="Text Placeholder 28"/>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pPr lvl="0"/>
            <a:r>
              <a:rPr lang="zh-TW" altLang="zh-TW" sz="3100" dirty="0" smtClean="0">
                <a:latin typeface="Arial" charset="0"/>
                <a:cs typeface="Arial" charset="0"/>
              </a:rPr>
              <a:t>第</a:t>
            </a:r>
            <a:r>
              <a:rPr lang="en-US" altLang="zh-TW" sz="3100" dirty="0" smtClean="0">
                <a:latin typeface="Arial" charset="0"/>
                <a:cs typeface="Arial" charset="0"/>
              </a:rPr>
              <a:t> 1 </a:t>
            </a:r>
            <a:r>
              <a:rPr lang="zh-TW" altLang="zh-TW" sz="3100" dirty="0" smtClean="0">
                <a:latin typeface="Arial" charset="0"/>
                <a:cs typeface="Arial" charset="0"/>
              </a:rPr>
              <a:t>节</a:t>
            </a:r>
            <a:r>
              <a:rPr lang="zh-TW" altLang="en-US" sz="3100" dirty="0" smtClean="0">
                <a:latin typeface="Arial" charset="0"/>
                <a:cs typeface="Arial" charset="0"/>
              </a:rPr>
              <a:t>：</a:t>
            </a:r>
            <a:endParaRPr lang="zh-TW" altLang="zh-TW" sz="3100" dirty="0">
              <a:latin typeface="Arial" charset="0"/>
              <a:cs typeface="Arial" charset="0"/>
            </a:endParaRPr>
          </a:p>
          <a:p>
            <a:endParaRPr lang="en-GB"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r>
              <a:rPr lang="zh-TW" altLang="zh-TW" dirty="0" smtClean="0"/>
              <a:t>海洋</a:t>
            </a:r>
            <a:r>
              <a:rPr lang="zh-TW" altLang="zh-TW" dirty="0"/>
              <a:t>垃圾</a:t>
            </a:r>
            <a:r>
              <a:rPr lang="zh-TW" altLang="zh-TW" dirty="0" smtClean="0"/>
              <a:t>：</a:t>
            </a:r>
            <a:r>
              <a:rPr lang="en-US" altLang="zh-TW" dirty="0" smtClean="0"/>
              <a:t/>
            </a:r>
            <a:br>
              <a:rPr lang="en-US" altLang="zh-TW" dirty="0" smtClean="0"/>
            </a:br>
            <a:r>
              <a:rPr lang="zh-TW" altLang="zh-TW" dirty="0" smtClean="0"/>
              <a:t>覆水难收的伤害</a:t>
            </a:r>
            <a:endParaRPr lang="zh-TW" altLang="zh-TW" dirty="0"/>
          </a:p>
        </p:txBody>
      </p:sp>
      <p:sp>
        <p:nvSpPr>
          <p:cNvPr id="21507" name="Content Placeholder 2"/>
          <p:cNvSpPr>
            <a:spLocks noGrp="1"/>
          </p:cNvSpPr>
          <p:nvPr>
            <p:ph idx="1"/>
          </p:nvPr>
        </p:nvSpPr>
        <p:spPr>
          <a:xfrm>
            <a:off x="685800" y="2514600"/>
            <a:ext cx="3886200" cy="3657600"/>
          </a:xfrm>
        </p:spPr>
        <p:txBody>
          <a:bodyPr>
            <a:normAutofit/>
          </a:bodyPr>
          <a:lstStyle/>
          <a:p>
            <a:pPr lvl="0"/>
            <a:r>
              <a:rPr lang="zh-TW" altLang="zh-TW" dirty="0" smtClean="0"/>
              <a:t>每年成千上万的海洋生物和海鸟死亡</a:t>
            </a:r>
          </a:p>
          <a:p>
            <a:pPr lvl="0"/>
            <a:r>
              <a:rPr lang="zh-TW" altLang="zh-TW" dirty="0" smtClean="0"/>
              <a:t>危害广及</a:t>
            </a:r>
            <a:r>
              <a:rPr lang="en-US" altLang="zh-TW" dirty="0" smtClean="0"/>
              <a:t> 693 </a:t>
            </a:r>
            <a:r>
              <a:rPr lang="zh-TW" altLang="zh-TW" dirty="0" smtClean="0"/>
              <a:t>种海洋物种</a:t>
            </a:r>
          </a:p>
          <a:p>
            <a:pPr marL="741600" lvl="0"/>
            <a:r>
              <a:rPr lang="zh-TW" altLang="zh-TW" dirty="0" smtClean="0"/>
              <a:t>所有已知海龟种类</a:t>
            </a:r>
          </a:p>
          <a:p>
            <a:pPr marL="741600"/>
            <a:r>
              <a:rPr lang="zh-TW" altLang="zh-TW" dirty="0" smtClean="0"/>
              <a:t>超过半数的海洋哺乳类</a:t>
            </a:r>
          </a:p>
          <a:p>
            <a:pPr marL="741600"/>
            <a:r>
              <a:rPr lang="zh-TW" altLang="zh-TW" dirty="0" smtClean="0"/>
              <a:t>将近三分之二的海鸟类</a:t>
            </a:r>
          </a:p>
          <a:p>
            <a:pPr lvl="0"/>
            <a:r>
              <a:rPr lang="zh-TW" altLang="zh-TW" dirty="0" smtClean="0"/>
              <a:t>死因多为误食垃圾或被垃圾缠结致死</a:t>
            </a:r>
          </a:p>
          <a:p>
            <a:pPr lvl="1"/>
            <a:endParaRPr lang="en-AU" dirty="0" smtClean="0">
              <a:latin typeface="Arial" charset="0"/>
              <a:cs typeface="Arial" charset="0"/>
            </a:endParaRPr>
          </a:p>
        </p:txBody>
      </p:sp>
      <p:sp>
        <p:nvSpPr>
          <p:cNvPr id="21508" name="Text Placeholder 12"/>
          <p:cNvSpPr>
            <a:spLocks noGrp="1"/>
          </p:cNvSpPr>
          <p:nvPr>
            <p:ph type="body" sz="quarter" idx="12"/>
          </p:nvPr>
        </p:nvSpPr>
        <p:spPr>
          <a:xfrm>
            <a:off x="457200" y="1951038"/>
            <a:ext cx="8153400" cy="685800"/>
          </a:xfrm>
        </p:spPr>
        <p:txBody>
          <a:bodyPr/>
          <a:lstStyle/>
          <a:p>
            <a:r>
              <a:rPr lang="zh-TW" altLang="zh-TW" dirty="0" smtClean="0">
                <a:latin typeface="Arial" charset="0"/>
                <a:cs typeface="Arial" charset="0"/>
              </a:rPr>
              <a:t>杀害野生动物</a:t>
            </a:r>
            <a:endParaRPr lang="zh-TW" altLang="zh-TW" dirty="0">
              <a:latin typeface="Arial" charset="0"/>
              <a:cs typeface="Arial" charset="0"/>
            </a:endParaRPr>
          </a:p>
        </p:txBody>
      </p:sp>
      <p:sp>
        <p:nvSpPr>
          <p:cNvPr id="21509" name="Text Placeholder 8"/>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1</a:t>
            </a:r>
            <a:r>
              <a:rPr lang="zh-TW" altLang="zh-TW" dirty="0"/>
              <a:t>：海洋垃圾</a:t>
            </a:r>
          </a:p>
        </p:txBody>
      </p:sp>
      <p:sp>
        <p:nvSpPr>
          <p:cNvPr id="2151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br>
              <a:rPr lang="en-AU" dirty="0" smtClean="0">
                <a:latin typeface="Arial" charset="0"/>
                <a:cs typeface="Arial" charset="0"/>
              </a:rPr>
            </a:br>
            <a:r>
              <a:rPr lang="zh-TW" altLang="zh-TW" dirty="0" smtClean="0"/>
              <a:t>调查指引</a:t>
            </a:r>
            <a:endParaRPr lang="en-US" dirty="0" smtClean="0">
              <a:latin typeface="Arial" charset="0"/>
              <a:cs typeface="Arial" charset="0"/>
            </a:endParaRPr>
          </a:p>
        </p:txBody>
      </p:sp>
      <p:sp>
        <p:nvSpPr>
          <p:cNvPr id="21511" name="Slide Number Placeholder 8"/>
          <p:cNvSpPr>
            <a:spLocks noGrp="1"/>
          </p:cNvSpPr>
          <p:nvPr>
            <p:ph type="sldNum" sz="quarter" idx="18"/>
          </p:nvPr>
        </p:nvSpPr>
        <p:spPr bwMode="auto">
          <a:noFill/>
          <a:ln>
            <a:miter lim="800000"/>
            <a:headEnd/>
            <a:tailEnd/>
          </a:ln>
        </p:spPr>
        <p:txBody>
          <a:bodyPr/>
          <a:lstStyle/>
          <a:p>
            <a:fld id="{9A53A477-BF7A-45BD-BF2B-D0FE0B7C6A9A}" type="slidenum">
              <a:rPr lang="en-AU"/>
              <a:pPr/>
              <a:t>7</a:t>
            </a:fld>
            <a:endParaRPr lang="en-AU" dirty="0"/>
          </a:p>
        </p:txBody>
      </p:sp>
      <p:pic>
        <p:nvPicPr>
          <p:cNvPr id="21512" name="Picture 7" descr="Jordi Atienza Diving Costa Brava, Spain3.jpg"/>
          <p:cNvPicPr>
            <a:picLocks noChangeAspect="1"/>
          </p:cNvPicPr>
          <p:nvPr/>
        </p:nvPicPr>
        <p:blipFill>
          <a:blip r:embed="rId3" cstate="print"/>
          <a:srcRect/>
          <a:stretch>
            <a:fillRect/>
          </a:stretch>
        </p:blipFill>
        <p:spPr bwMode="auto">
          <a:xfrm>
            <a:off x="4876800" y="2316163"/>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r>
              <a:rPr lang="zh-TW" altLang="zh-TW" dirty="0" smtClean="0"/>
              <a:t>海洋</a:t>
            </a:r>
            <a:r>
              <a:rPr lang="zh-TW" altLang="zh-TW" dirty="0"/>
              <a:t>垃圾</a:t>
            </a:r>
            <a:r>
              <a:rPr lang="zh-TW" altLang="zh-TW" dirty="0" smtClean="0"/>
              <a:t>：</a:t>
            </a:r>
            <a:r>
              <a:rPr lang="en-US" altLang="zh-TW" dirty="0" smtClean="0"/>
              <a:t/>
            </a:r>
            <a:br>
              <a:rPr lang="en-US" altLang="zh-TW" dirty="0" smtClean="0"/>
            </a:br>
            <a:r>
              <a:rPr lang="zh-TW" altLang="zh-TW" dirty="0" smtClean="0"/>
              <a:t>覆水难收的伤害</a:t>
            </a:r>
            <a:endParaRPr lang="zh-TW" altLang="zh-TW" dirty="0"/>
          </a:p>
        </p:txBody>
      </p:sp>
      <p:sp>
        <p:nvSpPr>
          <p:cNvPr id="23555" name="Content Placeholder 2"/>
          <p:cNvSpPr>
            <a:spLocks noGrp="1"/>
          </p:cNvSpPr>
          <p:nvPr>
            <p:ph idx="1"/>
          </p:nvPr>
        </p:nvSpPr>
        <p:spPr>
          <a:xfrm>
            <a:off x="685800" y="2438400"/>
            <a:ext cx="4038600" cy="1676400"/>
          </a:xfrm>
        </p:spPr>
        <p:txBody>
          <a:bodyPr/>
          <a:lstStyle/>
          <a:p>
            <a:pPr lvl="0"/>
            <a:r>
              <a:rPr lang="zh-TW" altLang="zh-TW" dirty="0"/>
              <a:t>大型垃圾摩擦礁石</a:t>
            </a:r>
          </a:p>
          <a:p>
            <a:pPr lvl="0"/>
            <a:r>
              <a:rPr lang="zh-TW" altLang="zh-TW" dirty="0" smtClean="0"/>
              <a:t>塑料袋使海草床窒息</a:t>
            </a:r>
          </a:p>
          <a:p>
            <a:pPr lvl="0"/>
            <a:r>
              <a:rPr lang="zh-TW" altLang="zh-TW" dirty="0" smtClean="0"/>
              <a:t>渔网跟钓鱼线切割珊瑚，海绵与</a:t>
            </a:r>
            <a:r>
              <a:rPr lang="en-US" altLang="zh-TW" dirty="0" smtClean="0"/>
              <a:t/>
            </a:r>
            <a:br>
              <a:rPr lang="en-US" altLang="zh-TW" dirty="0" smtClean="0"/>
            </a:br>
            <a:r>
              <a:rPr lang="zh-TW" altLang="zh-TW" dirty="0" smtClean="0"/>
              <a:t>海葵</a:t>
            </a:r>
            <a:endParaRPr lang="zh-TW" altLang="zh-TW" dirty="0"/>
          </a:p>
        </p:txBody>
      </p:sp>
      <p:sp>
        <p:nvSpPr>
          <p:cNvPr id="23556" name="Text Placeholder 11"/>
          <p:cNvSpPr>
            <a:spLocks noGrp="1"/>
          </p:cNvSpPr>
          <p:nvPr>
            <p:ph type="body" sz="quarter" idx="12"/>
          </p:nvPr>
        </p:nvSpPr>
        <p:spPr>
          <a:xfrm>
            <a:off x="457200" y="1951038"/>
            <a:ext cx="8153400" cy="411162"/>
          </a:xfrm>
        </p:spPr>
        <p:txBody>
          <a:bodyPr/>
          <a:lstStyle/>
          <a:p>
            <a:r>
              <a:rPr lang="zh-TW" altLang="zh-TW" dirty="0" smtClean="0"/>
              <a:t>破坏环境</a:t>
            </a:r>
            <a:endParaRPr lang="zh-TW" altLang="zh-TW" dirty="0"/>
          </a:p>
        </p:txBody>
      </p:sp>
      <p:sp>
        <p:nvSpPr>
          <p:cNvPr id="23557" name="Text Placeholder 8"/>
          <p:cNvSpPr>
            <a:spLocks noGrp="1"/>
          </p:cNvSpPr>
          <p:nvPr>
            <p:ph type="body" sz="quarter" idx="16"/>
          </p:nvPr>
        </p:nvSpPr>
        <p:spPr>
          <a:xfrm>
            <a:off x="76200" y="6418263"/>
            <a:ext cx="2590800" cy="304800"/>
          </a:xfrm>
        </p:spPr>
        <p:txBody>
          <a:bodyPr/>
          <a:lstStyle/>
          <a:p>
            <a:r>
              <a:rPr lang="zh-TW" altLang="zh-TW" dirty="0" smtClean="0"/>
              <a:t>节</a:t>
            </a:r>
            <a:r>
              <a:rPr lang="en-US" altLang="zh-TW" dirty="0" smtClean="0"/>
              <a:t>  </a:t>
            </a:r>
            <a:r>
              <a:rPr lang="en-US" altLang="zh-TW" dirty="0"/>
              <a:t>1</a:t>
            </a:r>
            <a:r>
              <a:rPr lang="zh-TW" altLang="zh-TW" dirty="0"/>
              <a:t>：海洋垃圾</a:t>
            </a:r>
          </a:p>
        </p:txBody>
      </p:sp>
      <p:sp>
        <p:nvSpPr>
          <p:cNvPr id="2355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latin typeface="Arial" charset="0"/>
                <a:cs typeface="Arial" charset="0"/>
              </a:rPr>
              <a:t>Dive Against </a:t>
            </a:r>
            <a:r>
              <a:rPr lang="en-AU" altLang="zh-TW" dirty="0" smtClean="0">
                <a:latin typeface="Arial" charset="0"/>
                <a:cs typeface="Arial" charset="0"/>
              </a:rPr>
              <a:t>Debris®</a:t>
            </a:r>
            <a:r>
              <a:rPr lang="en-AU" altLang="zh-TW" dirty="0">
                <a:latin typeface="Arial" charset="0"/>
                <a:cs typeface="Arial" charset="0"/>
              </a:rPr>
              <a:t/>
            </a:r>
            <a:br>
              <a:rPr lang="en-AU" altLang="zh-TW" dirty="0">
                <a:latin typeface="Arial" charset="0"/>
                <a:cs typeface="Arial" charset="0"/>
              </a:rPr>
            </a:br>
            <a:r>
              <a:rPr lang="zh-TW" altLang="zh-TW" dirty="0" smtClean="0"/>
              <a:t>调查指引</a:t>
            </a:r>
            <a:endParaRPr lang="en-US" altLang="zh-TW" dirty="0">
              <a:latin typeface="Arial" charset="0"/>
              <a:cs typeface="Arial" charset="0"/>
            </a:endParaRPr>
          </a:p>
        </p:txBody>
      </p:sp>
      <p:sp>
        <p:nvSpPr>
          <p:cNvPr id="23559" name="Slide Number Placeholder 8"/>
          <p:cNvSpPr>
            <a:spLocks noGrp="1"/>
          </p:cNvSpPr>
          <p:nvPr>
            <p:ph type="sldNum" sz="quarter" idx="18"/>
          </p:nvPr>
        </p:nvSpPr>
        <p:spPr bwMode="auto">
          <a:noFill/>
          <a:ln>
            <a:miter lim="800000"/>
            <a:headEnd/>
            <a:tailEnd/>
          </a:ln>
        </p:spPr>
        <p:txBody>
          <a:bodyPr/>
          <a:lstStyle/>
          <a:p>
            <a:fld id="{57EB67D1-3AFB-421C-B9AC-D26401E5E9B4}" type="slidenum">
              <a:rPr lang="en-AU"/>
              <a:pPr/>
              <a:t>8</a:t>
            </a:fld>
            <a:endParaRPr lang="en-AU" dirty="0"/>
          </a:p>
        </p:txBody>
      </p:sp>
      <p:sp>
        <p:nvSpPr>
          <p:cNvPr id="3" name="Text Placeholder 11"/>
          <p:cNvSpPr txBox="1">
            <a:spLocks/>
          </p:cNvSpPr>
          <p:nvPr/>
        </p:nvSpPr>
        <p:spPr bwMode="auto">
          <a:xfrm>
            <a:off x="321072" y="5791200"/>
            <a:ext cx="8501856" cy="762000"/>
          </a:xfrm>
          <a:prstGeom prst="rect">
            <a:avLst/>
          </a:prstGeom>
          <a:noFill/>
          <a:ln w="9525">
            <a:noFill/>
            <a:miter lim="800000"/>
            <a:headEnd/>
            <a:tailEnd/>
          </a:ln>
        </p:spPr>
        <p:txBody>
          <a:bodyPr/>
          <a:lstStyle/>
          <a:p>
            <a:pPr algn="ctr"/>
            <a:r>
              <a:rPr lang="zh-TW" altLang="zh-TW" b="1" dirty="0" smtClean="0">
                <a:solidFill>
                  <a:schemeClr val="accent2">
                    <a:lumMod val="75000"/>
                  </a:schemeClr>
                </a:solidFill>
                <a:latin typeface="Arial" panose="020B0604020202020204" pitchFamily="34" charset="0"/>
                <a:cs typeface="Arial" panose="020B0604020202020204" pitchFamily="34" charset="0"/>
              </a:rPr>
              <a:t>只有潜水员具备移除海底垃圾及提交相关报告的技能</a:t>
            </a:r>
            <a:endParaRPr lang="zh-TW" altLang="zh-TW" b="1" dirty="0">
              <a:solidFill>
                <a:schemeClr val="accent2">
                  <a:lumMod val="75000"/>
                </a:schemeClr>
              </a:solidFill>
              <a:latin typeface="Arial" panose="020B0604020202020204" pitchFamily="34" charset="0"/>
              <a:cs typeface="Arial" panose="020B0604020202020204" pitchFamily="34" charset="0"/>
            </a:endParaRPr>
          </a:p>
        </p:txBody>
      </p:sp>
      <p:pic>
        <p:nvPicPr>
          <p:cNvPr id="23561" name="Picture 7" descr="Eco Divers Malaysia (3).jpg"/>
          <p:cNvPicPr>
            <a:picLocks noChangeAspect="1"/>
          </p:cNvPicPr>
          <p:nvPr/>
        </p:nvPicPr>
        <p:blipFill>
          <a:blip r:embed="rId3" cstate="print"/>
          <a:srcRect/>
          <a:stretch>
            <a:fillRect/>
          </a:stretch>
        </p:blipFill>
        <p:spPr bwMode="auto">
          <a:xfrm>
            <a:off x="4876800" y="2286000"/>
            <a:ext cx="3657600" cy="2743200"/>
          </a:xfrm>
          <a:prstGeom prst="rect">
            <a:avLst/>
          </a:prstGeom>
          <a:noFill/>
          <a:ln w="9525">
            <a:noFill/>
            <a:miter lim="800000"/>
            <a:headEnd/>
            <a:tailEnd/>
          </a:ln>
        </p:spPr>
      </p:pic>
      <p:sp>
        <p:nvSpPr>
          <p:cNvPr id="23562" name="Text Placeholder 11"/>
          <p:cNvSpPr txBox="1">
            <a:spLocks/>
          </p:cNvSpPr>
          <p:nvPr/>
        </p:nvSpPr>
        <p:spPr bwMode="auto">
          <a:xfrm>
            <a:off x="446088" y="4038600"/>
            <a:ext cx="8153400" cy="685800"/>
          </a:xfrm>
          <a:prstGeom prst="rect">
            <a:avLst/>
          </a:prstGeom>
          <a:noFill/>
          <a:ln w="9525">
            <a:noFill/>
            <a:miter lim="800000"/>
            <a:headEnd/>
            <a:tailEnd/>
          </a:ln>
        </p:spPr>
        <p:txBody>
          <a:bodyPr/>
          <a:lstStyle/>
          <a:p>
            <a:r>
              <a:rPr lang="zh-TW" altLang="zh-TW" sz="2000" b="1" dirty="0" smtClean="0">
                <a:solidFill>
                  <a:srgbClr val="376092"/>
                </a:solidFill>
                <a:latin typeface="Arial" pitchFamily="34" charset="0"/>
                <a:cs typeface="Arial" pitchFamily="34" charset="0"/>
              </a:rPr>
              <a:t>对人类的直接影响</a:t>
            </a:r>
            <a:endParaRPr lang="zh-TW" altLang="zh-TW" sz="2000" b="1" dirty="0">
              <a:solidFill>
                <a:srgbClr val="376092"/>
              </a:solidFill>
              <a:latin typeface="Arial" pitchFamily="34" charset="0"/>
              <a:cs typeface="Arial" pitchFamily="34" charset="0"/>
            </a:endParaRPr>
          </a:p>
        </p:txBody>
      </p:sp>
      <p:sp>
        <p:nvSpPr>
          <p:cNvPr id="23563" name="Content Placeholder 2"/>
          <p:cNvSpPr txBox="1">
            <a:spLocks/>
          </p:cNvSpPr>
          <p:nvPr/>
        </p:nvSpPr>
        <p:spPr bwMode="auto">
          <a:xfrm>
            <a:off x="685800" y="4495800"/>
            <a:ext cx="3886200" cy="1143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zh-TW" altLang="zh-TW" b="1" dirty="0" smtClean="0">
                <a:solidFill>
                  <a:schemeClr val="accent1">
                    <a:lumMod val="75000"/>
                  </a:schemeClr>
                </a:solidFill>
                <a:latin typeface="Arial" pitchFamily="34" charset="0"/>
                <a:cs typeface="Arial" pitchFamily="34" charset="0"/>
              </a:rPr>
              <a:t>破坏景观</a:t>
            </a:r>
            <a:endParaRPr lang="en-US" altLang="zh-TW" b="1" dirty="0">
              <a:solidFill>
                <a:schemeClr val="accent1">
                  <a:lumMod val="75000"/>
                </a:schemeClr>
              </a:solidFill>
              <a:latin typeface="Arial" pitchFamily="34" charset="0"/>
              <a:cs typeface="Arial" pitchFamily="34" charset="0"/>
            </a:endParaRPr>
          </a:p>
          <a:p>
            <a:pPr marL="342900" indent="-342900">
              <a:spcBef>
                <a:spcPct val="20000"/>
              </a:spcBef>
              <a:buSzPct val="75000"/>
              <a:buFont typeface="Wingdings" pitchFamily="2" charset="2"/>
              <a:buChar char="l"/>
            </a:pPr>
            <a:r>
              <a:rPr lang="zh-TW" altLang="zh-TW" b="1" dirty="0">
                <a:solidFill>
                  <a:schemeClr val="accent1">
                    <a:lumMod val="75000"/>
                  </a:schemeClr>
                </a:solidFill>
                <a:latin typeface="Arial" pitchFamily="34" charset="0"/>
                <a:cs typeface="Arial" pitchFamily="34" charset="0"/>
              </a:rPr>
              <a:t>危害健康</a:t>
            </a:r>
          </a:p>
          <a:p>
            <a:pPr marL="342900" indent="-342900">
              <a:spcBef>
                <a:spcPct val="20000"/>
              </a:spcBef>
              <a:buSzPct val="75000"/>
              <a:buFont typeface="Wingdings" pitchFamily="2" charset="2"/>
              <a:buChar char="l"/>
            </a:pPr>
            <a:r>
              <a:rPr lang="zh-TW" altLang="zh-TW" b="1" dirty="0" smtClean="0">
                <a:solidFill>
                  <a:schemeClr val="accent1">
                    <a:lumMod val="75000"/>
                  </a:schemeClr>
                </a:solidFill>
                <a:latin typeface="Arial" pitchFamily="34" charset="0"/>
                <a:cs typeface="Arial" pitchFamily="34" charset="0"/>
              </a:rPr>
              <a:t>移除垃圾费用高昂</a:t>
            </a:r>
          </a:p>
          <a:p>
            <a:pPr marL="342900" indent="-342900">
              <a:spcBef>
                <a:spcPct val="20000"/>
              </a:spcBef>
              <a:buSzPct val="75000"/>
              <a:buFont typeface="Wingdings" pitchFamily="2" charset="2"/>
              <a:buChar char="l"/>
            </a:pPr>
            <a:endParaRPr lang="en-US" b="1" dirty="0">
              <a:solidFill>
                <a:srgbClr val="37609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1066800"/>
            <a:ext cx="5181600" cy="990600"/>
          </a:xfrm>
        </p:spPr>
        <p:txBody>
          <a:bodyPr anchor="t"/>
          <a:lstStyle/>
          <a:p>
            <a:pPr>
              <a:spcBef>
                <a:spcPts val="500"/>
              </a:spcBef>
            </a:pPr>
            <a:r>
              <a:rPr lang="zh-TW" altLang="zh-TW" dirty="0" smtClean="0"/>
              <a:t>什么是</a:t>
            </a:r>
            <a:r>
              <a:rPr lang="zh-TW" altLang="zh-TW" dirty="0"/>
              <a:t>海洋垃圾？</a:t>
            </a:r>
          </a:p>
        </p:txBody>
      </p:sp>
      <p:sp>
        <p:nvSpPr>
          <p:cNvPr id="25603" name="Content Placeholder 2"/>
          <p:cNvSpPr>
            <a:spLocks noGrp="1"/>
          </p:cNvSpPr>
          <p:nvPr>
            <p:ph idx="1"/>
          </p:nvPr>
        </p:nvSpPr>
        <p:spPr>
          <a:xfrm>
            <a:off x="685800" y="2133600"/>
            <a:ext cx="4724400" cy="3992563"/>
          </a:xfrm>
        </p:spPr>
        <p:txBody>
          <a:bodyPr>
            <a:noAutofit/>
          </a:bodyPr>
          <a:lstStyle/>
          <a:p>
            <a:pPr lvl="0"/>
            <a:r>
              <a:rPr lang="zh-TW" altLang="zh-TW" sz="2000" b="1" dirty="0" smtClean="0"/>
              <a:t>我们流入海里的垃圾</a:t>
            </a:r>
            <a:endParaRPr lang="zh-TW" altLang="zh-TW" sz="2000" dirty="0"/>
          </a:p>
          <a:p>
            <a:pPr lvl="1"/>
            <a:r>
              <a:rPr lang="zh-TW" altLang="zh-TW" sz="2000" dirty="0" smtClean="0"/>
              <a:t>日常生活的塑料袋、食物包装纸、饮料瓶、烟蒂</a:t>
            </a:r>
            <a:endParaRPr lang="en-AU" sz="2000" dirty="0" smtClean="0">
              <a:ea typeface="Calibri" pitchFamily="34" charset="0"/>
            </a:endParaRPr>
          </a:p>
          <a:p>
            <a:pPr lvl="1"/>
            <a:r>
              <a:rPr lang="zh-TW" altLang="zh-TW" sz="2000" dirty="0" smtClean="0"/>
              <a:t>汽车电瓶、厨房用具、渔网、工业废弃物等</a:t>
            </a:r>
          </a:p>
          <a:p>
            <a:pPr lvl="0"/>
            <a:r>
              <a:rPr lang="zh-TW" altLang="zh-TW" sz="2000" b="1" dirty="0" smtClean="0"/>
              <a:t>多数无法自然</a:t>
            </a:r>
            <a:r>
              <a:rPr lang="zh-TW" altLang="zh-TW" sz="2000" b="1" dirty="0"/>
              <a:t>分解</a:t>
            </a:r>
            <a:endParaRPr lang="zh-TW" altLang="zh-TW" sz="2000" dirty="0"/>
          </a:p>
          <a:p>
            <a:pPr lvl="1"/>
            <a:r>
              <a:rPr lang="zh-TW" altLang="zh-TW" sz="2000" dirty="0" smtClean="0"/>
              <a:t>塑料会变成更小的分子</a:t>
            </a:r>
          </a:p>
          <a:p>
            <a:pPr lvl="0"/>
            <a:r>
              <a:rPr lang="zh-TW" altLang="zh-TW" sz="2000" b="1" dirty="0" smtClean="0"/>
              <a:t>人口增长产生的废弃物正在使我们的海洋星球窒息</a:t>
            </a:r>
            <a:endParaRPr lang="zh-TW" altLang="zh-TW" sz="2000" dirty="0"/>
          </a:p>
          <a:p>
            <a:pPr lvl="2"/>
            <a:endParaRPr lang="en-AU" dirty="0" smtClean="0"/>
          </a:p>
        </p:txBody>
      </p:sp>
      <p:sp>
        <p:nvSpPr>
          <p:cNvPr id="25604"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smtClean="0">
                <a:solidFill>
                  <a:srgbClr val="FFFFFF"/>
                </a:solidFill>
                <a:latin typeface="Arial" charset="0"/>
                <a:cs typeface="Arial" charset="0"/>
              </a:rPr>
              <a:t>Dive Against Debris®</a:t>
            </a:r>
          </a:p>
          <a:p>
            <a:pPr fontAlgn="base">
              <a:spcBef>
                <a:spcPct val="0"/>
              </a:spcBef>
              <a:spcAft>
                <a:spcPct val="0"/>
              </a:spcAft>
            </a:pPr>
            <a:r>
              <a:rPr lang="zh-TW" altLang="zh-TW" b="1" dirty="0" smtClean="0">
                <a:solidFill>
                  <a:srgbClr val="FFFFFF"/>
                </a:solidFill>
                <a:latin typeface="Arial" charset="0"/>
                <a:cs typeface="Arial" charset="0"/>
              </a:rPr>
              <a:t>调查指引</a:t>
            </a:r>
            <a:endParaRPr lang="en-US" b="1" dirty="0">
              <a:solidFill>
                <a:srgbClr val="FFFFFF"/>
              </a:solidFill>
              <a:latin typeface="Arial" charset="0"/>
              <a:cs typeface="Arial" charset="0"/>
            </a:endParaRPr>
          </a:p>
        </p:txBody>
      </p:sp>
      <p:sp>
        <p:nvSpPr>
          <p:cNvPr id="25605" name="Text Placeholder 11"/>
          <p:cNvSpPr>
            <a:spLocks noGrp="1"/>
          </p:cNvSpPr>
          <p:nvPr>
            <p:ph type="body" sz="quarter" idx="4294967295"/>
          </p:nvPr>
        </p:nvSpPr>
        <p:spPr>
          <a:xfrm>
            <a:off x="76200" y="6418263"/>
            <a:ext cx="2667000" cy="304800"/>
          </a:xfrm>
          <a:prstGeom prst="rect">
            <a:avLst/>
          </a:prstGeom>
        </p:spPr>
        <p:txBody>
          <a:bodyPr>
            <a:normAutofit/>
          </a:bodyPr>
          <a:lstStyle/>
          <a:p>
            <a:pPr marL="0" indent="0">
              <a:buNone/>
            </a:pPr>
            <a:r>
              <a:rPr lang="zh-TW" altLang="zh-TW" sz="1200" b="1" dirty="0" smtClean="0">
                <a:solidFill>
                  <a:schemeClr val="bg1"/>
                </a:solidFill>
              </a:rPr>
              <a:t>节</a:t>
            </a:r>
            <a:r>
              <a:rPr lang="en-US" altLang="zh-TW" sz="1200" b="1" dirty="0" smtClean="0">
                <a:solidFill>
                  <a:schemeClr val="bg1"/>
                </a:solidFill>
              </a:rPr>
              <a:t>  </a:t>
            </a:r>
            <a:r>
              <a:rPr lang="en-US" altLang="zh-TW" sz="1200" b="1" dirty="0">
                <a:solidFill>
                  <a:schemeClr val="bg1"/>
                </a:solidFill>
              </a:rPr>
              <a:t>1</a:t>
            </a:r>
            <a:r>
              <a:rPr lang="zh-TW" altLang="zh-TW" sz="1200" b="1" dirty="0">
                <a:solidFill>
                  <a:schemeClr val="bg1"/>
                </a:solidFill>
              </a:rPr>
              <a:t>：海洋垃圾</a:t>
            </a:r>
          </a:p>
        </p:txBody>
      </p:sp>
      <p:sp>
        <p:nvSpPr>
          <p:cNvPr id="25606" name="Slide Number Placeholder 8"/>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78BFF36-F92A-43B4-9251-8D405708DD7B}" type="slidenum">
              <a:rPr lang="en-AU" b="1">
                <a:solidFill>
                  <a:srgbClr val="FFFFFF"/>
                </a:solidFill>
              </a:rPr>
              <a:pPr/>
              <a:t>9</a:t>
            </a:fld>
            <a:endParaRPr lang="en-AU" b="1" dirty="0">
              <a:solidFill>
                <a:srgbClr val="FFFFFF"/>
              </a:solidFill>
            </a:endParaRPr>
          </a:p>
        </p:txBody>
      </p:sp>
      <p:pic>
        <p:nvPicPr>
          <p:cNvPr id="25607" name="Picture 6" descr="Norik Sub_Brezovica_Slovenia_low 6.jpg"/>
          <p:cNvPicPr>
            <a:picLocks noChangeAspect="1"/>
          </p:cNvPicPr>
          <p:nvPr/>
        </p:nvPicPr>
        <p:blipFill>
          <a:blip r:embed="rId3" cstate="print"/>
          <a:srcRect/>
          <a:stretch>
            <a:fillRect/>
          </a:stretch>
        </p:blipFill>
        <p:spPr bwMode="auto">
          <a:xfrm>
            <a:off x="5638800" y="2133600"/>
            <a:ext cx="2743200" cy="354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Presentation&amp;quot;&quot;/&gt;&lt;property id=&quot;20307&quot; value=&quot;257&quot;/&gt;&lt;/object&gt;&lt;object type=&quot;3&quot; unique_id=&quot;10004&quot;&gt;&lt;property id=&quot;20148&quot; value=&quot;5&quot;/&gt;&lt;property id=&quot;20300&quot; value=&quot;Slide 2&quot;/&gt;&lt;property id=&quot;20307&quot; value=&quot;279&quot;/&gt;&lt;/object&gt;&lt;object type=&quot;3&quot; unique_id=&quot;10005&quot;&gt;&lt;property id=&quot;20148&quot; value=&quot;5&quot;/&gt;&lt;property id=&quot;20300&quot; value=&quot;Slide 3&quot;/&gt;&lt;property id=&quot;20307&quot; value=&quot;320&quot;/&gt;&lt;/object&gt;&lt;/object&gt;&lt;object type=&quot;8&quot; unique_id=&quot;10010&quot;&gt;&lt;/object&gt;&lt;/object&gt;&lt;/database&gt;"/>
  <p:tag name="MMPROD_NEXTUNIQUEID" val="10009"/>
  <p:tag name="ISPRING_RESOURCE_PATHS_HASH_PRESENTER" val="cfc9f27e7ae2f1e1b88b749efb64fac5dcd79c"/>
  <p:tag name="SECTOMILLISECCONVERTED" val="1"/>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3596</TotalTime>
  <Words>12220</Words>
  <Application>Microsoft Office PowerPoint</Application>
  <PresentationFormat>On-screen Show (4:3)</PresentationFormat>
  <Paragraphs>1053</Paragraphs>
  <Slides>52</Slides>
  <Notes>52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52</vt:i4>
      </vt:variant>
    </vt:vector>
  </HeadingPairs>
  <TitlesOfParts>
    <vt:vector size="61" baseType="lpstr">
      <vt:lpstr>微軟正黑體</vt:lpstr>
      <vt:lpstr>新細明體</vt:lpstr>
      <vt:lpstr>Arial</vt:lpstr>
      <vt:lpstr>Calibri</vt:lpstr>
      <vt:lpstr>Times New Roman</vt:lpstr>
      <vt:lpstr>Wingdings</vt:lpstr>
      <vt:lpstr>Office Theme</vt:lpstr>
      <vt:lpstr>Custom Design</vt:lpstr>
      <vt:lpstr>1_Custom Design</vt:lpstr>
      <vt:lpstr>Dive Against Debris® 调查课程指引   由潜水员执行的海洋垃圾调查 </vt:lpstr>
      <vt:lpstr>你将会学到. . .</vt:lpstr>
      <vt:lpstr>你将会学到. . .</vt:lpstr>
      <vt:lpstr>你将会学到. . .</vt:lpstr>
      <vt:lpstr>你将会学到. . .</vt:lpstr>
      <vt:lpstr>棘手的海洋垃圾问题</vt:lpstr>
      <vt:lpstr>海洋垃圾： 覆水难收的伤害</vt:lpstr>
      <vt:lpstr>海洋垃圾： 覆水难收的伤害</vt:lpstr>
      <vt:lpstr>什么是海洋垃圾？</vt:lpstr>
      <vt:lpstr>海洋垃圾从哪来？</vt:lpstr>
      <vt:lpstr>海洋垃圾从哪来？</vt:lpstr>
      <vt:lpstr>海洋垃圾从哪来？</vt:lpstr>
      <vt:lpstr>我们可以解决这一切吗？ </vt:lpstr>
      <vt:lpstr>Dive Against Debris®  - 潜移默化</vt:lpstr>
      <vt:lpstr>为潜水员量身打造的计划</vt:lpstr>
      <vt:lpstr>你已经学到</vt:lpstr>
      <vt:lpstr>是对抗海洋垃圾 的时候了</vt:lpstr>
      <vt:lpstr>规画潜水调查计划</vt:lpstr>
      <vt:lpstr>选择调查潜点 </vt:lpstr>
      <vt:lpstr>查清该次潜水相关资料 </vt:lpstr>
      <vt:lpstr>执行潜水调查计划</vt:lpstr>
      <vt:lpstr>配备</vt:lpstr>
      <vt:lpstr>浮力物体</vt:lpstr>
      <vt:lpstr>尖锐物</vt:lpstr>
      <vt:lpstr>用照片说故事</vt:lpstr>
      <vt:lpstr>不须移除的垃圾 </vt:lpstr>
      <vt:lpstr>不须移除的垃圾 </vt:lpstr>
      <vt:lpstr>你已经学到</vt:lpstr>
      <vt:lpstr>让调查 更具价值</vt:lpstr>
      <vt:lpstr>五项简单的步骤， 让调查更具价值 </vt:lpstr>
      <vt:lpstr>步骤 1：秤重</vt:lpstr>
      <vt:lpstr>步骤 2：分类</vt:lpstr>
      <vt:lpstr>步骤 3：记录</vt:lpstr>
      <vt:lpstr>步骤 3：记录 </vt:lpstr>
      <vt:lpstr>步骤 3：记录 </vt:lpstr>
      <vt:lpstr>步骤 3：记录 </vt:lpstr>
      <vt:lpstr>步骤 3：记录 </vt:lpstr>
      <vt:lpstr>步骤 3：记录 </vt:lpstr>
      <vt:lpstr>步骤 3：记录 </vt:lpstr>
      <vt:lpstr>步骤 3：记录 </vt:lpstr>
      <vt:lpstr>步骤 3：记录 </vt:lpstr>
      <vt:lpstr>步骤 3：记录 </vt:lpstr>
      <vt:lpstr>步骤 4：处理</vt:lpstr>
      <vt:lpstr>步骤 5：回报 </vt:lpstr>
      <vt:lpstr>步骤 5：回报 </vt:lpstr>
      <vt:lpstr>你已经学到</vt:lpstr>
      <vt:lpstr>现在轮到你了！</vt:lpstr>
      <vt:lpstr> 关于本计划的一些建议 </vt:lpstr>
      <vt:lpstr> 关于本计划的一些建议 </vt:lpstr>
      <vt:lpstr>参与 Project AWARE 环保活动</vt:lpstr>
      <vt:lpstr>你已经学到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steves</dc:creator>
  <cp:lastModifiedBy>Louise Kraechter</cp:lastModifiedBy>
  <cp:revision>354</cp:revision>
  <dcterms:created xsi:type="dcterms:W3CDTF">2011-04-14T22:29:16Z</dcterms:created>
  <dcterms:modified xsi:type="dcterms:W3CDTF">2017-06-28T11:54:40Z</dcterms:modified>
</cp:coreProperties>
</file>