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1" autoAdjust="0"/>
    <p:restoredTop sz="74487" autoAdjust="0"/>
  </p:normalViewPr>
  <p:slideViewPr>
    <p:cSldViewPr>
      <p:cViewPr varScale="1">
        <p:scale>
          <a:sx n="86" d="100"/>
          <a:sy n="86" d="100"/>
        </p:scale>
        <p:origin x="3000" y="96"/>
      </p:cViewPr>
      <p:guideLst>
        <p:guide orient="horz" pos="2160"/>
        <p:guide pos="2880"/>
      </p:guideLst>
    </p:cSldViewPr>
  </p:slideViewPr>
  <p:outlineViewPr>
    <p:cViewPr>
      <p:scale>
        <a:sx n="33" d="100"/>
        <a:sy n="33" d="100"/>
      </p:scale>
      <p:origin x="0" y="2317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入海垃圾的來源可能是海洋或陸地，但主要還是以陸地為大宗。無論來源為何，這些垃圾都是人為因素產生的－意外、疏忽或惡意丟棄。</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廢棄物管理不善是垃圾進入海洋的元兇。商家、工廠、政府的廢棄物管理不良也是產生海洋垃圾的主因。地方的垃圾廠鄰近海域、汙水排放未經妥善處理，管理不良的住宅或工業廢棄物全都造成了海洋垃圾的問題。</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zh-TW" altLang="zh-TW" sz="1200" kern="1200" dirty="0" smtClean="0">
                <a:solidFill>
                  <a:schemeClr val="tx1"/>
                </a:solidFill>
                <a:effectLst/>
                <a:latin typeface="+mn-lt"/>
                <a:ea typeface="+mn-ea"/>
                <a:cs typeface="+mn-cs"/>
              </a:rPr>
              <a:t>即便大部分海洋垃圾的起點為陸地。但還有一部分是出於惡意或疏忽來自輪船漏油、石油和天然氣鑽井平台、水產養殖業所排出的廢棄物。</a:t>
            </a:r>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公眾亂丟垃圾是主要的垃圾來源。有些甚至來自離海數千公里的內陸。這些垃圾被沖刷進雨水道，流向海洋，或被雨水沖刷，被風吹送至遠方。通常我們把垃圾遺留在沙灘或河邊，就等於縮短了垃圾入海的旅程。</a:t>
            </a:r>
            <a:endParaRPr lang="zh-TW" altLang="zh-TW"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這些垃圾一旦進入海洋，每年都會使成千上萬的海洋生物和海鳥死於誤食垃圾，或被纏繞而死。同時珊瑚礁的生存環境也受到嚴重破壞。</a:t>
            </a:r>
            <a:endParaRPr lang="zh-TW" altLang="zh-TW"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海洋垃圾議題看起來如此龐大</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身為潛水員的我們可以帶來改變嗎？</a:t>
            </a:r>
          </a:p>
          <a:p>
            <a:endParaRPr lang="en-AU" dirty="0" smtClean="0">
              <a:latin typeface="Arial" panose="020B0604020202020204" pitchFamily="34" charset="0"/>
              <a:ea typeface="Calibri"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是的，我們可以。藉由在地合作、國內合作，再推廣到國際，同心齊力之下可以促成：</a:t>
            </a:r>
          </a:p>
          <a:p>
            <a:endParaRPr lang="en-AU" dirty="0" smtClean="0">
              <a:latin typeface="Arial" panose="020B0604020202020204" pitchFamily="34" charset="0"/>
              <a:ea typeface="Calibri" pitchFamily="34" charset="0"/>
              <a:cs typeface="Arial" panose="020B0604020202020204" pitchFamily="34" charset="0"/>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推動政策修訂，落實個人、企業及政府更有效管理廢棄物</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改善基礎設施，減少垃圾入海量</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明定規則，監控製造物本身及生產過程</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製造、使用、回收、丟棄</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改變我們的態度與行為，重新檢討、垃圾減量、重複利用、確實回收</a:t>
            </a:r>
          </a:p>
          <a:p>
            <a:pPr marL="171450" indent="-171450">
              <a:buFont typeface="Arial" panose="020B0604020202020204" pitchFamily="34" charset="0"/>
              <a:buChar char="•"/>
            </a:pPr>
            <a:endParaRPr lang="en-US" dirty="0" smtClean="0">
              <a:latin typeface="Arial" panose="020B0604020202020204" pitchFamily="34" charset="0"/>
              <a:ea typeface="Calibri" pitchFamily="34" charset="0"/>
              <a:cs typeface="Arial" panose="020B0604020202020204"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zh-TW" altLang="zh-TW" sz="1200" kern="1200" dirty="0" smtClean="0">
                <a:solidFill>
                  <a:schemeClr val="tx1"/>
                </a:solidFill>
                <a:effectLst/>
                <a:latin typeface="+mn-lt"/>
                <a:ea typeface="+mn-ea"/>
                <a:cs typeface="+mn-cs"/>
              </a:rPr>
              <a:t>參與此項計畫的同時，你正在帶來轉變，方法如下：</a:t>
            </a:r>
          </a:p>
          <a:p>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你為海洋生物帶來一個乾淨健康的生存環境</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你移除了海洋垃圾，使海洋生物與環境免於垃圾的危害</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smtClean="0">
                <a:solidFill>
                  <a:schemeClr val="tx1"/>
                </a:solidFill>
                <a:effectLst/>
                <a:latin typeface="+mn-lt"/>
                <a:ea typeface="+mn-ea"/>
                <a:cs typeface="+mn-cs"/>
              </a:rPr>
              <a:t>你所收集的資料</a:t>
            </a:r>
            <a:r>
              <a:rPr lang="en-AU" b="1" dirty="0" smtClean="0">
                <a:latin typeface="Arial" panose="020B0604020202020204" pitchFamily="34" charset="0"/>
                <a:ea typeface="Calibri" pitchFamily="34" charset="0"/>
                <a:cs typeface="Arial" panose="020B0604020202020204" pitchFamily="34" charset="0"/>
              </a:rPr>
              <a:t>:</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喚起人們、政府、商業團體對海洋垃圾的意識，並付出實際行動，進而推動政策改善垃圾管理</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加深人們對於海洋垃圾種類與數量的觀念</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讓人們認識海洋垃圾所帶來的衝擊</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你給予各地區的</a:t>
            </a:r>
            <a:r>
              <a:rPr lang="en-US" altLang="zh-TW" sz="1200" b="1" kern="1200" dirty="0" smtClean="0">
                <a:solidFill>
                  <a:schemeClr val="tx1"/>
                </a:solidFill>
                <a:effectLst/>
                <a:latin typeface="+mn-lt"/>
                <a:ea typeface="+mn-ea"/>
                <a:cs typeface="+mn-cs"/>
              </a:rPr>
              <a:t> Project AWARE </a:t>
            </a:r>
            <a:r>
              <a:rPr lang="zh-TW" altLang="zh-TW" sz="1200" b="1" kern="1200" dirty="0" smtClean="0">
                <a:solidFill>
                  <a:schemeClr val="tx1"/>
                </a:solidFill>
                <a:effectLst/>
                <a:latin typeface="+mn-lt"/>
                <a:ea typeface="+mn-ea"/>
                <a:cs typeface="+mn-cs"/>
              </a:rPr>
              <a:t>領導者支援</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的領導者們在世界各地不斷努力，力阻垃圾進入海洋</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如果你對帶領所屬社區打擊海洋垃圾計畫充滿熱情，請聯絡 </a:t>
            </a:r>
            <a:r>
              <a:rPr lang="en-US" altLang="zh-TW" sz="1200" kern="1200" dirty="0" smtClean="0">
                <a:solidFill>
                  <a:schemeClr val="tx1"/>
                </a:solidFill>
                <a:effectLst/>
                <a:latin typeface="+mn-lt"/>
                <a:ea typeface="+mn-ea"/>
                <a:cs typeface="+mn-cs"/>
              </a:rPr>
              <a:t>Project AWARE</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你使人們相信有必要開始轉變</a:t>
            </a:r>
            <a:endParaRPr lang="zh-TW" altLang="zh-TW" sz="1200" kern="1200" dirty="0" smtClean="0">
              <a:solidFill>
                <a:schemeClr val="tx1"/>
              </a:solidFill>
              <a:effectLst/>
              <a:latin typeface="+mn-lt"/>
              <a:ea typeface="+mn-ea"/>
              <a:cs typeface="+mn-cs"/>
            </a:endParaRP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告訴大家</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的行動，和海底垃圾實際的嚴重程度</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你的聲援可以改變大家的想法，並一同採取行動、對抗垃圾</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你可以改變人們丟垃圾的行為，減少垃圾的入海量</a:t>
            </a:r>
            <a:endParaRPr lang="zh-TW" altLang="zh-TW" sz="12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是一個由潛水員設計，為潛水員量身打造的行動。只有潛水員才接受過相關訓練、具備背景知識和技能，可以移除海面下的垃圾。</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估計約</a:t>
            </a:r>
            <a:r>
              <a:rPr lang="en-US" altLang="zh-TW" sz="1200" kern="1200" dirty="0" smtClean="0">
                <a:solidFill>
                  <a:schemeClr val="tx1"/>
                </a:solidFill>
                <a:effectLst/>
                <a:latin typeface="+mn-lt"/>
                <a:ea typeface="+mn-ea"/>
                <a:cs typeface="+mn-cs"/>
              </a:rPr>
              <a:t> 70 % </a:t>
            </a:r>
            <a:r>
              <a:rPr lang="zh-TW" altLang="zh-TW" sz="1200" kern="1200" dirty="0" smtClean="0">
                <a:solidFill>
                  <a:schemeClr val="tx1"/>
                </a:solidFill>
                <a:effectLst/>
                <a:latin typeface="+mn-lt"/>
                <a:ea typeface="+mn-ea"/>
                <a:cs typeface="+mn-cs"/>
              </a:rPr>
              <a:t>進入海裡的垃圾會沉至海底，雖然這些垃圾可能不在從事休閒潛水的接觸範圍，我們仍有責任正視並著手處理。</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海洋垃圾問題確實很龐大，但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集結潛水員的力量更強大。</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的潛水員皆扮演重要的角色，讓海洋擁有一個乾淨、健康的未來。</a:t>
            </a:r>
            <a:endParaRPr lang="zh-TW" altLang="zh-TW" sz="1200" kern="1200" dirty="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2 </a:t>
            </a:r>
            <a:r>
              <a:rPr lang="zh-TW" altLang="zh-TW" sz="1200" kern="1200" dirty="0" smtClean="0">
                <a:solidFill>
                  <a:schemeClr val="tx1"/>
                </a:solidFill>
                <a:effectLst/>
                <a:latin typeface="+mn-lt"/>
                <a:ea typeface="+mn-ea"/>
                <a:cs typeface="+mn-cs"/>
              </a:rPr>
              <a:t>節，我們會說明如何計畫並執行</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a:t>
            </a:r>
            <a:endParaRPr lang="zh-TW" altLang="zh-TW"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如果能在一段時間內，同一調查潛點，重複定期收集資料，你的調查將更有參考價值。定期調查的好處：</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提供較具說服力的理由，證明當地須做出改變</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協助辨識當地的季節趨勢，例如天氣型態、觀光季節等影響因素</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調查進行的頻率並無嚴格限制，收集到的所有資料都有一定的參考價值。然而，若想讓你的調查結果極具參考價值，請盡量在同一調查潛點、每一至兩個月進行一次調查。最低頻率請維持在每年一季調查一次。</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當然，其他趟潛水旅程如有發現垃圾也可隨時移除它們，並透過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回報。舉手之勞改善海洋環境，何樂不為？</a:t>
            </a:r>
            <a:endParaRPr lang="en-US" dirty="0" smtClean="0">
              <a:latin typeface="Arial" panose="020B0604020202020204" pitchFamily="34" charset="0"/>
              <a:ea typeface="Calibri" pitchFamily="34" charset="0"/>
              <a:cs typeface="Arial" panose="020B0604020202020204"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選擇調查潛點時請考慮下列事項：</a:t>
            </a:r>
          </a:p>
          <a:p>
            <a:pPr lvl="0"/>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選擇你方便定期返回的潛點</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如果能在一段時間內，同一調查潛點，重複定期收集資料，你的調查將更有參考價值</a:t>
            </a:r>
          </a:p>
          <a:p>
            <a:pPr lvl="0"/>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選擇所有成員的潛水技能與經驗範圍可以參與的地點</a:t>
            </a:r>
          </a:p>
          <a:p>
            <a:pPr lvl="0"/>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調查淡水區，如湖泊與河流</a:t>
            </a:r>
          </a:p>
          <a:p>
            <a:pPr marL="628650" lvl="1" indent="-171450">
              <a:buFont typeface="Arial" panose="020B0604020202020204" pitchFamily="34" charset="0"/>
              <a:buChar char="•"/>
            </a:pPr>
            <a:r>
              <a:rPr lang="zh-TW" altLang="zh-TW" sz="1200" kern="1200" dirty="0" smtClean="0">
                <a:solidFill>
                  <a:schemeClr val="tx1"/>
                </a:solidFill>
                <a:effectLst/>
                <a:latin typeface="+mn-lt"/>
                <a:ea typeface="+mn-ea"/>
                <a:cs typeface="+mn-cs"/>
              </a:rPr>
              <a:t>淡水區的</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調查也十分重要</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移除垃圾時，必要的話請徵取當地主管機關或地主同意</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若要前往海洋保護區或海洋公園等地，請注意當地法規是否限制移除海中物品</a:t>
            </a:r>
            <a:endParaRPr lang="en-US" altLang="zh-TW"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如何回報從水底和陸地清出的垃圾？</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海洋垃圾無所不在，水底、水面、海灘、淺灘或紅樹林裡都找得到。如何判斷哪些垃圾可以回報給</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呢？有一個很簡單的判斷方法：只要是在潛水時找到的垃圾，就可以回報給 </a:t>
            </a:r>
            <a:r>
              <a:rPr lang="en-US" altLang="zh-TW" sz="1200" kern="1200" dirty="0" smtClean="0">
                <a:solidFill>
                  <a:schemeClr val="tx1"/>
                </a:solidFill>
                <a:effectLst/>
                <a:latin typeface="+mn-lt"/>
                <a:ea typeface="+mn-ea"/>
                <a:cs typeface="+mn-cs"/>
              </a:rPr>
              <a:t>Dive Against Debris®</a:t>
            </a:r>
            <a:r>
              <a:rPr lang="zh-TW"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1 </a:t>
            </a:r>
            <a:r>
              <a:rPr lang="zh-TW" altLang="zh-TW" sz="1200" kern="1200" dirty="0" smtClean="0">
                <a:solidFill>
                  <a:schemeClr val="tx1"/>
                </a:solidFill>
                <a:effectLst/>
                <a:latin typeface="+mn-lt"/>
                <a:ea typeface="+mn-ea"/>
                <a:cs typeface="+mn-cs"/>
              </a:rPr>
              <a:t>節，我們會說明海洋垃圾造成的傷害，並瞭解潛水員可以如何協助解決問題。</a:t>
            </a:r>
            <a:endParaRPr lang="zh-TW" altLang="zh-TW"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92500" lnSpcReduction="20000"/>
          </a:bodyPr>
          <a:lstStyle/>
          <a:p>
            <a:r>
              <a:rPr lang="zh-TW" altLang="zh-TW" sz="1200" kern="1200" dirty="0" smtClean="0">
                <a:solidFill>
                  <a:schemeClr val="tx1"/>
                </a:solidFill>
                <a:effectLst/>
                <a:latin typeface="+mn-lt"/>
                <a:ea typeface="+mn-ea"/>
                <a:cs typeface="+mn-cs"/>
              </a:rPr>
              <a:t>在規畫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調查時，請考量環境條件和全體參與人員的經驗等級，讓你的潛水之旅更加安全有趣。</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安全是最重要的考量</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遵守所有一般安全潛水實務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在自己與潛伴的經驗技巧可以掌控的範圍內進行</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考慮請一位潛水救生員陪同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安排在船上或岸上</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訂出水底時間和潛水深度</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依照當地環境情況和潛水經驗值，訂出水底時間和深度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不超出潛水計畫表和潛水電腦錶的免減壓範圍</a:t>
            </a:r>
          </a:p>
          <a:p>
            <a:pPr>
              <a:buFontTx/>
              <a:buNone/>
              <a:defRPr/>
            </a:pPr>
            <a:endParaRPr lang="en-US" sz="1200" b="1" kern="1200" baseline="0" dirty="0" smtClean="0">
              <a:solidFill>
                <a:schemeClr val="tx1"/>
              </a:solidFill>
              <a:latin typeface="Arial" panose="020B0604020202020204" pitchFamily="34" charset="0"/>
              <a:ea typeface="+mn-ea"/>
              <a:cs typeface="Arial" panose="020B0604020202020204" pitchFamily="34" charset="0"/>
            </a:endParaRPr>
          </a:p>
          <a:p>
            <a:r>
              <a:rPr lang="zh-TW" altLang="zh-TW" sz="1200" b="1" kern="1200" dirty="0" smtClean="0">
                <a:solidFill>
                  <a:schemeClr val="tx1"/>
                </a:solidFill>
                <a:effectLst/>
                <a:latin typeface="+mn-lt"/>
                <a:ea typeface="+mn-ea"/>
                <a:cs typeface="+mn-cs"/>
              </a:rPr>
              <a:t>浮力</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檢查你和潛伴的配重是否足夠在整趟潛水維持中性浮力</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確保所有裝備呈流線型且妥當固定</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調查區域</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沒有限制調查區域</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但請盡量每次都涵蓋同一調查區域</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使用潛水旗來標誌調查區域（遵從當地潛水旗使用規定）</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參與人數</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無參與人數限制</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所有潛水員以潛伴小組的形式行動</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所有潛水員在同一地點的調查結果請填在同一份調查記錄表</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潛伴小組策略</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潛伴小組的所有成員皆有責任監督潛水全程的安全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潛水前複習溝通手勢和失散處理程序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討論每人擔任的角色，例如：</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潛伴小組成員</a:t>
            </a:r>
            <a:r>
              <a:rPr lang="en-CA" altLang="zh-TW" sz="1200" kern="120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：負責提網袋</a:t>
            </a:r>
            <a:endParaRPr lang="en-AU"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潛伴小組成員</a:t>
            </a:r>
            <a:r>
              <a:rPr lang="en-CA" altLang="zh-TW" sz="1200" kern="120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：移除垃圾／拍照</a:t>
            </a: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請將潛水途中發現的垃圾收集起來，回到陸地後，將潛水旅程收集的垃圾妥善分類並記錄下來。</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與潛伴合作將垃圾放進網袋。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請勿使用</a:t>
            </a:r>
            <a:r>
              <a:rPr lang="en-US" altLang="zh-TW" sz="1200" kern="1200" dirty="0" smtClean="0">
                <a:solidFill>
                  <a:schemeClr val="tx1"/>
                </a:solidFill>
                <a:effectLst/>
                <a:latin typeface="+mn-lt"/>
                <a:ea typeface="+mn-ea"/>
                <a:cs typeface="+mn-cs"/>
              </a:rPr>
              <a:t> BCD </a:t>
            </a:r>
            <a:r>
              <a:rPr lang="zh-TW" altLang="zh-TW" sz="1200" kern="1200" dirty="0" smtClean="0">
                <a:solidFill>
                  <a:schemeClr val="tx1"/>
                </a:solidFill>
                <a:effectLst/>
                <a:latin typeface="+mn-lt"/>
                <a:ea typeface="+mn-ea"/>
                <a:cs typeface="+mn-cs"/>
              </a:rPr>
              <a:t>起吊較重的垃圾。</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請勿將網袋裝至過滿，若沒有攜帶打撈袋，就不要收集超過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公斤／</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7 </a:t>
            </a:r>
            <a:r>
              <a:rPr lang="zh-TW" altLang="zh-TW" sz="1200" kern="1200" dirty="0" smtClean="0">
                <a:solidFill>
                  <a:schemeClr val="tx1"/>
                </a:solidFill>
                <a:effectLst/>
                <a:latin typeface="+mn-lt"/>
                <a:ea typeface="+mn-ea"/>
                <a:cs typeface="+mn-cs"/>
              </a:rPr>
              <a:t>磅的垃圾。只有受過打撈袋使用訓練的潛水員，例如</a:t>
            </a:r>
            <a:r>
              <a:rPr lang="en-US" altLang="zh-TW" sz="1200" kern="1200" dirty="0" smtClean="0">
                <a:solidFill>
                  <a:schemeClr val="tx1"/>
                </a:solidFill>
                <a:effectLst/>
                <a:latin typeface="+mn-lt"/>
                <a:ea typeface="+mn-ea"/>
                <a:cs typeface="+mn-cs"/>
              </a:rPr>
              <a:t> PADI </a:t>
            </a:r>
            <a:r>
              <a:rPr lang="zh-TW" altLang="zh-TW" sz="1200" kern="1200" dirty="0" smtClean="0">
                <a:solidFill>
                  <a:schemeClr val="tx1"/>
                </a:solidFill>
                <a:effectLst/>
                <a:latin typeface="+mn-lt"/>
                <a:ea typeface="+mn-ea"/>
                <a:cs typeface="+mn-cs"/>
              </a:rPr>
              <a:t>探索與尋回潛水員，可以清理超過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公斤／</a:t>
            </a:r>
            <a:r>
              <a:rPr lang="en-US" altLang="zh-TW" sz="1200" kern="1200" dirty="0" smtClean="0">
                <a:solidFill>
                  <a:schemeClr val="tx1"/>
                </a:solidFill>
                <a:effectLst/>
                <a:latin typeface="+mn-lt"/>
                <a:ea typeface="+mn-ea"/>
                <a:cs typeface="+mn-cs"/>
              </a:rPr>
              <a:t>7 </a:t>
            </a:r>
            <a:r>
              <a:rPr lang="zh-TW" altLang="zh-TW" sz="1200" kern="1200" dirty="0" smtClean="0">
                <a:solidFill>
                  <a:schemeClr val="tx1"/>
                </a:solidFill>
                <a:effectLst/>
                <a:latin typeface="+mn-lt"/>
                <a:ea typeface="+mn-ea"/>
                <a:cs typeface="+mn-cs"/>
              </a:rPr>
              <a:t>磅的垃圾。</a:t>
            </a:r>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請勿在沒有接受訓練／使用經驗的情況下使用打撈袋，受過訓練並懂得使用打撈袋的潛水員才能清除笨重物品。</a:t>
            </a: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正確的裝備使潛水旅程安全愉快</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必要裝備</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收集海洋垃圾的網袋</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網袋可濾出水分</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潛水工具／潛水刀</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保護雙手的手套</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確認調查地點的手套使用規定</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如果沒有潛水用手套，可以使用廚房或園藝手套</a:t>
            </a: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建議裝備</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剪刀</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GPS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秤重工具</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水底相機</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裝尖銳物的容器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空白記錄板和鉛筆</a:t>
            </a: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調查期間，務必注意浮力和身體平衡狀態。裝備和身體記得不要碰到水底，尤其是蛙鞋。最重要的是，撿起垃圾放入網袋的時候，要隨時注意你的身體姿勢，必要時隨時調整。</a:t>
            </a:r>
            <a:endParaRPr lang="zh-TW" altLang="zh-TW" sz="1200" kern="1200" dirty="0">
              <a:solidFill>
                <a:schemeClr val="tx1"/>
              </a:solidFill>
              <a:effectLst/>
              <a:latin typeface="+mn-lt"/>
              <a:ea typeface="+mn-ea"/>
              <a:cs typeface="+mn-cs"/>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謹慎處理可能造成刺傷的物品，例如針筒、破玻璃瓶、金屬罐</a:t>
            </a:r>
            <a:endParaRPr lang="en-US"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移除前請考慮所有活動參與者的安全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放置尖銳物的容器要堅固並附有安全掀蓋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移除醫療尖銳物品時務必謹慎以對</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包括針筒、針頭、手術刀、採血針和手術針</a:t>
            </a: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92500" lnSpcReduction="10000"/>
          </a:bodyPr>
          <a:lstStyle/>
          <a:p>
            <a:r>
              <a:rPr lang="zh-TW" altLang="zh-TW" sz="1200" kern="1200" dirty="0" smtClean="0">
                <a:solidFill>
                  <a:schemeClr val="tx1"/>
                </a:solidFill>
                <a:effectLst/>
                <a:latin typeface="+mn-lt"/>
                <a:ea typeface="+mn-ea"/>
                <a:cs typeface="+mn-cs"/>
              </a:rPr>
              <a:t>拍照並不是調查的必要項目，但對決策者與不會潛水的人來說，照片是正視海洋垃圾問題的有力佐證。你的照片可以充分展現海洋生物與環境受到的衝擊，</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並建立圖庫讓人們正視問題的範圍和嚴重程度。</a:t>
            </a:r>
          </a:p>
          <a:p>
            <a:pPr>
              <a:defRPr/>
            </a:pPr>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照片類型有兩種：</a:t>
            </a:r>
          </a:p>
          <a:p>
            <a:pPr lvl="0"/>
            <a:r>
              <a:rPr lang="en-AU" b="1" dirty="0" smtClean="0">
                <a:latin typeface="Arial" panose="020B0604020202020204" pitchFamily="34" charset="0"/>
                <a:ea typeface="Calibri" pitchFamily="34" charset="0"/>
                <a:cs typeface="Arial" panose="020B0604020202020204" pitchFamily="34" charset="0"/>
              </a:rPr>
              <a:t>1.</a:t>
            </a:r>
            <a:r>
              <a:rPr lang="zh-TW" altLang="zh-TW" sz="1200" b="1" kern="1200" dirty="0" smtClean="0">
                <a:solidFill>
                  <a:schemeClr val="tx1"/>
                </a:solidFill>
                <a:effectLst/>
                <a:latin typeface="+mn-lt"/>
                <a:ea typeface="+mn-ea"/>
                <a:cs typeface="+mn-cs"/>
              </a:rPr>
              <a:t>協助解釋資料的照片：</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這些照片幫助我們了解你親眼所見的海洋垃圾。提交資料的時候請一併附上這類照片。如果可以的話，請提供參考的比例尺，例如尺或呼吸管。這類型照片的例子有：</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對環境造成傷害的海洋垃圾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被垃圾纏住的動物</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無法辨識的垃圾</a:t>
            </a:r>
            <a:endParaRPr lang="en-AU" dirty="0" smtClean="0">
              <a:latin typeface="Arial" panose="020B0604020202020204" pitchFamily="34" charset="0"/>
              <a:ea typeface="Calibri"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水面下的垃圾</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你沒有移除的垃圾</a:t>
            </a:r>
            <a:endParaRPr lang="en-US" altLang="zh-TW" sz="1200" kern="1200" dirty="0" smtClean="0">
              <a:solidFill>
                <a:schemeClr val="tx1"/>
              </a:solidFill>
              <a:effectLst/>
              <a:latin typeface="+mn-lt"/>
              <a:ea typeface="+mn-ea"/>
              <a:cs typeface="+mn-cs"/>
            </a:endParaRPr>
          </a:p>
          <a:p>
            <a:pPr marL="0" indent="0">
              <a:buFont typeface="Arial" panose="020B0604020202020204" pitchFamily="34" charset="0"/>
              <a:buNone/>
              <a:defRPr/>
            </a:pPr>
            <a:endParaRPr lang="en-AU" b="1" dirty="0" smtClean="0">
              <a:latin typeface="Arial" panose="020B0604020202020204" pitchFamily="34" charset="0"/>
              <a:ea typeface="Calibri" pitchFamily="34" charset="0"/>
              <a:cs typeface="Arial" panose="020B0604020202020204" pitchFamily="34" charset="0"/>
            </a:endParaRPr>
          </a:p>
          <a:p>
            <a:pPr lvl="0"/>
            <a:r>
              <a:rPr lang="en-AU" b="1" dirty="0" smtClean="0">
                <a:latin typeface="Arial" panose="020B0604020202020204" pitchFamily="34" charset="0"/>
                <a:ea typeface="Calibri" pitchFamily="34" charset="0"/>
                <a:cs typeface="Arial" panose="020B0604020202020204" pitchFamily="34" charset="0"/>
              </a:rPr>
              <a:t>2.</a:t>
            </a:r>
            <a:r>
              <a:rPr lang="zh-TW" altLang="zh-TW" sz="1200" b="1" kern="1200" dirty="0" smtClean="0">
                <a:solidFill>
                  <a:schemeClr val="tx1"/>
                </a:solidFill>
                <a:effectLst/>
                <a:latin typeface="+mn-lt"/>
                <a:ea typeface="+mn-ea"/>
                <a:cs typeface="+mn-cs"/>
              </a:rPr>
              <a:t>用來說故事的照片：</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這類型的照片可以讓公眾對你的行動產生關注，一方面向參與者致謝，也徵召更多志工。記得上傳這類型的調查照片至</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My Ocean </a:t>
            </a:r>
            <a:r>
              <a:rPr lang="zh-TW" altLang="zh-TW" sz="1200" kern="1200" dirty="0" smtClean="0">
                <a:solidFill>
                  <a:schemeClr val="tx1"/>
                </a:solidFill>
                <a:effectLst/>
                <a:latin typeface="+mn-lt"/>
                <a:ea typeface="+mn-ea"/>
                <a:cs typeface="+mn-cs"/>
              </a:rPr>
              <a:t>部落格（請看第</a:t>
            </a:r>
            <a:r>
              <a:rPr lang="en-US" altLang="zh-TW" sz="1200" kern="1200" dirty="0" smtClean="0">
                <a:solidFill>
                  <a:schemeClr val="tx1"/>
                </a:solidFill>
                <a:effectLst/>
                <a:latin typeface="+mn-lt"/>
                <a:ea typeface="+mn-ea"/>
                <a:cs typeface="+mn-cs"/>
              </a:rPr>
              <a:t> 23 </a:t>
            </a:r>
            <a:r>
              <a:rPr lang="zh-TW" altLang="zh-TW" sz="1200" kern="1200" dirty="0" smtClean="0">
                <a:solidFill>
                  <a:schemeClr val="tx1"/>
                </a:solidFill>
                <a:effectLst/>
                <a:latin typeface="+mn-lt"/>
                <a:ea typeface="+mn-ea"/>
                <a:cs typeface="+mn-cs"/>
              </a:rPr>
              <a:t>頁），你的照片可以讓一般大眾看見海洋垃圾問題。你也可以在</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Facebook </a:t>
            </a:r>
            <a:r>
              <a:rPr lang="zh-TW" altLang="zh-TW" sz="1200" kern="1200" dirty="0" smtClean="0">
                <a:solidFill>
                  <a:schemeClr val="tx1"/>
                </a:solidFill>
                <a:effectLst/>
                <a:latin typeface="+mn-lt"/>
                <a:ea typeface="+mn-ea"/>
                <a:cs typeface="+mn-cs"/>
              </a:rPr>
              <a:t>或 </a:t>
            </a:r>
            <a:r>
              <a:rPr lang="en-US" altLang="zh-TW" sz="1200" kern="1200" dirty="0" err="1" smtClean="0">
                <a:solidFill>
                  <a:schemeClr val="tx1"/>
                </a:solidFill>
                <a:effectLst/>
                <a:latin typeface="+mn-lt"/>
                <a:ea typeface="+mn-ea"/>
                <a:cs typeface="+mn-cs"/>
              </a:rPr>
              <a:t>ScubaEarth</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等社交網站上分享照片，或投稿到地方報紙訴說你的故事。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團體照</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所有的活動參與成員與你們所清除的垃圾合照</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執行任務中的潛水員</a:t>
            </a:r>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清算並記錄垃圾的潛水員</a:t>
            </a:r>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在陸地地面上拍一張所有你們清除的垃圾</a:t>
            </a:r>
            <a:endParaRPr lang="en-AU" dirty="0" smtClean="0">
              <a:latin typeface="Arial" panose="020B0604020202020204" pitchFamily="34" charset="0"/>
              <a:ea typeface="Calibri" pitchFamily="34" charset="0"/>
              <a:cs typeface="Arial" panose="020B0604020202020204" pitchFamily="34" charset="0"/>
            </a:endParaRPr>
          </a:p>
          <a:p>
            <a:pPr>
              <a:buFontTx/>
              <a:buNone/>
              <a:defRPr/>
            </a:pPr>
            <a:endParaRPr lang="en-AU" b="1" dirty="0" smtClean="0">
              <a:latin typeface="Arial" panose="020B0604020202020204" pitchFamily="34" charset="0"/>
              <a:ea typeface="Calibri"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拍照小技巧：</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不要花過多時間拍照，以免使調查時長的估算失真。參加 </a:t>
            </a:r>
            <a:r>
              <a:rPr lang="en-US" altLang="zh-TW" sz="1200" kern="1200" dirty="0" smtClean="0">
                <a:solidFill>
                  <a:schemeClr val="tx1"/>
                </a:solidFill>
                <a:effectLst/>
                <a:latin typeface="+mn-lt"/>
                <a:ea typeface="+mn-ea"/>
                <a:cs typeface="+mn-cs"/>
              </a:rPr>
              <a:t>PADI </a:t>
            </a:r>
            <a:r>
              <a:rPr lang="zh-TW" altLang="zh-TW" sz="1200" kern="1200" dirty="0" smtClean="0">
                <a:solidFill>
                  <a:schemeClr val="tx1"/>
                </a:solidFill>
                <a:effectLst/>
                <a:latin typeface="+mn-lt"/>
                <a:ea typeface="+mn-ea"/>
                <a:cs typeface="+mn-cs"/>
              </a:rPr>
              <a:t>數碼水底攝影專長課程，接受額外訓練，加強水底攝影技巧和知識。</a:t>
            </a:r>
            <a:endParaRPr lang="en-AU" dirty="0" smtClean="0">
              <a:latin typeface="Arial" panose="020B0604020202020204" pitchFamily="34" charset="0"/>
              <a:ea typeface="Calibri"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遵守</a:t>
            </a:r>
            <a:r>
              <a:rPr lang="en-US" altLang="zh-TW" sz="1200" kern="1200" dirty="0" smtClean="0">
                <a:solidFill>
                  <a:schemeClr val="tx1"/>
                </a:solidFill>
                <a:effectLst/>
                <a:latin typeface="+mn-lt"/>
                <a:ea typeface="+mn-ea"/>
                <a:cs typeface="+mn-cs"/>
              </a:rPr>
              <a:t> AWARE</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潛水員保護水底環境的十種方法</a:t>
            </a:r>
            <a:r>
              <a:rPr lang="zh-TW" altLang="zh-TW" sz="1200" kern="1200" dirty="0" smtClean="0">
                <a:solidFill>
                  <a:schemeClr val="tx1"/>
                </a:solidFill>
                <a:effectLst/>
                <a:latin typeface="+mn-lt"/>
                <a:ea typeface="+mn-ea"/>
                <a:cs typeface="+mn-cs"/>
              </a:rPr>
              <a:t>》。</a:t>
            </a: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有時海洋生物會在垃圾中生長與寄居。在這樣的情況下，你得決定該移除垃圾或者保持原狀。針對具潛在危害的垃圾，雖然移除它們會帶來短期的微幅干擾，但也會帶來正面價值，至於其他的垃圾，保持原狀有時會是比較好的處理方式。</a:t>
            </a:r>
          </a:p>
          <a:p>
            <a:r>
              <a:rPr lang="zh-TW" altLang="zh-TW" sz="1200" kern="1200" dirty="0" smtClean="0">
                <a:solidFill>
                  <a:schemeClr val="tx1"/>
                </a:solidFill>
                <a:effectLst/>
                <a:latin typeface="+mn-lt"/>
                <a:ea typeface="+mn-ea"/>
                <a:cs typeface="+mn-cs"/>
              </a:rPr>
              <a:t>下列是一些協助你做決定的參考細目：</a:t>
            </a:r>
          </a:p>
          <a:p>
            <a:r>
              <a:rPr lang="zh-TW" altLang="zh-TW" sz="1200" b="1" kern="1200" dirty="0" smtClean="0">
                <a:solidFill>
                  <a:schemeClr val="tx1"/>
                </a:solidFill>
                <a:effectLst/>
                <a:latin typeface="+mn-lt"/>
                <a:ea typeface="+mn-ea"/>
                <a:cs typeface="+mn-cs"/>
              </a:rPr>
              <a:t>不確定就留在原處</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安全是最重要的考量</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當你不確定移除垃圾是否安全，請將它留在原處。</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請勿觸碰或移除武器或彈藥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標記地點並通知有關當局。</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對於可能很尖銳的生鏽物品，或是可能滲漏化學物質、傷害皮膚或裝備的垃圾，務必小心處理或留在原處。</a:t>
            </a:r>
            <a:endParaRPr lang="en-AU" dirty="0" smtClean="0">
              <a:latin typeface="Arial" panose="020B0604020202020204" pitchFamily="34" charset="0"/>
              <a:cs typeface="Arial" panose="020B0604020202020204"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a:bodyPr>
          <a:lstStyle/>
          <a:p>
            <a:r>
              <a:rPr lang="zh-TW" altLang="zh-TW" sz="1200" b="1" kern="1200" dirty="0" smtClean="0">
                <a:solidFill>
                  <a:schemeClr val="tx1"/>
                </a:solidFill>
                <a:effectLst/>
                <a:latin typeface="+mn-lt"/>
                <a:ea typeface="+mn-ea"/>
                <a:cs typeface="+mn-cs"/>
              </a:rPr>
              <a:t>製造材料</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由於玻璃瓶和鐵罐並不會對海洋環境造成太大的傷害，所以如果有可能擾動到海洋生物，請將它們留在原處</a:t>
            </a:r>
            <a:endParaRPr lang="en-AU" sz="11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針對分解成小分子後可能危害海洋動物的加工品，雖然移除它們會短暫擾動到海洋生物，也得將它們移除。在這樣的情況下，判斷標準以如何將危害減到最小當作依據。此類垃圾包括：硬塑膠、捕魚箱、包裝材料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如果有海洋生物的卵附著在垃圾上，請標記地點並在卵孵化後再返回移除</a:t>
            </a:r>
          </a:p>
          <a:p>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垃圾的內容物</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只有在安全的情況下，才移除可能內含化學滲漏物質的垃圾：</a:t>
            </a:r>
            <a:endParaRPr lang="en-AU" sz="1100"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例如：汽車、卡車、船艇的電池；汽油、燃油、化學容器；顏料罐、燃油濾清器和電子儀器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如果是具潛在危險的垃圾，你可以標記地點並回報</a:t>
            </a:r>
          </a:p>
          <a:p>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漁網、釣魚線、釣魚繩</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移除漁網、釣魚線跟釣魚繩可能會有危險</a:t>
            </a:r>
            <a:endParaRPr lang="en-AU" sz="1100" dirty="0" smtClean="0">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除非是確保安全的情況，否則別嘗試移除這類垃圾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移除這類垃圾可能會有困難，特別是當這類垃圾纏繞珊瑚或有珊瑚附生在上面</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最好的方法可能是選擇移除較好處理的部分，而有生物附生在上面的部分則維持原狀</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相較於潛水刀，用強韌且尖銳的剪刀剪斷釣魚線或漁網，會對環境的傷害較小，因為使用剪刀少了來回切割的動作</a:t>
            </a: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節，我們會說明如何回報你的調查資料。</a:t>
            </a:r>
            <a:endParaRPr lang="zh-TW" altLang="zh-TW"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2 </a:t>
            </a:r>
            <a:r>
              <a:rPr lang="zh-TW" altLang="zh-TW" sz="1200" kern="1200" dirty="0" smtClean="0">
                <a:solidFill>
                  <a:schemeClr val="tx1"/>
                </a:solidFill>
                <a:effectLst/>
                <a:latin typeface="+mn-lt"/>
                <a:ea typeface="+mn-ea"/>
                <a:cs typeface="+mn-cs"/>
              </a:rPr>
              <a:t>節，我們會說明如何計畫並執行</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a:t>
            </a:r>
            <a:endParaRPr lang="zh-TW" altLang="zh-TW"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講者請注意：</a:t>
            </a:r>
            <a:r>
              <a:rPr lang="zh-TW" altLang="zh-TW" sz="1200" kern="1200" dirty="0" smtClean="0">
                <a:solidFill>
                  <a:schemeClr val="tx1"/>
                </a:solidFill>
                <a:effectLst/>
                <a:latin typeface="+mn-lt"/>
                <a:ea typeface="+mn-ea"/>
                <a:cs typeface="+mn-cs"/>
              </a:rPr>
              <a:t>請將</a:t>
            </a:r>
            <a:r>
              <a:rPr lang="zh-TW" altLang="zh-TW" sz="1200" b="1" kern="1200" dirty="0" smtClean="0">
                <a:solidFill>
                  <a:schemeClr val="tx1"/>
                </a:solidFill>
                <a:effectLst/>
                <a:latin typeface="+mn-lt"/>
                <a:ea typeface="+mn-ea"/>
                <a:cs typeface="+mn-cs"/>
              </a:rPr>
              <a:t> </a:t>
            </a:r>
            <a:r>
              <a:rPr lang="en-US" altLang="zh-TW" sz="1200" b="1" kern="1200" dirty="0" smtClean="0">
                <a:solidFill>
                  <a:schemeClr val="tx1"/>
                </a:solidFill>
                <a:effectLst/>
                <a:latin typeface="+mn-lt"/>
                <a:ea typeface="+mn-ea"/>
                <a:cs typeface="+mn-cs"/>
              </a:rPr>
              <a:t>Dive Against Debris® </a:t>
            </a:r>
            <a:r>
              <a:rPr lang="zh-TW" altLang="zh-TW" sz="1200" b="1" kern="1200" dirty="0" smtClean="0">
                <a:solidFill>
                  <a:schemeClr val="tx1"/>
                </a:solidFill>
                <a:effectLst/>
                <a:latin typeface="+mn-lt"/>
                <a:ea typeface="+mn-ea"/>
                <a:cs typeface="+mn-cs"/>
              </a:rPr>
              <a:t>調查記錄表</a:t>
            </a:r>
            <a:r>
              <a:rPr lang="zh-TW" altLang="zh-TW" sz="1200" kern="1200" dirty="0" smtClean="0">
                <a:solidFill>
                  <a:schemeClr val="tx1"/>
                </a:solidFill>
                <a:effectLst/>
                <a:latin typeface="+mn-lt"/>
                <a:ea typeface="+mn-ea"/>
                <a:cs typeface="+mn-cs"/>
              </a:rPr>
              <a:t>發給每位上課的學員，以利上課進行。</a:t>
            </a:r>
            <a:endParaRPr lang="zh-TW" altLang="zh-TW"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zh-TW" sz="1200" kern="1200" dirty="0" smtClean="0">
                <a:solidFill>
                  <a:schemeClr val="tx1"/>
                </a:solidFill>
                <a:effectLst/>
                <a:latin typeface="+mn-lt"/>
                <a:ea typeface="+mn-ea"/>
                <a:cs typeface="+mn-cs"/>
              </a:rPr>
              <a:t>將所有收集到的海洋垃圾放在網袋中秤重。如果網袋很重，清空後再量一次重量。總重量減去網袋的重量就可得到海洋垃圾的總重。</a:t>
            </a:r>
            <a:endParaRPr lang="en-AU" dirty="0" smtClean="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秤魚用或廚房用的秤子皆可拿來測量重量</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如果手邊沒有秤重機，可以自行估測重量</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zh-TW" sz="1200" kern="1200" dirty="0" smtClean="0">
                <a:solidFill>
                  <a:schemeClr val="tx1"/>
                </a:solidFill>
                <a:effectLst/>
                <a:latin typeface="+mn-lt"/>
                <a:ea typeface="+mn-ea"/>
                <a:cs typeface="+mn-cs"/>
              </a:rPr>
              <a:t>記錄重量的單位為公斤或磅</a:t>
            </a: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調查記錄表的垃圾項目依材質分類，好讓你方便尋找。清空網袋後，將垃圾分成下列九類：</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塑膠製品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玻璃和陶製品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金屬製品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橡膠製品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木製品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布製品</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紙類／硬紙板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混合材質物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其他垃圾</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選擇無風處進行垃圾分類，以免垃圾被吹回海洋。在防水布上清空網袋有助於集中垃圾。</a:t>
            </a:r>
            <a:endParaRPr lang="zh-TW" altLang="zh-TW" sz="1200" kern="1200" dirty="0">
              <a:solidFill>
                <a:schemeClr val="tx1"/>
              </a:solidFill>
              <a:effectLst/>
              <a:latin typeface="+mn-lt"/>
              <a:ea typeface="+mn-ea"/>
              <a:cs typeface="+mn-cs"/>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檢查每堆垃圾，將每件垃圾記錄在「</a:t>
            </a:r>
            <a:r>
              <a:rPr lang="en-AU" altLang="zh-TW" dirty="0" smtClean="0"/>
              <a:t>Dive Against Debris®</a:t>
            </a:r>
            <a:r>
              <a:rPr lang="zh-TW" altLang="zh-TW" sz="1200" kern="1200" dirty="0" smtClean="0">
                <a:solidFill>
                  <a:schemeClr val="tx1"/>
                </a:solidFill>
                <a:effectLst/>
                <a:latin typeface="+mn-lt"/>
                <a:ea typeface="+mn-ea"/>
                <a:cs typeface="+mn-cs"/>
              </a:rPr>
              <a:t>調查記錄表」上。請查看《</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海洋垃圾辨識指引》，正確分辨垃圾種類。</a:t>
            </a:r>
          </a:p>
          <a:p>
            <a:pPr>
              <a:defRPr/>
            </a:pP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無論體積大小，每項垃圾皆視為一件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依材質分類尋找所屬的垃圾種類，例如：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如果你找到的是塑膠餐刀，分類項目就是塑膠材質分類下的杯子、盤子、叉子、刀子、湯匙</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在方格中畫</a:t>
            </a:r>
            <a:r>
              <a:rPr lang="en-US" altLang="zh-TW" sz="1200" kern="1200" dirty="0" smtClean="0">
                <a:solidFill>
                  <a:schemeClr val="tx1"/>
                </a:solidFill>
                <a:effectLst/>
                <a:latin typeface="+mn-lt"/>
                <a:ea typeface="+mn-ea"/>
                <a:cs typeface="+mn-cs"/>
              </a:rPr>
              <a:t> </a:t>
            </a:r>
            <a:r>
              <a:rPr lang="en-AU" dirty="0" smtClean="0">
                <a:latin typeface="Arial" panose="020B0604020202020204" pitchFamily="34" charset="0"/>
                <a:cs typeface="Arial" panose="020B0604020202020204" pitchFamily="34" charset="0"/>
              </a:rPr>
              <a:t>I</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如果你找到第二把塑膠餐刀，或同種類下的另一項物品，請在方格畫</a:t>
            </a:r>
            <a:r>
              <a:rPr lang="en-US" altLang="zh-TW" sz="1200" kern="1200" dirty="0" smtClean="0">
                <a:solidFill>
                  <a:schemeClr val="tx1"/>
                </a:solidFill>
                <a:effectLst/>
                <a:latin typeface="+mn-lt"/>
                <a:ea typeface="+mn-ea"/>
                <a:cs typeface="+mn-cs"/>
              </a:rPr>
              <a:t> </a:t>
            </a:r>
            <a:r>
              <a:rPr lang="en-AU" dirty="0" smtClean="0">
                <a:latin typeface="Arial" panose="020B0604020202020204" pitchFamily="34" charset="0"/>
                <a:cs typeface="Arial" panose="020B0604020202020204" pitchFamily="34" charset="0"/>
              </a:rPr>
              <a:t>II</a:t>
            </a:r>
          </a:p>
          <a:p>
            <a:pPr marL="628650" lvl="1"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使用你慣用的計數方式來協助你計算，舉例</a:t>
            </a:r>
            <a:r>
              <a:rPr lang="en-AU" dirty="0" smtClean="0">
                <a:latin typeface="Arial" panose="020B0604020202020204" pitchFamily="34" charset="0"/>
                <a:cs typeface="Arial" panose="020B0604020202020204" pitchFamily="34" charset="0"/>
              </a:rPr>
              <a:t>: </a:t>
            </a:r>
            <a:r>
              <a:rPr lang="en-AU" strike="sngStrike" dirty="0" smtClean="0">
                <a:latin typeface="Arial" panose="020B0604020202020204" pitchFamily="34" charset="0"/>
                <a:cs typeface="Arial" panose="020B0604020202020204" pitchFamily="34" charset="0"/>
              </a:rPr>
              <a:t>IIII IIII</a:t>
            </a:r>
            <a:r>
              <a:rPr lang="en-AU" dirty="0" smtClean="0">
                <a:latin typeface="Arial" panose="020B0604020202020204" pitchFamily="34" charset="0"/>
                <a:cs typeface="Arial" panose="020B0604020202020204" pitchFamily="34" charset="0"/>
              </a:rPr>
              <a:t> II = 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難以計算的微小混雜垃圾應計為碎片</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請見「調查記錄表」每一類的最後一項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要計算微小細碎的物件（小於</a:t>
            </a:r>
            <a:r>
              <a:rPr lang="en-US" altLang="zh-TW" sz="1200" kern="1200" dirty="0" smtClean="0">
                <a:solidFill>
                  <a:schemeClr val="tx1"/>
                </a:solidFill>
                <a:effectLst/>
                <a:latin typeface="+mn-lt"/>
                <a:ea typeface="+mn-ea"/>
                <a:cs typeface="+mn-cs"/>
              </a:rPr>
              <a:t> 2.5 </a:t>
            </a:r>
            <a:r>
              <a:rPr lang="zh-TW" altLang="zh-TW" sz="1200" kern="1200" dirty="0" smtClean="0">
                <a:solidFill>
                  <a:schemeClr val="tx1"/>
                </a:solidFill>
                <a:effectLst/>
                <a:latin typeface="+mn-lt"/>
                <a:ea typeface="+mn-ea"/>
                <a:cs typeface="+mn-cs"/>
              </a:rPr>
              <a:t>公分／</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 </a:t>
            </a:r>
            <a:r>
              <a:rPr lang="zh-TW" altLang="zh-TW" sz="1200" kern="1200" dirty="0" smtClean="0">
                <a:solidFill>
                  <a:schemeClr val="tx1"/>
                </a:solidFill>
                <a:effectLst/>
                <a:latin typeface="+mn-lt"/>
                <a:ea typeface="+mn-ea"/>
                <a:cs typeface="+mn-cs"/>
              </a:rPr>
              <a:t>英吋），請見下欄中「難以計算的微小垃圾」</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集結所有潛水員在同次調查、同一調查潛點的發現，記錄在同一份「調查記錄表」</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不論有幾位潛水員參與此次行動，都將所有發現的垃圾記錄在同一份調查記錄表</a:t>
            </a: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有時候你可能移除的是大量的微小垃圾，舉例來說：堆積海底的塑膠顆粒，或分解後的硬質塑膠製品碎片。在這樣的情況下，垃圾可能太多且細碎，難以計算，我們該如何記錄呢？</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處理難以計算的微小垃圾（大部分小於</a:t>
            </a:r>
            <a:r>
              <a:rPr lang="en-US" altLang="zh-TW" sz="1200" kern="1200" dirty="0" smtClean="0">
                <a:solidFill>
                  <a:schemeClr val="tx1"/>
                </a:solidFill>
                <a:effectLst/>
                <a:latin typeface="+mn-lt"/>
                <a:ea typeface="+mn-ea"/>
                <a:cs typeface="+mn-cs"/>
              </a:rPr>
              <a:t> 2.5 </a:t>
            </a:r>
            <a:r>
              <a:rPr lang="zh-TW" altLang="zh-TW" sz="1200" kern="1200" dirty="0" smtClean="0">
                <a:solidFill>
                  <a:schemeClr val="tx1"/>
                </a:solidFill>
                <a:effectLst/>
                <a:latin typeface="+mn-lt"/>
                <a:ea typeface="+mn-ea"/>
                <a:cs typeface="+mn-cs"/>
              </a:rPr>
              <a:t>公分</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1 </a:t>
            </a:r>
            <a:r>
              <a:rPr lang="zh-TW" altLang="zh-TW" sz="1200" kern="1200" dirty="0" smtClean="0">
                <a:solidFill>
                  <a:schemeClr val="tx1"/>
                </a:solidFill>
                <a:effectLst/>
                <a:latin typeface="+mn-lt"/>
                <a:ea typeface="+mn-ea"/>
                <a:cs typeface="+mn-cs"/>
              </a:rPr>
              <a:t>英吋）的方法就是將它們集中放在一張防水布上，在無風處分成數個體積大致相等的小堆。接著，算出其中一堆內的垃圾件數，最後將垃圾件數乘以總堆數，推估出垃圾總量，再記錄到對應分類下的「碎片」項目。</a:t>
            </a:r>
            <a:endParaRPr lang="zh-TW" altLang="zh-TW"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85000" lnSpcReduction="20000"/>
          </a:bodyPr>
          <a:lstStyle/>
          <a:p>
            <a:pPr>
              <a:defRPr/>
            </a:pPr>
            <a:r>
              <a:rPr lang="zh-TW" altLang="zh-TW" sz="1200" kern="1200" dirty="0" smtClean="0">
                <a:solidFill>
                  <a:schemeClr val="tx1"/>
                </a:solidFill>
                <a:effectLst/>
                <a:latin typeface="+mn-lt"/>
                <a:ea typeface="+mn-ea"/>
                <a:cs typeface="+mn-cs"/>
              </a:rPr>
              <a:t>完成「調查記錄表」的其餘部分，記錄下其他重要資訊。</a:t>
            </a:r>
            <a:endParaRPr lang="en-US" altLang="zh-TW" sz="1200" kern="1200" dirty="0" smtClean="0">
              <a:solidFill>
                <a:schemeClr val="tx1"/>
              </a:solidFill>
              <a:effectLst/>
              <a:latin typeface="+mn-lt"/>
              <a:ea typeface="+mn-ea"/>
              <a:cs typeface="+mn-cs"/>
            </a:endParaRPr>
          </a:p>
          <a:p>
            <a:pPr>
              <a:defRPr/>
            </a:pP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調查潛點位置</a:t>
            </a:r>
            <a:endParaRPr lang="zh-TW" altLang="zh-TW" sz="1200" kern="1200" dirty="0" smtClean="0">
              <a:solidFill>
                <a:schemeClr val="tx1"/>
              </a:solidFill>
              <a:effectLst/>
              <a:latin typeface="+mn-lt"/>
              <a:ea typeface="+mn-ea"/>
              <a:cs typeface="+mn-cs"/>
            </a:endParaRPr>
          </a:p>
          <a:p>
            <a:pPr>
              <a:defRPr/>
            </a:pPr>
            <a:r>
              <a:rPr lang="zh-TW" altLang="zh-TW" sz="1200" kern="1200" dirty="0" smtClean="0">
                <a:solidFill>
                  <a:schemeClr val="tx1"/>
                </a:solidFill>
                <a:effectLst/>
                <a:latin typeface="+mn-lt"/>
                <a:ea typeface="+mn-ea"/>
                <a:cs typeface="+mn-cs"/>
              </a:rPr>
              <a:t>這項資訊有助我們核對你的調查潛點在地圖上的定位是否準確：</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鄰近的道路名稱（如適用）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城市／鄉鎮</a:t>
            </a: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州／省</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國家</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調查潛點的</a:t>
            </a:r>
            <a:r>
              <a:rPr lang="en-US" altLang="zh-TW" sz="1200" b="1" kern="1200" dirty="0" smtClean="0">
                <a:solidFill>
                  <a:schemeClr val="tx1"/>
                </a:solidFill>
                <a:effectLst/>
                <a:latin typeface="+mn-lt"/>
                <a:ea typeface="+mn-ea"/>
                <a:cs typeface="+mn-cs"/>
              </a:rPr>
              <a:t> GPS </a:t>
            </a:r>
            <a:r>
              <a:rPr lang="zh-TW" altLang="zh-TW" sz="1200" b="1" kern="1200" dirty="0" smtClean="0">
                <a:solidFill>
                  <a:schemeClr val="tx1"/>
                </a:solidFill>
                <a:effectLst/>
                <a:latin typeface="+mn-lt"/>
                <a:ea typeface="+mn-ea"/>
                <a:cs typeface="+mn-cs"/>
              </a:rPr>
              <a:t>座標</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正確的 </a:t>
            </a:r>
            <a:r>
              <a:rPr lang="en-US" altLang="zh-TW" sz="1200" kern="1200" dirty="0" smtClean="0">
                <a:solidFill>
                  <a:schemeClr val="tx1"/>
                </a:solidFill>
                <a:effectLst/>
                <a:latin typeface="+mn-lt"/>
                <a:ea typeface="+mn-ea"/>
                <a:cs typeface="+mn-cs"/>
              </a:rPr>
              <a:t>GPS </a:t>
            </a:r>
            <a:r>
              <a:rPr lang="zh-TW" altLang="zh-TW" sz="1200" kern="1200" dirty="0" smtClean="0">
                <a:solidFill>
                  <a:schemeClr val="tx1"/>
                </a:solidFill>
                <a:effectLst/>
                <a:latin typeface="+mn-lt"/>
                <a:ea typeface="+mn-ea"/>
                <a:cs typeface="+mn-cs"/>
              </a:rPr>
              <a:t>資訊是回報資料的關鍵。</a:t>
            </a:r>
            <a:r>
              <a:rPr lang="en-US" altLang="zh-TW" sz="1200" kern="1200" dirty="0" smtClean="0">
                <a:solidFill>
                  <a:schemeClr val="tx1"/>
                </a:solidFill>
                <a:effectLst/>
                <a:latin typeface="+mn-lt"/>
                <a:ea typeface="+mn-ea"/>
                <a:cs typeface="+mn-cs"/>
              </a:rPr>
              <a:t>GPS </a:t>
            </a:r>
            <a:r>
              <a:rPr lang="zh-TW" altLang="zh-TW" sz="1200" kern="1200" dirty="0" smtClean="0">
                <a:solidFill>
                  <a:schemeClr val="tx1"/>
                </a:solidFill>
                <a:effectLst/>
                <a:latin typeface="+mn-lt"/>
                <a:ea typeface="+mn-ea"/>
                <a:cs typeface="+mn-cs"/>
              </a:rPr>
              <a:t>座標可以增加資料的地理脈絡，確保</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的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地圖正確顯示你的調查結果。</a:t>
            </a:r>
          </a:p>
          <a:p>
            <a:endParaRPr lang="en-AU"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你不需要</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就可以回報調查潛點的</a:t>
            </a:r>
            <a:r>
              <a:rPr lang="en-US" altLang="zh-TW" sz="1200" kern="1200" dirty="0" smtClean="0">
                <a:solidFill>
                  <a:schemeClr val="tx1"/>
                </a:solidFill>
                <a:effectLst/>
                <a:latin typeface="+mn-lt"/>
                <a:ea typeface="+mn-ea"/>
                <a:cs typeface="+mn-cs"/>
              </a:rPr>
              <a:t>GPS</a:t>
            </a:r>
            <a:r>
              <a:rPr lang="zh-TW" altLang="zh-TW" sz="1200" kern="1200" dirty="0" smtClean="0">
                <a:solidFill>
                  <a:schemeClr val="tx1"/>
                </a:solidFill>
                <a:effectLst/>
                <a:latin typeface="+mn-lt"/>
                <a:ea typeface="+mn-ea"/>
                <a:cs typeface="+mn-cs"/>
              </a:rPr>
              <a:t>座標，只要點選</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線上「資料提交表」（</a:t>
            </a:r>
            <a:r>
              <a:rPr lang="en-US" altLang="zh-TW" sz="1200" kern="1200" dirty="0" smtClean="0">
                <a:solidFill>
                  <a:schemeClr val="tx1"/>
                </a:solidFill>
                <a:effectLst/>
                <a:latin typeface="+mn-lt"/>
                <a:ea typeface="+mn-ea"/>
                <a:cs typeface="+mn-cs"/>
              </a:rPr>
              <a:t>Data Submission Form</a:t>
            </a:r>
            <a:r>
              <a:rPr lang="zh-TW" altLang="zh-TW" sz="1200" kern="1200" dirty="0" smtClean="0">
                <a:solidFill>
                  <a:schemeClr val="tx1"/>
                </a:solidFill>
                <a:effectLst/>
                <a:latin typeface="+mn-lt"/>
                <a:ea typeface="+mn-ea"/>
                <a:cs typeface="+mn-cs"/>
              </a:rPr>
              <a:t>）的點擊式地圖即可</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在地圖上拖曳找到你的國家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放大你的所在位置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定位你的調查潛點並點擊地圖</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你的調查潛點</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座標會自動記錄到表格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調查潛點附近有顯著地標時效果最佳</a:t>
            </a:r>
          </a:p>
          <a:p>
            <a:pPr>
              <a:buFontTx/>
              <a:buChar char="-"/>
              <a:defRPr/>
            </a:pPr>
            <a:endParaRPr lang="en-AU"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如果調查潛點離陸地較遠，無法靠點擊地圖精確定位，這時就要使用</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裝置，使用時請注意下列事項：</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將你的</a:t>
            </a:r>
            <a:r>
              <a:rPr lang="en-US" altLang="zh-TW" sz="1200" b="1" kern="1200" dirty="0" smtClean="0">
                <a:solidFill>
                  <a:schemeClr val="tx1"/>
                </a:solidFill>
                <a:effectLst/>
                <a:latin typeface="+mn-lt"/>
                <a:ea typeface="+mn-ea"/>
                <a:cs typeface="+mn-cs"/>
              </a:rPr>
              <a:t> GPS </a:t>
            </a:r>
            <a:r>
              <a:rPr lang="zh-TW" altLang="zh-TW" sz="1200" b="1" kern="1200" dirty="0" smtClean="0">
                <a:solidFill>
                  <a:schemeClr val="tx1"/>
                </a:solidFill>
                <a:effectLst/>
                <a:latin typeface="+mn-lt"/>
                <a:ea typeface="+mn-ea"/>
                <a:cs typeface="+mn-cs"/>
              </a:rPr>
              <a:t>設定為：</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smtClean="0">
                <a:solidFill>
                  <a:schemeClr val="tx1"/>
                </a:solidFill>
                <a:effectLst/>
                <a:latin typeface="+mn-lt"/>
                <a:ea typeface="+mn-ea"/>
                <a:cs typeface="+mn-cs"/>
              </a:rPr>
              <a:t>WGS84 </a:t>
            </a:r>
            <a:r>
              <a:rPr lang="zh-TW" altLang="zh-TW" sz="1200" kern="1200" dirty="0" smtClean="0">
                <a:solidFill>
                  <a:schemeClr val="tx1"/>
                </a:solidFill>
                <a:effectLst/>
                <a:latin typeface="+mn-lt"/>
                <a:ea typeface="+mn-ea"/>
                <a:cs typeface="+mn-cs"/>
              </a:rPr>
              <a:t>座標系統</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使用十進位制</a:t>
            </a:r>
            <a:endParaRPr lang="en-US" altLang="zh-TW"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船潛：</a:t>
            </a:r>
            <a:endParaRPr lang="zh-TW"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趁船停泊在潛點旁邊或停在潛點上方（請留意水中的潛水員）時讀取</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座標</a:t>
            </a:r>
          </a:p>
          <a:p>
            <a:pPr>
              <a:defRPr/>
            </a:pPr>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岸潛：</a:t>
            </a:r>
            <a:endParaRPr lang="zh-TW"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zh-TW" altLang="zh-TW" sz="1200" kern="1200" dirty="0" smtClean="0">
                <a:solidFill>
                  <a:schemeClr val="tx1"/>
                </a:solidFill>
                <a:effectLst/>
                <a:latin typeface="+mn-lt"/>
                <a:ea typeface="+mn-ea"/>
                <a:cs typeface="+mn-cs"/>
              </a:rPr>
              <a:t>站在盡可能靠近調查潛點的岸邊讀取</a:t>
            </a:r>
            <a:r>
              <a:rPr lang="en-US" altLang="zh-TW" sz="1200" kern="1200" dirty="0" smtClean="0">
                <a:solidFill>
                  <a:schemeClr val="tx1"/>
                </a:solidFill>
                <a:effectLst/>
                <a:latin typeface="+mn-lt"/>
                <a:ea typeface="+mn-ea"/>
                <a:cs typeface="+mn-cs"/>
              </a:rPr>
              <a:t> GPS </a:t>
            </a:r>
            <a:r>
              <a:rPr lang="zh-TW" altLang="zh-TW" sz="1200" kern="1200" dirty="0" smtClean="0">
                <a:solidFill>
                  <a:schemeClr val="tx1"/>
                </a:solidFill>
                <a:effectLst/>
                <a:latin typeface="+mn-lt"/>
                <a:ea typeface="+mn-ea"/>
                <a:cs typeface="+mn-cs"/>
              </a:rPr>
              <a:t>座標</a:t>
            </a: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請正確記錄調查時長，因為錯誤的數據將減損整趟調查的價值。</a:t>
            </a:r>
            <a:endParaRPr lang="en-US" altLang="zh-TW"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調查時長是所有潛伴小組在海底清除垃圾平均所花的時間</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調查時長以分鐘計時，例如：</a:t>
            </a:r>
            <a:r>
              <a:rPr lang="en-US" altLang="zh-TW" sz="1200" kern="1200" dirty="0" smtClean="0">
                <a:solidFill>
                  <a:schemeClr val="tx1"/>
                </a:solidFill>
                <a:effectLst/>
                <a:latin typeface="+mn-lt"/>
                <a:ea typeface="+mn-ea"/>
                <a:cs typeface="+mn-cs"/>
              </a:rPr>
              <a:t>45 </a:t>
            </a:r>
            <a:r>
              <a:rPr lang="zh-TW" altLang="zh-TW" sz="1200" kern="1200" dirty="0" smtClean="0">
                <a:solidFill>
                  <a:schemeClr val="tx1"/>
                </a:solidFill>
                <a:effectLst/>
                <a:latin typeface="+mn-lt"/>
                <a:ea typeface="+mn-ea"/>
                <a:cs typeface="+mn-cs"/>
              </a:rPr>
              <a:t>分鐘、</a:t>
            </a:r>
            <a:r>
              <a:rPr lang="en-US" altLang="zh-TW" sz="1200" kern="1200" dirty="0" smtClean="0">
                <a:solidFill>
                  <a:schemeClr val="tx1"/>
                </a:solidFill>
                <a:effectLst/>
                <a:latin typeface="+mn-lt"/>
                <a:ea typeface="+mn-ea"/>
                <a:cs typeface="+mn-cs"/>
              </a:rPr>
              <a:t>115 </a:t>
            </a:r>
            <a:r>
              <a:rPr lang="zh-TW" altLang="zh-TW" sz="1200" kern="1200" dirty="0" smtClean="0">
                <a:solidFill>
                  <a:schemeClr val="tx1"/>
                </a:solidFill>
                <a:effectLst/>
                <a:latin typeface="+mn-lt"/>
                <a:ea typeface="+mn-ea"/>
                <a:cs typeface="+mn-cs"/>
              </a:rPr>
              <a:t>分鐘</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在水面游泳、上升、下潛的時間請勿列入計算</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非潛水員的參與時間，或分類、記錄垃圾的時間請勿列入計算</a:t>
            </a:r>
            <a:endParaRPr lang="en-AU" dirty="0"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計算調查時長</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例一</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你和潛伴在水底合作，花了</a:t>
            </a:r>
            <a:r>
              <a:rPr lang="en-US" altLang="zh-TW" sz="1200" kern="1200" dirty="0" smtClean="0">
                <a:solidFill>
                  <a:schemeClr val="tx1"/>
                </a:solidFill>
                <a:effectLst/>
                <a:latin typeface="+mn-lt"/>
                <a:ea typeface="+mn-ea"/>
                <a:cs typeface="+mn-cs"/>
              </a:rPr>
              <a:t> 43 </a:t>
            </a:r>
            <a:r>
              <a:rPr lang="zh-TW" altLang="zh-TW" sz="1200" kern="1200" dirty="0" smtClean="0">
                <a:solidFill>
                  <a:schemeClr val="tx1"/>
                </a:solidFill>
                <a:effectLst/>
                <a:latin typeface="+mn-lt"/>
                <a:ea typeface="+mn-ea"/>
                <a:cs typeface="+mn-cs"/>
              </a:rPr>
              <a:t>分鐘移除垃圾，無其他潛水員參與此趟調查。</a:t>
            </a:r>
            <a:endParaRPr lang="en-US"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調查時長</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zh-TW" altLang="en-US" sz="1200" b="1" kern="1200" dirty="0" smtClean="0">
                <a:solidFill>
                  <a:schemeClr val="tx1"/>
                </a:solidFill>
                <a:effectLst/>
                <a:latin typeface="+mn-lt"/>
                <a:ea typeface="+mn-ea"/>
                <a:cs typeface="+mn-cs"/>
              </a:rPr>
              <a:t> </a:t>
            </a:r>
            <a:r>
              <a:rPr lang="en-US" altLang="zh-TW" sz="1200" b="1" kern="1200" dirty="0" smtClean="0">
                <a:solidFill>
                  <a:schemeClr val="tx1"/>
                </a:solidFill>
                <a:effectLst/>
                <a:latin typeface="+mn-lt"/>
                <a:ea typeface="+mn-ea"/>
                <a:cs typeface="+mn-cs"/>
              </a:rPr>
              <a:t>43 </a:t>
            </a:r>
            <a:r>
              <a:rPr lang="zh-TW" altLang="zh-TW" sz="1200" b="1" kern="1200" dirty="0" smtClean="0">
                <a:solidFill>
                  <a:schemeClr val="tx1"/>
                </a:solidFill>
                <a:effectLst/>
                <a:latin typeface="+mn-lt"/>
                <a:ea typeface="+mn-ea"/>
                <a:cs typeface="+mn-cs"/>
              </a:rPr>
              <a:t>分鐘</a:t>
            </a:r>
            <a:endParaRPr lang="zh-TW" altLang="zh-TW" sz="1200" kern="1200" dirty="0" smtClean="0">
              <a:solidFill>
                <a:schemeClr val="tx1"/>
              </a:solidFill>
              <a:effectLst/>
              <a:latin typeface="+mn-lt"/>
              <a:ea typeface="+mn-ea"/>
              <a:cs typeface="+mn-cs"/>
            </a:endParaRP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例二</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三個潛伴小組中，</a:t>
            </a:r>
            <a:r>
              <a:rPr lang="en-US" altLang="zh-TW" sz="1200" kern="1200" dirty="0" smtClean="0">
                <a:solidFill>
                  <a:schemeClr val="tx1"/>
                </a:solidFill>
                <a:effectLst/>
                <a:latin typeface="+mn-lt"/>
                <a:ea typeface="+mn-ea"/>
                <a:cs typeface="+mn-cs"/>
              </a:rPr>
              <a:t>A </a:t>
            </a:r>
            <a:r>
              <a:rPr lang="zh-TW" altLang="zh-TW" sz="1200" kern="1200" dirty="0" smtClean="0">
                <a:solidFill>
                  <a:schemeClr val="tx1"/>
                </a:solidFill>
                <a:effectLst/>
                <a:latin typeface="+mn-lt"/>
                <a:ea typeface="+mn-ea"/>
                <a:cs typeface="+mn-cs"/>
              </a:rPr>
              <a:t>組和 </a:t>
            </a:r>
            <a:r>
              <a:rPr lang="en-US" altLang="zh-TW" sz="1200" kern="1200" dirty="0" smtClean="0">
                <a:solidFill>
                  <a:schemeClr val="tx1"/>
                </a:solidFill>
                <a:effectLst/>
                <a:latin typeface="+mn-lt"/>
                <a:ea typeface="+mn-ea"/>
                <a:cs typeface="+mn-cs"/>
              </a:rPr>
              <a:t>B </a:t>
            </a:r>
            <a:r>
              <a:rPr lang="zh-TW" altLang="zh-TW" sz="1200" kern="1200" dirty="0" smtClean="0">
                <a:solidFill>
                  <a:schemeClr val="tx1"/>
                </a:solidFill>
                <a:effectLst/>
                <a:latin typeface="+mn-lt"/>
                <a:ea typeface="+mn-ea"/>
                <a:cs typeface="+mn-cs"/>
              </a:rPr>
              <a:t>組分別有兩名潛水員，</a:t>
            </a:r>
            <a:r>
              <a:rPr lang="en-US" altLang="zh-TW" sz="1200" kern="1200" dirty="0" smtClean="0">
                <a:solidFill>
                  <a:schemeClr val="tx1"/>
                </a:solidFill>
                <a:effectLst/>
                <a:latin typeface="+mn-lt"/>
                <a:ea typeface="+mn-ea"/>
                <a:cs typeface="+mn-cs"/>
              </a:rPr>
              <a:t>C </a:t>
            </a:r>
            <a:r>
              <a:rPr lang="zh-TW" altLang="zh-TW" sz="1200" kern="1200" dirty="0" smtClean="0">
                <a:solidFill>
                  <a:schemeClr val="tx1"/>
                </a:solidFill>
                <a:effectLst/>
                <a:latin typeface="+mn-lt"/>
                <a:ea typeface="+mn-ea"/>
                <a:cs typeface="+mn-cs"/>
              </a:rPr>
              <a:t>組有三名潛水員，三組參與垃圾清除的調查時長如下：</a:t>
            </a: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A </a:t>
            </a:r>
            <a:r>
              <a:rPr lang="zh-TW" altLang="zh-TW" sz="1200" kern="1200" dirty="0" smtClean="0">
                <a:solidFill>
                  <a:schemeClr val="tx1"/>
                </a:solidFill>
                <a:effectLst/>
                <a:latin typeface="+mn-lt"/>
                <a:ea typeface="+mn-ea"/>
                <a:cs typeface="+mn-cs"/>
              </a:rPr>
              <a:t>組</a:t>
            </a:r>
            <a:r>
              <a:rPr lang="en-AU" dirty="0" smtClean="0">
                <a:latin typeface="Arial" panose="020B0604020202020204" pitchFamily="34" charset="0"/>
                <a:cs typeface="Arial" panose="020B0604020202020204" pitchFamily="34" charset="0"/>
              </a:rPr>
              <a:t>: 	42 </a:t>
            </a:r>
            <a:r>
              <a:rPr lang="zh-TW" altLang="zh-TW" sz="1200" kern="1200" dirty="0" smtClean="0">
                <a:solidFill>
                  <a:schemeClr val="tx1"/>
                </a:solidFill>
                <a:effectLst/>
                <a:latin typeface="+mn-lt"/>
                <a:ea typeface="+mn-ea"/>
                <a:cs typeface="+mn-cs"/>
              </a:rPr>
              <a:t>分鐘</a:t>
            </a:r>
            <a:endParaRPr lang="en-US"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 </a:t>
            </a:r>
            <a:r>
              <a:rPr lang="zh-TW" altLang="zh-TW" sz="1200" kern="1200" dirty="0" smtClean="0">
                <a:solidFill>
                  <a:schemeClr val="tx1"/>
                </a:solidFill>
                <a:effectLst/>
                <a:latin typeface="+mn-lt"/>
                <a:ea typeface="+mn-ea"/>
                <a:cs typeface="+mn-cs"/>
              </a:rPr>
              <a:t>組</a:t>
            </a:r>
            <a:r>
              <a:rPr lang="en-AU" dirty="0" smtClean="0">
                <a:latin typeface="Arial" panose="020B0604020202020204" pitchFamily="34" charset="0"/>
                <a:cs typeface="Arial" panose="020B0604020202020204" pitchFamily="34" charset="0"/>
              </a:rPr>
              <a:t>: 	48 </a:t>
            </a:r>
            <a:r>
              <a:rPr lang="zh-TW" altLang="zh-TW" sz="1200" kern="1200" dirty="0" smtClean="0">
                <a:solidFill>
                  <a:schemeClr val="tx1"/>
                </a:solidFill>
                <a:effectLst/>
                <a:latin typeface="+mn-lt"/>
                <a:ea typeface="+mn-ea"/>
                <a:cs typeface="+mn-cs"/>
              </a:rPr>
              <a:t>分鐘</a:t>
            </a:r>
            <a:endParaRPr lang="en-US" altLang="zh-TW"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 </a:t>
            </a:r>
            <a:r>
              <a:rPr lang="zh-TW" altLang="zh-TW" sz="1200" kern="1200" dirty="0" smtClean="0">
                <a:solidFill>
                  <a:schemeClr val="tx1"/>
                </a:solidFill>
                <a:effectLst/>
                <a:latin typeface="+mn-lt"/>
                <a:ea typeface="+mn-ea"/>
                <a:cs typeface="+mn-cs"/>
              </a:rPr>
              <a:t>組</a:t>
            </a:r>
            <a:r>
              <a:rPr lang="en-AU" dirty="0" smtClean="0">
                <a:latin typeface="Arial" panose="020B0604020202020204" pitchFamily="34" charset="0"/>
                <a:cs typeface="Arial" panose="020B0604020202020204" pitchFamily="34" charset="0"/>
              </a:rPr>
              <a:t>: 	51 </a:t>
            </a:r>
            <a:r>
              <a:rPr lang="zh-TW" altLang="zh-TW" sz="1200" kern="1200" dirty="0" smtClean="0">
                <a:solidFill>
                  <a:schemeClr val="tx1"/>
                </a:solidFill>
                <a:effectLst/>
                <a:latin typeface="+mn-lt"/>
                <a:ea typeface="+mn-ea"/>
                <a:cs typeface="+mn-cs"/>
              </a:rPr>
              <a:t>分鐘</a:t>
            </a:r>
            <a:endParaRPr lang="en-US" altLang="zh-TW"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調查總時長</a:t>
            </a:r>
            <a:r>
              <a:rPr lang="en-US" altLang="zh-TW" sz="1200" kern="1200" dirty="0" smtClean="0">
                <a:solidFill>
                  <a:schemeClr val="tx1"/>
                </a:solidFill>
                <a:effectLst/>
                <a:latin typeface="+mn-lt"/>
                <a:ea typeface="+mn-ea"/>
                <a:cs typeface="+mn-cs"/>
              </a:rPr>
              <a:t>  141 </a:t>
            </a:r>
            <a:r>
              <a:rPr lang="zh-TW" altLang="zh-TW" sz="1200" kern="1200" dirty="0" smtClean="0">
                <a:solidFill>
                  <a:schemeClr val="tx1"/>
                </a:solidFill>
                <a:effectLst/>
                <a:latin typeface="+mn-lt"/>
                <a:ea typeface="+mn-ea"/>
                <a:cs typeface="+mn-cs"/>
              </a:rPr>
              <a:t>分鐘</a:t>
            </a:r>
          </a:p>
          <a:p>
            <a:r>
              <a:rPr lang="zh-TW" altLang="zh-TW" sz="1200" kern="1200" dirty="0" smtClean="0">
                <a:solidFill>
                  <a:schemeClr val="tx1"/>
                </a:solidFill>
                <a:effectLst/>
                <a:latin typeface="+mn-lt"/>
                <a:ea typeface="+mn-ea"/>
                <a:cs typeface="+mn-cs"/>
              </a:rPr>
              <a:t>調查總時長</a:t>
            </a:r>
            <a:r>
              <a:rPr lang="en-US" altLang="zh-TW" sz="1200" kern="1200" dirty="0" smtClean="0">
                <a:solidFill>
                  <a:schemeClr val="tx1"/>
                </a:solidFill>
                <a:effectLst/>
                <a:latin typeface="+mn-lt"/>
                <a:ea typeface="+mn-ea"/>
                <a:cs typeface="+mn-cs"/>
              </a:rPr>
              <a:t> 141 </a:t>
            </a:r>
            <a:r>
              <a:rPr lang="zh-TW" altLang="zh-TW" sz="1200" kern="1200" dirty="0" smtClean="0">
                <a:solidFill>
                  <a:schemeClr val="tx1"/>
                </a:solidFill>
                <a:effectLst/>
                <a:latin typeface="+mn-lt"/>
                <a:ea typeface="+mn-ea"/>
                <a:cs typeface="+mn-cs"/>
              </a:rPr>
              <a:t>分鐘</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 </a:t>
            </a:r>
            <a:r>
              <a:rPr lang="zh-TW" altLang="zh-TW" sz="1200" kern="1200" dirty="0" smtClean="0">
                <a:solidFill>
                  <a:schemeClr val="tx1"/>
                </a:solidFill>
                <a:effectLst/>
                <a:latin typeface="+mn-lt"/>
                <a:ea typeface="+mn-ea"/>
                <a:cs typeface="+mn-cs"/>
              </a:rPr>
              <a:t>組</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47 </a:t>
            </a:r>
            <a:r>
              <a:rPr lang="zh-TW" altLang="zh-TW" sz="1200" kern="1200" dirty="0" smtClean="0">
                <a:solidFill>
                  <a:schemeClr val="tx1"/>
                </a:solidFill>
                <a:effectLst/>
                <a:latin typeface="+mn-lt"/>
                <a:ea typeface="+mn-ea"/>
                <a:cs typeface="+mn-cs"/>
              </a:rPr>
              <a:t>分鐘</a:t>
            </a:r>
          </a:p>
          <a:p>
            <a:r>
              <a:rPr lang="zh-TW" altLang="zh-TW" sz="1200" b="1" kern="1200" dirty="0" smtClean="0">
                <a:solidFill>
                  <a:schemeClr val="tx1"/>
                </a:solidFill>
                <a:effectLst/>
                <a:latin typeface="+mn-lt"/>
                <a:ea typeface="+mn-ea"/>
                <a:cs typeface="+mn-cs"/>
              </a:rPr>
              <a:t>調查時長</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47 </a:t>
            </a:r>
            <a:r>
              <a:rPr lang="zh-TW" altLang="zh-TW" sz="1200" b="1" kern="1200" dirty="0" smtClean="0">
                <a:solidFill>
                  <a:schemeClr val="tx1"/>
                </a:solidFill>
                <a:effectLst/>
                <a:latin typeface="+mn-lt"/>
                <a:ea typeface="+mn-ea"/>
                <a:cs typeface="+mn-cs"/>
              </a:rPr>
              <a:t>分鐘</a:t>
            </a:r>
            <a:endParaRPr lang="zh-TW" altLang="zh-TW" sz="1200" kern="1200" dirty="0">
              <a:solidFill>
                <a:schemeClr val="tx1"/>
              </a:solidFill>
              <a:effectLst/>
              <a:latin typeface="+mn-lt"/>
              <a:ea typeface="+mn-ea"/>
              <a:cs typeface="+mn-cs"/>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參加人數</a:t>
            </a:r>
            <a:endParaRPr lang="zh-TW" altLang="zh-TW" sz="1200" kern="1200" dirty="0" smtClean="0">
              <a:solidFill>
                <a:schemeClr val="tx1"/>
              </a:solidFill>
              <a:effectLst/>
              <a:latin typeface="+mn-lt"/>
              <a:ea typeface="+mn-ea"/>
              <a:cs typeface="+mn-cs"/>
            </a:endParaRPr>
          </a:p>
          <a:p>
            <a:pPr lvl="0"/>
            <a:r>
              <a:rPr lang="zh-TW" altLang="zh-TW" sz="1200" kern="1200" dirty="0" smtClean="0">
                <a:solidFill>
                  <a:schemeClr val="tx1"/>
                </a:solidFill>
                <a:effectLst/>
                <a:latin typeface="+mn-lt"/>
                <a:ea typeface="+mn-ea"/>
                <a:cs typeface="+mn-cs"/>
              </a:rPr>
              <a:t>參加人數只計入實際從事海底垃圾清除的潛水員。</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計算有多少個潛水員，而非計算有多少個潛伴小組</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請不要計入僅參與水面上活動的人，舉例來說：潛水救生員或在你潛水時於岸上淨灘的朋友</a:t>
            </a:r>
          </a:p>
          <a:p>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浪潮的情況</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回報調查當天浪潮的情況：</a:t>
            </a:r>
            <a:endParaRPr lang="en-GB"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平靜的浪潮（海面平滑到些許微波）：</a:t>
            </a:r>
            <a:r>
              <a:rPr lang="en-US" altLang="zh-TW" sz="1200" kern="1200" dirty="0" smtClean="0">
                <a:solidFill>
                  <a:schemeClr val="tx1"/>
                </a:solidFill>
                <a:effectLst/>
                <a:latin typeface="+mn-lt"/>
                <a:ea typeface="+mn-ea"/>
                <a:cs typeface="+mn-cs"/>
              </a:rPr>
              <a:t>0 - 0.1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0 – 4 </a:t>
            </a:r>
            <a:r>
              <a:rPr lang="zh-TW" altLang="zh-TW" sz="1200" kern="1200" dirty="0" smtClean="0">
                <a:solidFill>
                  <a:schemeClr val="tx1"/>
                </a:solidFill>
                <a:effectLst/>
                <a:latin typeface="+mn-lt"/>
                <a:ea typeface="+mn-ea"/>
                <a:cs typeface="+mn-cs"/>
              </a:rPr>
              <a:t>英吋高</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平緩的浪潮（小波浪）：</a:t>
            </a:r>
            <a:r>
              <a:rPr lang="en-US" altLang="zh-TW" sz="1200" kern="1200" dirty="0" smtClean="0">
                <a:solidFill>
                  <a:schemeClr val="tx1"/>
                </a:solidFill>
                <a:effectLst/>
                <a:latin typeface="+mn-lt"/>
                <a:ea typeface="+mn-ea"/>
                <a:cs typeface="+mn-cs"/>
              </a:rPr>
              <a:t>0.1 -  0.5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4 – 19 </a:t>
            </a:r>
            <a:r>
              <a:rPr lang="zh-TW" altLang="zh-TW" sz="1200" kern="1200" dirty="0" smtClean="0">
                <a:solidFill>
                  <a:schemeClr val="tx1"/>
                </a:solidFill>
                <a:effectLst/>
                <a:latin typeface="+mn-lt"/>
                <a:ea typeface="+mn-ea"/>
                <a:cs typeface="+mn-cs"/>
              </a:rPr>
              <a:t>英吋高</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稍有起伏的浪潮：</a:t>
            </a:r>
            <a:r>
              <a:rPr lang="en-US" altLang="zh-TW" sz="1200" kern="1200" dirty="0" smtClean="0">
                <a:solidFill>
                  <a:schemeClr val="tx1"/>
                </a:solidFill>
                <a:effectLst/>
                <a:latin typeface="+mn-lt"/>
                <a:ea typeface="+mn-ea"/>
                <a:cs typeface="+mn-cs"/>
              </a:rPr>
              <a:t>0.5 - 1.25 </a:t>
            </a:r>
            <a:r>
              <a:rPr lang="zh-TW" altLang="zh-TW" sz="1200" kern="1200" dirty="0" smtClean="0">
                <a:solidFill>
                  <a:schemeClr val="tx1"/>
                </a:solidFill>
                <a:effectLst/>
                <a:latin typeface="+mn-lt"/>
                <a:ea typeface="+mn-ea"/>
                <a:cs typeface="+mn-cs"/>
              </a:rPr>
              <a:t>公尺／</a:t>
            </a:r>
            <a:r>
              <a:rPr lang="en-US" altLang="zh-TW" sz="1200" kern="1200" dirty="0" smtClean="0">
                <a:solidFill>
                  <a:schemeClr val="tx1"/>
                </a:solidFill>
                <a:effectLst/>
                <a:latin typeface="+mn-lt"/>
                <a:ea typeface="+mn-ea"/>
                <a:cs typeface="+mn-cs"/>
              </a:rPr>
              <a:t> 19 </a:t>
            </a:r>
            <a:r>
              <a:rPr lang="zh-TW" altLang="zh-TW" sz="1200" kern="1200" dirty="0" smtClean="0">
                <a:solidFill>
                  <a:schemeClr val="tx1"/>
                </a:solidFill>
                <a:effectLst/>
                <a:latin typeface="+mn-lt"/>
                <a:ea typeface="+mn-ea"/>
                <a:cs typeface="+mn-cs"/>
              </a:rPr>
              <a:t>英吋</a:t>
            </a:r>
            <a:r>
              <a:rPr lang="en-US" altLang="zh-TW" sz="1200" kern="1200" dirty="0" smtClean="0">
                <a:solidFill>
                  <a:schemeClr val="tx1"/>
                </a:solidFill>
                <a:effectLst/>
                <a:latin typeface="+mn-lt"/>
                <a:ea typeface="+mn-ea"/>
                <a:cs typeface="+mn-cs"/>
              </a:rPr>
              <a:t> – 4 </a:t>
            </a:r>
            <a:r>
              <a:rPr lang="zh-TW" altLang="zh-TW" sz="1200" kern="1200" dirty="0" smtClean="0">
                <a:solidFill>
                  <a:schemeClr val="tx1"/>
                </a:solidFill>
                <a:effectLst/>
                <a:latin typeface="+mn-lt"/>
                <a:ea typeface="+mn-ea"/>
                <a:cs typeface="+mn-cs"/>
              </a:rPr>
              <a:t>英呎高</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中等浪高的浪潮：高於</a:t>
            </a:r>
            <a:r>
              <a:rPr lang="en-US" altLang="zh-TW" sz="1200" kern="1200" dirty="0" smtClean="0">
                <a:solidFill>
                  <a:schemeClr val="tx1"/>
                </a:solidFill>
                <a:effectLst/>
                <a:latin typeface="+mn-lt"/>
                <a:ea typeface="+mn-ea"/>
                <a:cs typeface="+mn-cs"/>
              </a:rPr>
              <a:t> 1.25 </a:t>
            </a:r>
            <a:r>
              <a:rPr lang="zh-TW" altLang="zh-TW" sz="1200" kern="1200" dirty="0" smtClean="0">
                <a:solidFill>
                  <a:schemeClr val="tx1"/>
                </a:solidFill>
                <a:effectLst/>
                <a:latin typeface="+mn-lt"/>
                <a:ea typeface="+mn-ea"/>
                <a:cs typeface="+mn-cs"/>
              </a:rPr>
              <a:t>公尺／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英呎</a:t>
            </a: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調查面積</a:t>
            </a:r>
          </a:p>
          <a:p>
            <a:r>
              <a:rPr lang="zh-TW" altLang="zh-TW" sz="1200" kern="1200" dirty="0" smtClean="0">
                <a:solidFill>
                  <a:schemeClr val="tx1"/>
                </a:solidFill>
                <a:effectLst/>
                <a:latin typeface="+mn-lt"/>
                <a:ea typeface="+mn-ea"/>
                <a:cs typeface="+mn-cs"/>
              </a:rPr>
              <a:t>這項資訊可幫助我們了解調查潛點的垃圾密度。</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有一個測量面積既簡單又精準的方式，就是使用工具在</a:t>
            </a:r>
            <a:r>
              <a:rPr lang="en-US" altLang="zh-TW" sz="1200" kern="1200" dirty="0" smtClean="0">
                <a:solidFill>
                  <a:schemeClr val="tx1"/>
                </a:solidFill>
                <a:effectLst/>
                <a:latin typeface="+mn-lt"/>
                <a:ea typeface="+mn-ea"/>
                <a:cs typeface="+mn-cs"/>
              </a:rPr>
              <a:t> Google</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地圖點擊滑鼠標出範圍，例如：</a:t>
            </a: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www.daftlogic.com/projects-google-maps-area-calculator-tool.htm </a:t>
            </a:r>
          </a:p>
          <a:p>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調查面積的記錄單位為平方公尺或平方英呎</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如果無法使用網路工具計算調查區域面積，請記得下列事項：</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針對正方形或長方形的區域，長度乘以寬度即可算出區域面積</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如果難以測量，或無法使用上述工具，請自行估算</a:t>
            </a: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a:t>
            </a:r>
            <a:r>
              <a:rPr lang="en-US" altLang="zh-TW" sz="1200" kern="1200" dirty="0" smtClean="0">
                <a:solidFill>
                  <a:schemeClr val="tx1"/>
                </a:solidFill>
                <a:effectLst/>
                <a:latin typeface="+mn-lt"/>
                <a:ea typeface="+mn-ea"/>
                <a:cs typeface="+mn-cs"/>
              </a:rPr>
              <a:t> 3 </a:t>
            </a:r>
            <a:r>
              <a:rPr lang="zh-TW" altLang="zh-TW" sz="1200" kern="1200" dirty="0" smtClean="0">
                <a:solidFill>
                  <a:schemeClr val="tx1"/>
                </a:solidFill>
                <a:effectLst/>
                <a:latin typeface="+mn-lt"/>
                <a:ea typeface="+mn-ea"/>
                <a:cs typeface="+mn-cs"/>
              </a:rPr>
              <a:t>節，我們會說明如何回報你的調查資料。</a:t>
            </a:r>
            <a:endParaRPr lang="zh-TW" altLang="zh-TW" sz="1200" kern="1200" dirty="0">
              <a:solidFill>
                <a:schemeClr val="tx1"/>
              </a:solidFill>
              <a:effectLst/>
              <a:latin typeface="+mn-lt"/>
              <a:ea typeface="+mn-ea"/>
              <a:cs typeface="+mn-cs"/>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主要地質構造和生態系統的差別</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如果你在珊瑚礁區進行調查，而大部分的時間都在珊瑚間沙地的上方游動：</a:t>
            </a: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主要地質構造</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沙地</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生態系統</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珊瑚礁</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如果在同一調查潛點，大部分的時間你都在珊瑚上方游動：</a:t>
            </a:r>
            <a:endParaRPr lang="en-AU"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主要地質構造</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a:t>
            </a:r>
            <a:endParaRPr lang="zh-TW" altLang="zh-TW" sz="1200" kern="1200" dirty="0" smtClean="0">
              <a:solidFill>
                <a:schemeClr val="tx1"/>
              </a:solidFill>
              <a:effectLst/>
              <a:latin typeface="+mn-lt"/>
              <a:ea typeface="+mn-ea"/>
              <a:cs typeface="+mn-cs"/>
            </a:endParaRPr>
          </a:p>
          <a:p>
            <a:r>
              <a:rPr lang="zh-TW" altLang="zh-TW" sz="1200" b="1" kern="1200" dirty="0" smtClean="0">
                <a:solidFill>
                  <a:schemeClr val="tx1"/>
                </a:solidFill>
                <a:effectLst/>
                <a:latin typeface="+mn-lt"/>
                <a:ea typeface="+mn-ea"/>
                <a:cs typeface="+mn-cs"/>
              </a:rPr>
              <a:t>生態系統</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珊瑚礁。</a:t>
            </a:r>
            <a:endParaRPr lang="zh-TW" altLang="zh-TW" sz="1200" kern="1200" dirty="0">
              <a:solidFill>
                <a:schemeClr val="tx1"/>
              </a:solidFill>
              <a:effectLst/>
              <a:latin typeface="+mn-lt"/>
              <a:ea typeface="+mn-ea"/>
              <a:cs typeface="+mn-cs"/>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被垃圾纏住的動物</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回報被纏住的動物和纏住動物的垃圾種類。可以的話，請寫下動物的物種名稱；如果無從辨識，請暫時使用普遍的稱呼，例如：海豹。拍下受困動物的照片，回報資料時一併分享。</a:t>
            </a:r>
          </a:p>
          <a:p>
            <a:r>
              <a:rPr lang="zh-TW" altLang="zh-TW" sz="1200" b="1" kern="1200" dirty="0" smtClean="0">
                <a:solidFill>
                  <a:schemeClr val="tx1"/>
                </a:solidFill>
                <a:effectLst/>
                <a:latin typeface="+mn-lt"/>
                <a:ea typeface="+mn-ea"/>
                <a:cs typeface="+mn-cs"/>
              </a:rPr>
              <a:t>調查深度範圍</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寫下垃圾移除地最深與最淺的深度。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可能淺於你此趟潛水的最大深度</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請勿把最淺深度寫成</a:t>
            </a:r>
            <a:r>
              <a:rPr lang="en-US" altLang="zh-TW" sz="1200" kern="1200" dirty="0" smtClean="0">
                <a:solidFill>
                  <a:schemeClr val="tx1"/>
                </a:solidFill>
                <a:effectLst/>
                <a:latin typeface="+mn-lt"/>
                <a:ea typeface="+mn-ea"/>
                <a:cs typeface="+mn-cs"/>
              </a:rPr>
              <a:t> 0 </a:t>
            </a:r>
            <a:r>
              <a:rPr lang="zh-TW" altLang="zh-TW" sz="1200" kern="1200" dirty="0" smtClean="0">
                <a:solidFill>
                  <a:schemeClr val="tx1"/>
                </a:solidFill>
                <a:effectLst/>
                <a:latin typeface="+mn-lt"/>
                <a:ea typeface="+mn-ea"/>
                <a:cs typeface="+mn-cs"/>
              </a:rPr>
              <a:t>公尺或英呎</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浮在海面上的垃圾不應列入計算</a:t>
            </a: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b="1" kern="1200" dirty="0" smtClean="0">
                <a:solidFill>
                  <a:schemeClr val="tx1"/>
                </a:solidFill>
                <a:effectLst/>
                <a:latin typeface="+mn-lt"/>
                <a:ea typeface="+mn-ea"/>
                <a:cs typeface="+mn-cs"/>
              </a:rPr>
              <a:t>上週的天候狀況</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記錄下強風、豪雨、暴風雨或任何可能將垃圾移入或移出調查潛點的天氣事件。</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當地應注意的垃圾種類</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列出前三項你認為在所在地區造成問題的垃圾種類並說明原因。</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最不尋常的垃圾種類</a:t>
            </a:r>
            <a:endParaRPr lang="zh-TW" altLang="zh-TW" sz="1200" kern="1200" dirty="0" smtClean="0">
              <a:solidFill>
                <a:schemeClr val="tx1"/>
              </a:solidFill>
              <a:effectLst/>
              <a:latin typeface="+mn-lt"/>
              <a:ea typeface="+mn-ea"/>
              <a:cs typeface="+mn-cs"/>
            </a:endParaRP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其他資訊</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請簡單說明可能導致這些垃圾出現在此地的事件，如果有新聞報導的連結，請提供：</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颶風、房屋拆除、節日或街道慶典、煙火秀等</a:t>
            </a: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你已經完成垃圾的移除與清點</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做得很好！現在要適當處理這些垃圾，不讓垃圾返回海洋。</a:t>
            </a: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分類後拿至附近做資源回收</a:t>
            </a: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zh-TW" altLang="zh-TW" sz="1200" kern="1200" dirty="0" smtClean="0">
                <a:solidFill>
                  <a:schemeClr val="tx1"/>
                </a:solidFill>
                <a:effectLst/>
                <a:latin typeface="+mn-lt"/>
                <a:ea typeface="+mn-ea"/>
                <a:cs typeface="+mn-cs"/>
              </a:rPr>
              <a:t>體積小的垃圾可以丟在公共垃圾桶</a:t>
            </a:r>
            <a:endParaRPr lang="en-AU"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有些當地主管機關會收走你的垃圾</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調查前先安排妥當</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要讓當地主管機關收走的垃圾封口要綁好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帶至當地的垃圾處理場</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事先瞭解當地棄置垃圾的法規。針對可能含有有害化學物質的垃圾，例如燈管、螢光棒、裝有汽油、燃料、化學物、和顏料的容器，許多地方政府會要求特殊的棄置處理程序。請聯絡當地的主管機關，尋求處理這些垃圾最合適的方法。</a:t>
            </a:r>
            <a:endParaRPr lang="zh-TW" altLang="zh-TW" sz="1200" kern="1200" dirty="0">
              <a:solidFill>
                <a:schemeClr val="tx1"/>
              </a:solidFill>
              <a:effectLst/>
              <a:latin typeface="+mn-lt"/>
              <a:ea typeface="+mn-ea"/>
              <a:cs typeface="+mn-cs"/>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調查行動來到最後一個步驟</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回報調查資料。</a:t>
            </a: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zh-TW" altLang="zh-TW" sz="1200" b="1" kern="1200" dirty="0" smtClean="0">
                <a:solidFill>
                  <a:schemeClr val="tx1"/>
                </a:solidFill>
                <a:effectLst/>
                <a:latin typeface="+mn-lt"/>
                <a:ea typeface="+mn-ea"/>
                <a:cs typeface="+mn-cs"/>
              </a:rPr>
              <a:t>所有英文資料都須使用線上的資料提交表。</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英文資料須使用線上的「資料提交表」（</a:t>
            </a:r>
            <a:r>
              <a:rPr lang="en-US" altLang="zh-TW" sz="1200" kern="1200" dirty="0" smtClean="0">
                <a:solidFill>
                  <a:schemeClr val="tx1"/>
                </a:solidFill>
                <a:effectLst/>
                <a:latin typeface="+mn-lt"/>
                <a:ea typeface="+mn-ea"/>
                <a:cs typeface="+mn-cs"/>
              </a:rPr>
              <a:t>Data Submission Form</a:t>
            </a:r>
            <a:r>
              <a:rPr lang="zh-TW" altLang="zh-TW" sz="1200" kern="1200" dirty="0" smtClean="0">
                <a:solidFill>
                  <a:schemeClr val="tx1"/>
                </a:solidFill>
                <a:effectLst/>
                <a:latin typeface="+mn-lt"/>
                <a:ea typeface="+mn-ea"/>
                <a:cs typeface="+mn-cs"/>
              </a:rPr>
              <a:t>）提交資料：</a:t>
            </a:r>
          </a:p>
          <a:p>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www.projectaware.org/DiveAgainstDebrisData</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使用前請先登入</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，或是建立新的</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個人檔案</a:t>
            </a:r>
          </a:p>
          <a:p>
            <a:pPr marL="171450" lvl="0" indent="-171450">
              <a:buFont typeface="Arial" panose="020B0604020202020204" pitchFamily="34" charset="0"/>
              <a:buChar char="•"/>
            </a:pPr>
            <a:r>
              <a:rPr lang="zh-TW" altLang="zh-TW" sz="1200" kern="1200" dirty="0" smtClean="0">
                <a:solidFill>
                  <a:schemeClr val="tx1"/>
                </a:solidFill>
                <a:effectLst/>
                <a:latin typeface="+mn-lt"/>
                <a:ea typeface="+mn-ea"/>
                <a:cs typeface="+mn-cs"/>
              </a:rPr>
              <a:t>按照表格上的指示填寫，如果你需要詳細說明，請參考這份調查指引</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zh-TW" altLang="zh-TW" sz="1200" b="1" kern="1200" dirty="0" smtClean="0">
                <a:solidFill>
                  <a:schemeClr val="tx1"/>
                </a:solidFill>
                <a:effectLst/>
                <a:latin typeface="+mn-lt"/>
                <a:ea typeface="+mn-ea"/>
                <a:cs typeface="+mn-cs"/>
              </a:rPr>
              <a:t>所有非英文資料皆須用</a:t>
            </a:r>
            <a:r>
              <a:rPr lang="en-US" altLang="zh-TW" sz="1200" b="1" kern="1200" dirty="0" smtClean="0">
                <a:solidFill>
                  <a:schemeClr val="tx1"/>
                </a:solidFill>
                <a:effectLst/>
                <a:latin typeface="+mn-lt"/>
                <a:ea typeface="+mn-ea"/>
                <a:cs typeface="+mn-cs"/>
              </a:rPr>
              <a:t> Email </a:t>
            </a:r>
            <a:r>
              <a:rPr lang="zh-TW" altLang="zh-TW" sz="1200" b="1" kern="1200" dirty="0" smtClean="0">
                <a:solidFill>
                  <a:schemeClr val="tx1"/>
                </a:solidFill>
                <a:effectLst/>
                <a:latin typeface="+mn-lt"/>
                <a:ea typeface="+mn-ea"/>
                <a:cs typeface="+mn-cs"/>
              </a:rPr>
              <a:t>寄出填寫完畢的調查記錄表。</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非英語資料請將填寫完畢的調查記錄表寄至</a:t>
            </a:r>
            <a:r>
              <a:rPr lang="zh-TW" altLang="en-US" sz="1200" kern="1200" dirty="0" smtClean="0">
                <a:solidFill>
                  <a:schemeClr val="tx1"/>
                </a:solidFill>
                <a:effectLst/>
                <a:latin typeface="+mn-lt"/>
                <a:ea typeface="+mn-ea"/>
                <a:cs typeface="+mn-cs"/>
              </a:rPr>
              <a:t>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4"/>
              </a:rPr>
              <a:t>diveagainstdebris@projectaware.org</a:t>
            </a:r>
            <a:r>
              <a:rPr lang="zh-TW" altLang="zh-TW" sz="1200" kern="1200" dirty="0" smtClean="0">
                <a:solidFill>
                  <a:schemeClr val="tx1"/>
                </a:solidFill>
                <a:effectLst/>
                <a:latin typeface="+mn-lt"/>
                <a:ea typeface="+mn-ea"/>
                <a:cs typeface="+mn-cs"/>
              </a:rPr>
              <a:t>，並確保所有欄位已清楚填寫。</a:t>
            </a: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在資料送出前，你必須確認同意本調查活動的相關規定（</a:t>
            </a:r>
            <a:r>
              <a:rPr lang="en-US" altLang="zh-TW" sz="1200" kern="1200" dirty="0" smtClean="0">
                <a:solidFill>
                  <a:schemeClr val="tx1"/>
                </a:solidFill>
                <a:effectLst/>
                <a:latin typeface="+mn-lt"/>
                <a:ea typeface="+mn-ea"/>
                <a:cs typeface="+mn-cs"/>
              </a:rPr>
              <a:t>Dive Against Debris® Surveyor Statement</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本人已詳讀《</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調查指引》，本次所回報的資料是在單趟潛水中，和一個或數個潛伴小組共同蒐集完成。我已充分了解：只能回報當地海裡收集到的垃圾資料，不同梯次蒐集的垃圾應依次各別回報，陸地收集的垃圾可到 </a:t>
            </a:r>
            <a:r>
              <a:rPr lang="en-US" altLang="zh-TW" sz="1200" kern="1200" dirty="0" smtClean="0">
                <a:solidFill>
                  <a:schemeClr val="tx1"/>
                </a:solidFill>
                <a:effectLst/>
                <a:latin typeface="+mn-lt"/>
                <a:ea typeface="+mn-ea"/>
                <a:cs typeface="+mn-cs"/>
              </a:rPr>
              <a:t>My Ocean </a:t>
            </a:r>
            <a:r>
              <a:rPr lang="zh-TW" altLang="zh-TW" sz="1200" kern="1200" dirty="0" smtClean="0">
                <a:solidFill>
                  <a:schemeClr val="tx1"/>
                </a:solidFill>
                <a:effectLst/>
                <a:latin typeface="+mn-lt"/>
                <a:ea typeface="+mn-ea"/>
                <a:cs typeface="+mn-cs"/>
              </a:rPr>
              <a:t>社群分享。我瞭解回報的資料若通過 </a:t>
            </a:r>
            <a:r>
              <a:rPr lang="en-US" altLang="zh-TW" sz="1200" kern="1200" dirty="0" smtClean="0">
                <a:solidFill>
                  <a:schemeClr val="tx1"/>
                </a:solidFill>
                <a:effectLst/>
                <a:latin typeface="+mn-lt"/>
                <a:ea typeface="+mn-ea"/>
                <a:cs typeface="+mn-cs"/>
              </a:rPr>
              <a:t>Project AWARE</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的內部審查，將會顯示在</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地圖。</a:t>
            </a:r>
            <a:endParaRPr lang="en-GB" dirty="0" smtClean="0">
              <a:latin typeface="Arial" panose="020B0604020202020204" pitchFamily="34" charset="0"/>
              <a:cs typeface="Arial" panose="020B0604020202020204"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節，我們會說明如何加入全球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潛水員的行列，一同保護海洋星球。</a:t>
            </a:r>
            <a:endParaRPr lang="zh-TW" altLang="zh-TW" sz="1200" kern="1200" dirty="0">
              <a:solidFill>
                <a:schemeClr val="tx1"/>
              </a:solidFill>
              <a:effectLst/>
              <a:latin typeface="+mn-lt"/>
              <a:ea typeface="+mn-ea"/>
              <a:cs typeface="+mn-cs"/>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zh-TW" altLang="zh-TW" sz="1200" kern="1200" dirty="0" smtClean="0">
                <a:solidFill>
                  <a:schemeClr val="tx1"/>
                </a:solidFill>
                <a:effectLst/>
                <a:latin typeface="+mn-lt"/>
                <a:ea typeface="+mn-ea"/>
                <a:cs typeface="+mn-cs"/>
              </a:rPr>
              <a:t>你已經準備好加入全球</a:t>
            </a:r>
            <a:r>
              <a:rPr lang="en-US" altLang="zh-TW" sz="1200" kern="1200" dirty="0" smtClean="0">
                <a:solidFill>
                  <a:schemeClr val="tx1"/>
                </a:solidFill>
                <a:effectLst/>
                <a:latin typeface="+mn-lt"/>
                <a:ea typeface="+mn-ea"/>
                <a:cs typeface="+mn-cs"/>
              </a:rPr>
              <a:t> AWARE </a:t>
            </a:r>
            <a:r>
              <a:rPr lang="zh-TW" altLang="zh-TW" sz="1200" kern="1200" dirty="0" smtClean="0">
                <a:solidFill>
                  <a:schemeClr val="tx1"/>
                </a:solidFill>
                <a:effectLst/>
                <a:latin typeface="+mn-lt"/>
                <a:ea typeface="+mn-ea"/>
                <a:cs typeface="+mn-cs"/>
              </a:rPr>
              <a:t>潛水員的行列，一同打擊海洋垃圾了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和我們一起拯救海洋吧！</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r>
              <a:rPr lang="en-US" altLang="zh-TW" sz="1200" kern="1200" dirty="0" smtClean="0">
                <a:solidFill>
                  <a:schemeClr val="tx1"/>
                </a:solidFill>
                <a:effectLst/>
                <a:latin typeface="+mn-lt"/>
                <a:ea typeface="+mn-ea"/>
                <a:cs typeface="+mn-cs"/>
              </a:rPr>
              <a:t>My Ocean</a:t>
            </a:r>
            <a:r>
              <a:rPr lang="zh-TW" altLang="zh-TW" sz="1200" kern="1200" dirty="0" smtClean="0">
                <a:solidFill>
                  <a:schemeClr val="tx1"/>
                </a:solidFill>
                <a:effectLst/>
                <a:latin typeface="+mn-lt"/>
                <a:ea typeface="+mn-ea"/>
                <a:cs typeface="+mn-cs"/>
              </a:rPr>
              <a:t>（</a:t>
            </a:r>
            <a:r>
              <a:rPr lang="en-US" altLang="zh-TW" sz="1200" u="sng" kern="1200" dirty="0" smtClean="0">
                <a:solidFill>
                  <a:schemeClr val="tx1"/>
                </a:solidFill>
                <a:effectLst/>
                <a:latin typeface="+mn-lt"/>
                <a:ea typeface="+mn-ea"/>
                <a:cs typeface="+mn-cs"/>
                <a:hlinkClick r:id="rId3"/>
              </a:rPr>
              <a:t>www.projectaware.org/MyOcean</a:t>
            </a:r>
            <a:r>
              <a:rPr lang="zh-TW" altLang="zh-TW" sz="1200" kern="1200" dirty="0" smtClean="0">
                <a:solidFill>
                  <a:schemeClr val="tx1"/>
                </a:solidFill>
                <a:effectLst/>
                <a:latin typeface="+mn-lt"/>
                <a:ea typeface="+mn-ea"/>
                <a:cs typeface="+mn-cs"/>
              </a:rPr>
              <a:t>）</a:t>
            </a:r>
            <a:r>
              <a:rPr lang="zh-TW" altLang="zh-TW" sz="1200" b="1" kern="1200" dirty="0" smtClean="0">
                <a:solidFill>
                  <a:schemeClr val="tx1"/>
                </a:solidFill>
                <a:effectLst/>
                <a:latin typeface="+mn-lt"/>
                <a:ea typeface="+mn-ea"/>
                <a:cs typeface="+mn-cs"/>
              </a:rPr>
              <a:t>是</a:t>
            </a:r>
            <a:r>
              <a:rPr lang="en-US" altLang="zh-TW" sz="1200" b="1" kern="1200" dirty="0" smtClean="0">
                <a:solidFill>
                  <a:schemeClr val="tx1"/>
                </a:solidFill>
                <a:effectLst/>
                <a:latin typeface="+mn-lt"/>
                <a:ea typeface="+mn-ea"/>
                <a:cs typeface="+mn-cs"/>
              </a:rPr>
              <a:t> Project AWARE </a:t>
            </a:r>
            <a:r>
              <a:rPr lang="zh-TW" altLang="zh-TW" sz="1200" b="1" kern="1200" dirty="0" smtClean="0">
                <a:solidFill>
                  <a:schemeClr val="tx1"/>
                </a:solidFill>
                <a:effectLst/>
                <a:latin typeface="+mn-lt"/>
                <a:ea typeface="+mn-ea"/>
                <a:cs typeface="+mn-cs"/>
              </a:rPr>
              <a:t>獨一無二的線上生態保育社群</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AWARE </a:t>
            </a:r>
            <a:r>
              <a:rPr lang="zh-TW" altLang="zh-TW" sz="1200" kern="1200" dirty="0" smtClean="0">
                <a:solidFill>
                  <a:schemeClr val="tx1"/>
                </a:solidFill>
                <a:effectLst/>
                <a:latin typeface="+mn-lt"/>
                <a:ea typeface="+mn-ea"/>
                <a:cs typeface="+mn-cs"/>
              </a:rPr>
              <a:t>的領導人會透過網站採取保護海洋的行動。建立你的</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個人檔案，回報 </a:t>
            </a:r>
            <a:r>
              <a:rPr lang="en-US" altLang="zh-TW" sz="1200" kern="1200" dirty="0" smtClean="0">
                <a:solidFill>
                  <a:schemeClr val="tx1"/>
                </a:solidFill>
                <a:effectLst/>
                <a:latin typeface="+mn-lt"/>
                <a:ea typeface="+mn-ea"/>
                <a:cs typeface="+mn-cs"/>
              </a:rPr>
              <a:t>Dive Against Debris® </a:t>
            </a:r>
            <a:r>
              <a:rPr lang="zh-TW" altLang="zh-TW" sz="1200" kern="1200" dirty="0" smtClean="0">
                <a:solidFill>
                  <a:schemeClr val="tx1"/>
                </a:solidFill>
                <a:effectLst/>
                <a:latin typeface="+mn-lt"/>
                <a:ea typeface="+mn-ea"/>
                <a:cs typeface="+mn-cs"/>
              </a:rPr>
              <a:t>的調查資料，在部落格發表你的守護海洋活動，並</a:t>
            </a:r>
            <a:r>
              <a:rPr lang="zh-TW" altLang="zh-TW" sz="1200" b="1" kern="1200" dirty="0" smtClean="0">
                <a:solidFill>
                  <a:schemeClr val="tx1"/>
                </a:solidFill>
                <a:effectLst/>
                <a:latin typeface="+mn-lt"/>
                <a:ea typeface="+mn-ea"/>
                <a:cs typeface="+mn-cs"/>
              </a:rPr>
              <a:t>透過「發起行動」（</a:t>
            </a:r>
            <a:r>
              <a:rPr lang="en-US" altLang="zh-TW" sz="1200" b="1" kern="1200" dirty="0" smtClean="0">
                <a:solidFill>
                  <a:schemeClr val="tx1"/>
                </a:solidFill>
                <a:effectLst/>
                <a:latin typeface="+mn-lt"/>
                <a:ea typeface="+mn-ea"/>
                <a:cs typeface="+mn-cs"/>
              </a:rPr>
              <a:t>Start an Action</a:t>
            </a:r>
            <a:r>
              <a:rPr lang="zh-TW" altLang="zh-TW" sz="1200" b="1" kern="1200" dirty="0" smtClean="0">
                <a:solidFill>
                  <a:schemeClr val="tx1"/>
                </a:solidFill>
                <a:effectLst/>
                <a:latin typeface="+mn-lt"/>
                <a:ea typeface="+mn-ea"/>
                <a:cs typeface="+mn-cs"/>
              </a:rPr>
              <a:t>），吸引其他伙伴</a:t>
            </a:r>
            <a:r>
              <a:rPr lang="zh-TW" altLang="zh-TW" sz="1200" kern="1200" dirty="0" smtClean="0">
                <a:solidFill>
                  <a:schemeClr val="tx1"/>
                </a:solidFill>
                <a:effectLst/>
                <a:latin typeface="+mn-lt"/>
                <a:ea typeface="+mn-ea"/>
                <a:cs typeface="+mn-cs"/>
              </a:rPr>
              <a:t>一同參加</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a:t>
            </a:r>
            <a:endParaRPr lang="en-AU" sz="1300" dirty="0" smtClean="0">
              <a:latin typeface="Arial" panose="020B0604020202020204" pitchFamily="34" charset="0"/>
              <a:cs typeface="Arial" panose="020B0604020202020204" pitchFamily="34" charset="0"/>
            </a:endParaRPr>
          </a:p>
          <a:p>
            <a:pPr>
              <a:defRPr/>
            </a:pPr>
            <a:endParaRPr lang="en-AU" sz="1300"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b="1" kern="1200" dirty="0" smtClean="0">
                <a:solidFill>
                  <a:schemeClr val="tx1"/>
                </a:solidFill>
                <a:effectLst/>
                <a:latin typeface="+mn-lt"/>
                <a:ea typeface="+mn-ea"/>
                <a:cs typeface="+mn-cs"/>
              </a:rPr>
              <a:t>分享行動成果</a:t>
            </a:r>
            <a:r>
              <a:rPr lang="zh-TW" altLang="zh-TW" sz="1200" kern="1200" dirty="0" smtClean="0">
                <a:solidFill>
                  <a:schemeClr val="tx1"/>
                </a:solidFill>
                <a:effectLst/>
                <a:latin typeface="+mn-lt"/>
                <a:ea typeface="+mn-ea"/>
                <a:cs typeface="+mn-cs"/>
              </a:rPr>
              <a:t>，改變那些傷害海洋星球的垃圾製造行為：</a:t>
            </a:r>
          </a:p>
          <a:p>
            <a:pPr marL="285750" indent="-285750">
              <a:buFont typeface="Arial" panose="020B0604020202020204" pitchFamily="34" charset="0"/>
              <a:buChar char="•"/>
              <a:defRPr/>
            </a:pP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 My Ocean </a:t>
            </a:r>
            <a:r>
              <a:rPr lang="zh-TW" altLang="zh-TW" sz="1200" kern="1200" dirty="0" smtClean="0">
                <a:solidFill>
                  <a:schemeClr val="tx1"/>
                </a:solidFill>
                <a:effectLst/>
                <a:latin typeface="+mn-lt"/>
                <a:ea typeface="+mn-ea"/>
                <a:cs typeface="+mn-cs"/>
              </a:rPr>
              <a:t>網頁分享你參與</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調查計畫的故事</a:t>
            </a:r>
            <a:endParaRPr lang="en-AU" sz="130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想辦法讓</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調查在媒體上曝光，讓大眾了解海洋垃圾的問題</a:t>
            </a: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zh-TW" altLang="zh-TW" sz="1200" kern="1200" dirty="0" smtClean="0">
                <a:solidFill>
                  <a:schemeClr val="tx1"/>
                </a:solidFill>
                <a:effectLst/>
                <a:latin typeface="+mn-lt"/>
                <a:ea typeface="+mn-ea"/>
                <a:cs typeface="+mn-cs"/>
              </a:rPr>
              <a:t>你已經準備好加入全球</a:t>
            </a:r>
            <a:r>
              <a:rPr lang="en-US" altLang="zh-TW" sz="1200" kern="1200" dirty="0" smtClean="0">
                <a:solidFill>
                  <a:schemeClr val="tx1"/>
                </a:solidFill>
                <a:effectLst/>
                <a:latin typeface="+mn-lt"/>
                <a:ea typeface="+mn-ea"/>
                <a:cs typeface="+mn-cs"/>
              </a:rPr>
              <a:t> AWARE </a:t>
            </a:r>
            <a:r>
              <a:rPr lang="zh-TW" altLang="zh-TW" sz="1200" kern="1200" dirty="0" smtClean="0">
                <a:solidFill>
                  <a:schemeClr val="tx1"/>
                </a:solidFill>
                <a:effectLst/>
                <a:latin typeface="+mn-lt"/>
                <a:ea typeface="+mn-ea"/>
                <a:cs typeface="+mn-cs"/>
              </a:rPr>
              <a:t>潛水員的行列，一同打擊海洋垃圾了</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和我們一起拯救海洋吧！</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回報乾淨的調查潛點</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找到一處乾淨的調查潛點是項重要的發現，因為當未來產生新的汙染問題時，可以依此做為比較基準。提交資料時請勾選「我們的調查潛點沒有垃圾」。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隨時隨地打擊海洋垃圾</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定期在同一調查潛點所收集的資料是最有參考價值的；但你仍可透過</a:t>
            </a:r>
            <a:r>
              <a:rPr lang="en-US" altLang="zh-TW" sz="1200" kern="1200" dirty="0" smtClean="0">
                <a:solidFill>
                  <a:schemeClr val="tx1"/>
                </a:solidFill>
                <a:effectLst/>
                <a:latin typeface="+mn-lt"/>
                <a:ea typeface="+mn-ea"/>
                <a:cs typeface="+mn-cs"/>
              </a:rPr>
              <a:t> Dive Against Debris®</a:t>
            </a:r>
            <a:r>
              <a:rPr lang="zh-TW" altLang="zh-TW" sz="1200" kern="1200" dirty="0" smtClean="0">
                <a:solidFill>
                  <a:schemeClr val="tx1"/>
                </a:solidFill>
                <a:effectLst/>
                <a:latin typeface="+mn-lt"/>
                <a:ea typeface="+mn-ea"/>
                <a:cs typeface="+mn-cs"/>
              </a:rPr>
              <a:t>，隨時回報其他潛點的垃圾。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朋友們幫忙清理出的陸面垃圾可以回報嗎？</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將潛水調查計畫結合淨灘活動是很棒的主意，但僅有潛水員在水底發現的垃圾，才能透過</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回報。至於朋友們清理出的陸面垃圾﹕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將收集到的陸面垃圾與海洋垃圾分開放置</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僅分類、記錄、回報在</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發現的海洋垃圾</a:t>
            </a:r>
          </a:p>
          <a:p>
            <a:pPr>
              <a:defRPr/>
            </a:pPr>
            <a:endParaRPr lang="en-AU" sz="1100"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給予回饋</a:t>
            </a: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和我們分享你的</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經驗</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1200" kern="1200" dirty="0" smtClean="0">
                <a:solidFill>
                  <a:schemeClr val="tx1"/>
                </a:solidFill>
                <a:effectLst/>
                <a:latin typeface="+mn-lt"/>
                <a:ea typeface="+mn-ea"/>
                <a:cs typeface="+mn-cs"/>
              </a:rPr>
              <a:t>請發送回饋及建議</a:t>
            </a:r>
            <a:r>
              <a:rPr lang="zh-TW" altLang="en-US" sz="1200" kern="1200" dirty="0" smtClean="0">
                <a:solidFill>
                  <a:schemeClr val="tx1"/>
                </a:solidFill>
                <a:effectLst/>
                <a:latin typeface="+mn-lt"/>
                <a:ea typeface="+mn-ea"/>
                <a:cs typeface="+mn-cs"/>
              </a:rPr>
              <a:t>至</a:t>
            </a:r>
            <a:r>
              <a:rPr lang="en-AU" altLang="zh-TW" sz="1200" dirty="0" smtClean="0">
                <a:latin typeface="Arial" panose="020B0604020202020204" pitchFamily="34" charset="0"/>
                <a:cs typeface="Arial" panose="020B0604020202020204" pitchFamily="34" charset="0"/>
              </a:rPr>
              <a:t>DiveAgainstDebris@projectaware.org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zh-TW" altLang="zh-TW" sz="1200" kern="1200" dirty="0" smtClean="0">
              <a:solidFill>
                <a:schemeClr val="tx1"/>
              </a:solidFill>
              <a:effectLst/>
              <a:latin typeface="+mn-lt"/>
              <a:ea typeface="+mn-ea"/>
              <a:cs typeface="+mn-cs"/>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第 </a:t>
            </a:r>
            <a:r>
              <a:rPr lang="en-US" altLang="zh-TW" sz="1200" kern="1200" dirty="0" smtClean="0">
                <a:solidFill>
                  <a:schemeClr val="tx1"/>
                </a:solidFill>
                <a:effectLst/>
                <a:latin typeface="+mn-lt"/>
                <a:ea typeface="+mn-ea"/>
                <a:cs typeface="+mn-cs"/>
              </a:rPr>
              <a:t>4 </a:t>
            </a:r>
            <a:r>
              <a:rPr lang="zh-TW" altLang="zh-TW" sz="1200" kern="1200" dirty="0" smtClean="0">
                <a:solidFill>
                  <a:schemeClr val="tx1"/>
                </a:solidFill>
                <a:effectLst/>
                <a:latin typeface="+mn-lt"/>
                <a:ea typeface="+mn-ea"/>
                <a:cs typeface="+mn-cs"/>
              </a:rPr>
              <a:t>節，我們會說明如何加入全球</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Project AWARE </a:t>
            </a:r>
            <a:r>
              <a:rPr lang="zh-TW" altLang="zh-TW" sz="1200" kern="1200" dirty="0" smtClean="0">
                <a:solidFill>
                  <a:schemeClr val="tx1"/>
                </a:solidFill>
                <a:effectLst/>
                <a:latin typeface="+mn-lt"/>
                <a:ea typeface="+mn-ea"/>
                <a:cs typeface="+mn-cs"/>
              </a:rPr>
              <a:t>潛水員的行列，一同保護海洋星球。</a:t>
            </a:r>
            <a:endParaRPr lang="zh-TW" altLang="zh-TW"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Project AWARE Foundation </a:t>
            </a:r>
            <a:r>
              <a:rPr lang="zh-TW" altLang="zh-TW" sz="1200" kern="1200" dirty="0" smtClean="0">
                <a:solidFill>
                  <a:schemeClr val="tx1"/>
                </a:solidFill>
                <a:effectLst/>
                <a:latin typeface="+mn-lt"/>
                <a:ea typeface="+mn-ea"/>
                <a:cs typeface="+mn-cs"/>
              </a:rPr>
              <a:t>是一個由潛水員所發起的運動，目標是凝聚「潛」力，保護我們的海洋星球。請造訪 </a:t>
            </a:r>
            <a:r>
              <a:rPr lang="en-US" altLang="zh-TW" sz="1200" u="none" strike="noStrike" kern="1200" dirty="0" smtClean="0">
                <a:solidFill>
                  <a:schemeClr val="tx1"/>
                </a:solidFill>
                <a:effectLst/>
                <a:latin typeface="+mn-lt"/>
                <a:ea typeface="+mn-ea"/>
                <a:cs typeface="+mn-cs"/>
                <a:hlinkClick r:id="rId3"/>
              </a:rPr>
              <a:t>www.projectaware.org</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了解有哪些行動號召、請願活動和環境保護活動，一同為保護海洋而戰。</a:t>
            </a:r>
          </a:p>
          <a:p>
            <a:endParaRPr lang="en-AU" b="1" dirty="0" smtClean="0">
              <a:latin typeface="Arial" panose="020B0604020202020204" pitchFamily="34" charset="0"/>
              <a:cs typeface="Arial" panose="020B0604020202020204" pitchFamily="34" charset="0"/>
            </a:endParaRPr>
          </a:p>
          <a:p>
            <a:r>
              <a:rPr lang="zh-TW" altLang="zh-TW" sz="1200" b="1" kern="1200" dirty="0" smtClean="0">
                <a:solidFill>
                  <a:schemeClr val="tx1"/>
                </a:solidFill>
                <a:effectLst/>
                <a:latin typeface="+mn-lt"/>
                <a:ea typeface="+mn-ea"/>
                <a:cs typeface="+mn-cs"/>
              </a:rPr>
              <a:t>兩項重大海洋議題</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目前</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主要關注兩個海洋議題，其中潛水員都扮演了獨特的角色，負責推動長期改變：</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1.</a:t>
            </a:r>
            <a:r>
              <a:rPr lang="zh-TW" altLang="en-US" b="1" dirty="0" smtClean="0">
                <a:latin typeface="Arial" panose="020B0604020202020204" pitchFamily="34" charset="0"/>
                <a:cs typeface="Arial" panose="020B0604020202020204" pitchFamily="34" charset="0"/>
              </a:rPr>
              <a:t>瀕臨絕種的鯊魚與蝠魟</a:t>
            </a:r>
            <a:r>
              <a:rPr lang="zh-TW" altLang="zh-TW" sz="1200" b="1" kern="1200" dirty="0" smtClean="0">
                <a:solidFill>
                  <a:schemeClr val="tx1"/>
                </a:solidFill>
                <a:effectLst/>
                <a:latin typeface="+mn-lt"/>
                <a:ea typeface="+mn-ea"/>
                <a:cs typeface="+mn-cs"/>
              </a:rPr>
              <a:t>與蝠魟</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由於人類的濫捕，大量鯊魚與蝠魟正在絕種的邊緣。加入</a:t>
            </a:r>
            <a:r>
              <a:rPr lang="en-US" altLang="zh-TW" sz="1200" kern="1200" dirty="0" smtClean="0">
                <a:solidFill>
                  <a:schemeClr val="tx1"/>
                </a:solidFill>
                <a:effectLst/>
                <a:latin typeface="+mn-lt"/>
                <a:ea typeface="+mn-ea"/>
                <a:cs typeface="+mn-cs"/>
              </a:rPr>
              <a:t> Project AWARE </a:t>
            </a:r>
            <a:r>
              <a:rPr lang="zh-TW" altLang="zh-TW" sz="1200" kern="1200" dirty="0" smtClean="0">
                <a:solidFill>
                  <a:schemeClr val="tx1"/>
                </a:solidFill>
                <a:effectLst/>
                <a:latin typeface="+mn-lt"/>
                <a:ea typeface="+mn-ea"/>
                <a:cs typeface="+mn-cs"/>
              </a:rPr>
              <a:t>進行中的活動，一同保護脆弱的鯊魚與蝠魟。你可以成為一名</a:t>
            </a:r>
            <a:r>
              <a:rPr lang="en-US" altLang="zh-TW" sz="1200" kern="1200" dirty="0" smtClean="0">
                <a:solidFill>
                  <a:schemeClr val="tx1"/>
                </a:solidFill>
                <a:effectLst/>
                <a:latin typeface="+mn-lt"/>
                <a:ea typeface="+mn-ea"/>
                <a:cs typeface="+mn-cs"/>
              </a:rPr>
              <a:t>AWARE Shark Conservation</a:t>
            </a:r>
            <a:r>
              <a:rPr lang="zh-TW" altLang="zh-TW" sz="1200" kern="1200" dirty="0" smtClean="0">
                <a:solidFill>
                  <a:schemeClr val="tx1"/>
                </a:solidFill>
                <a:effectLst/>
                <a:latin typeface="+mn-lt"/>
                <a:ea typeface="+mn-ea"/>
                <a:cs typeface="+mn-cs"/>
              </a:rPr>
              <a:t>潛水員，深入了解這項議題、關心地方上的鯊魚、並採取可能的保護行動。詳細內容可以請教當地的</a:t>
            </a:r>
            <a:r>
              <a:rPr lang="en-US" altLang="zh-TW" sz="1200" kern="1200" dirty="0" smtClean="0">
                <a:solidFill>
                  <a:schemeClr val="tx1"/>
                </a:solidFill>
                <a:effectLst/>
                <a:latin typeface="+mn-lt"/>
                <a:ea typeface="+mn-ea"/>
                <a:cs typeface="+mn-cs"/>
              </a:rPr>
              <a:t> PADI </a:t>
            </a:r>
            <a:r>
              <a:rPr lang="zh-TW" altLang="zh-TW" sz="1200" kern="1200" dirty="0" smtClean="0">
                <a:solidFill>
                  <a:schemeClr val="tx1"/>
                </a:solidFill>
                <a:effectLst/>
                <a:latin typeface="+mn-lt"/>
                <a:ea typeface="+mn-ea"/>
                <a:cs typeface="+mn-cs"/>
              </a:rPr>
              <a:t>潛水中心或潛水度假村。</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2.</a:t>
            </a:r>
            <a:r>
              <a:rPr lang="zh-TW" altLang="zh-TW" sz="1200" b="1" kern="1200" dirty="0" smtClean="0">
                <a:solidFill>
                  <a:schemeClr val="tx1"/>
                </a:solidFill>
                <a:effectLst/>
                <a:latin typeface="+mn-lt"/>
                <a:ea typeface="+mn-ea"/>
                <a:cs typeface="+mn-cs"/>
              </a:rPr>
              <a:t>海洋垃圾</a:t>
            </a:r>
            <a:endParaRPr lang="en-US" altLang="zh-TW" sz="1200" b="1"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只有潛水員才具備處理海面下垃圾的技能。清除海面下的垃圾可以改善環境，但若要帶來永續性的轉變，我們必須極力阻止垃圾入海。潛水員可以透過</a:t>
            </a:r>
            <a:r>
              <a:rPr lang="en-US" altLang="zh-TW" sz="1200" kern="1200" dirty="0" smtClean="0">
                <a:solidFill>
                  <a:schemeClr val="tx1"/>
                </a:solidFill>
                <a:effectLst/>
                <a:latin typeface="+mn-lt"/>
                <a:ea typeface="+mn-ea"/>
                <a:cs typeface="+mn-cs"/>
              </a:rPr>
              <a:t> Dive Against Debris® </a:t>
            </a:r>
            <a:r>
              <a:rPr lang="zh-TW" altLang="zh-TW" sz="1200" kern="1200" dirty="0" smtClean="0">
                <a:solidFill>
                  <a:schemeClr val="tx1"/>
                </a:solidFill>
                <a:effectLst/>
                <a:latin typeface="+mn-lt"/>
                <a:ea typeface="+mn-ea"/>
                <a:cs typeface="+mn-cs"/>
              </a:rPr>
              <a:t>協助回報資料。你將為海洋生物和海洋環境帶來希望，減少它們所面臨的威脅。</a:t>
            </a:r>
            <a:endParaRPr lang="zh-TW" altLang="zh-TW" sz="1200" kern="1200" dirty="0">
              <a:solidFill>
                <a:schemeClr val="tx1"/>
              </a:solidFill>
              <a:effectLst/>
              <a:latin typeface="+mn-lt"/>
              <a:ea typeface="+mn-ea"/>
              <a:cs typeface="+mn-cs"/>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這一節，我們會說明海洋垃圾造成的傷害，並瞭解潛水員可以如何協助解決問題。</a:t>
            </a:r>
            <a:endParaRPr lang="zh-TW" altLang="zh-TW" sz="1200" kern="1200" dirty="0">
              <a:solidFill>
                <a:schemeClr val="tx1"/>
              </a:solidFill>
              <a:effectLst/>
              <a:latin typeface="+mn-lt"/>
              <a:ea typeface="+mn-ea"/>
              <a:cs typeface="+mn-cs"/>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zh-TW" altLang="zh-TW" sz="1200" kern="1200" dirty="0" smtClean="0">
                <a:solidFill>
                  <a:schemeClr val="tx1"/>
                </a:solidFill>
                <a:effectLst/>
                <a:latin typeface="+mn-lt"/>
                <a:ea typeface="+mn-ea"/>
                <a:cs typeface="+mn-cs"/>
              </a:rPr>
              <a:t>每年成千上萬的海洋生物和海鳥因誤食垃圾或被垃圾纏結而死。研究指出，海洋垃圾的危害廣及</a:t>
            </a:r>
            <a:r>
              <a:rPr lang="en-US" altLang="zh-TW" sz="1200" kern="1200" dirty="0" smtClean="0">
                <a:solidFill>
                  <a:schemeClr val="tx1"/>
                </a:solidFill>
                <a:effectLst/>
                <a:latin typeface="+mn-lt"/>
                <a:ea typeface="+mn-ea"/>
                <a:cs typeface="+mn-cs"/>
              </a:rPr>
              <a:t> 693 </a:t>
            </a:r>
            <a:r>
              <a:rPr lang="zh-TW" altLang="zh-TW" sz="1200" kern="1200" dirty="0" smtClean="0">
                <a:solidFill>
                  <a:schemeClr val="tx1"/>
                </a:solidFill>
                <a:effectLst/>
                <a:latin typeface="+mn-lt"/>
                <a:ea typeface="+mn-ea"/>
                <a:cs typeface="+mn-cs"/>
              </a:rPr>
              <a:t>種海洋物種，所有已知海龜種類、超過半數的海洋哺乳類和將近三分之二的海鳥類都曾誤食垃圾或被垃圾纏結。</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許多海洋野生動物的死亡肇因於誤食海洋垃圾。碎片如果卡在動物喉嚨，動物會窒息而死，如果吞下了許多種垃圾，特別是吞下塑膠，動物會無法消化。胃裡滿是塑膠的動物以為不需要進食，最後可能活活餓死。</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某些種類的海龜、魚類、海鳥、貝類和海洋哺乳類當中，幾乎每一隻動物的胃裡都有塑膠。</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研究很難調查出垃圾對海生動物的整體影響，不過一項研究指出，在海邊找到的死亡北方海燕體內，</a:t>
            </a:r>
            <a:r>
              <a:rPr lang="en-US" altLang="zh-TW" sz="1200" kern="1200" dirty="0" smtClean="0">
                <a:solidFill>
                  <a:schemeClr val="tx1"/>
                </a:solidFill>
                <a:effectLst/>
                <a:latin typeface="+mn-lt"/>
                <a:ea typeface="+mn-ea"/>
                <a:cs typeface="+mn-cs"/>
              </a:rPr>
              <a:t>95% </a:t>
            </a:r>
            <a:r>
              <a:rPr lang="zh-TW" altLang="zh-TW" sz="1200" kern="1200" dirty="0" smtClean="0">
                <a:solidFill>
                  <a:schemeClr val="tx1"/>
                </a:solidFill>
                <a:effectLst/>
                <a:latin typeface="+mn-lt"/>
                <a:ea typeface="+mn-ea"/>
                <a:cs typeface="+mn-cs"/>
              </a:rPr>
              <a:t>以上胃裡有塑膠殘留。平均每隻海燕吞食了</a:t>
            </a:r>
            <a:r>
              <a:rPr lang="en-US" altLang="zh-TW" sz="1200" kern="1200" dirty="0" smtClean="0">
                <a:solidFill>
                  <a:schemeClr val="tx1"/>
                </a:solidFill>
                <a:effectLst/>
                <a:latin typeface="+mn-lt"/>
                <a:ea typeface="+mn-ea"/>
                <a:cs typeface="+mn-cs"/>
              </a:rPr>
              <a:t> 35 </a:t>
            </a:r>
            <a:r>
              <a:rPr lang="zh-TW" altLang="zh-TW" sz="1200" kern="1200" dirty="0" smtClean="0">
                <a:solidFill>
                  <a:schemeClr val="tx1"/>
                </a:solidFill>
                <a:effectLst/>
                <a:latin typeface="+mn-lt"/>
                <a:ea typeface="+mn-ea"/>
                <a:cs typeface="+mn-cs"/>
              </a:rPr>
              <a:t>項塑膠物。</a:t>
            </a:r>
            <a:endParaRPr lang="zh-TW" altLang="zh-TW" sz="1200" kern="1200" dirty="0">
              <a:solidFill>
                <a:schemeClr val="tx1"/>
              </a:solidFill>
              <a:effectLst/>
              <a:latin typeface="+mn-lt"/>
              <a:ea typeface="+mn-ea"/>
              <a:cs typeface="+mn-cs"/>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海洋垃圾嚴重危害海洋環境，更威脅海洋生物的生存。即便是溫和的漲潮也會帶動大型垃圾摩擦礁石，帶來巨大的傷害。塑膠布和塑膠袋使海草床與紅樹林窒息，漁網跟釣魚線纏繞礁石，切割珊瑚，海綿與海葵。</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同時也對人體健康與社會經濟有直接的衝擊。例如當沙灘上出現玻璃碎片或個人衛生用品，當地海灘將失去觀光吸引力。而且海岸保護協會將移除海灘垃圾的費用轉嫁至地方社區，即使垃圾的來源很可能不在社區範圍內。</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海洋垃圾破壞休閒與商業活動的命脈，且通常需要高昂的維修與救援費用。</a:t>
            </a:r>
          </a:p>
          <a:p>
            <a:endParaRPr lang="en-AU" dirty="0" smtClean="0">
              <a:latin typeface="Arial" panose="020B0604020202020204"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我們經常看到垃圾被沖上海岸，但其實</a:t>
            </a:r>
            <a:r>
              <a:rPr lang="en-US" altLang="zh-TW" sz="1200" kern="1200" dirty="0" smtClean="0">
                <a:solidFill>
                  <a:schemeClr val="tx1"/>
                </a:solidFill>
                <a:effectLst/>
                <a:latin typeface="+mn-lt"/>
                <a:ea typeface="+mn-ea"/>
                <a:cs typeface="+mn-cs"/>
              </a:rPr>
              <a:t> 70% </a:t>
            </a:r>
            <a:r>
              <a:rPr lang="zh-TW" altLang="zh-TW" sz="1200" kern="1200" dirty="0" smtClean="0">
                <a:solidFill>
                  <a:schemeClr val="tx1"/>
                </a:solidFill>
                <a:effectLst/>
                <a:latin typeface="+mn-lt"/>
                <a:ea typeface="+mn-ea"/>
                <a:cs typeface="+mn-cs"/>
              </a:rPr>
              <a:t>以上都沉入了海底。海洋垃圾議題目前急需受到正視。</a:t>
            </a:r>
            <a:endParaRPr lang="zh-TW" altLang="zh-TW" sz="1200" kern="1200" dirty="0">
              <a:solidFill>
                <a:schemeClr val="tx1"/>
              </a:solidFill>
              <a:effectLst/>
              <a:latin typeface="+mn-lt"/>
              <a:ea typeface="+mn-ea"/>
              <a:cs typeface="+mn-cs"/>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zh-TW" altLang="zh-TW" sz="1200" kern="1200" dirty="0" smtClean="0">
                <a:solidFill>
                  <a:schemeClr val="tx1"/>
                </a:solidFill>
                <a:effectLst/>
                <a:latin typeface="+mn-lt"/>
                <a:ea typeface="+mn-ea"/>
                <a:cs typeface="+mn-cs"/>
              </a:rPr>
              <a:t>海洋垃圾是我們流入海裡的垃圾，從日常生活的塑膠袋、食物包裝紙、飲料瓶、菸蒂，到汽車電瓶、廚房用具以及巨型的漁網和工業廢棄物都有，這些由人類產生的廢棄物正將美麗的礁石、海灘、海草變成垃圾場。</a:t>
            </a:r>
          </a:p>
          <a:p>
            <a:endParaRPr lang="en-AU" dirty="0" smtClean="0">
              <a:latin typeface="Arial" panose="020B0604020202020204" pitchFamily="34" charset="0"/>
              <a:ea typeface="Calibri" pitchFamily="34" charset="0"/>
              <a:cs typeface="Arial" panose="020B0604020202020204" pitchFamily="34" charset="0"/>
            </a:endParaRPr>
          </a:p>
          <a:p>
            <a:r>
              <a:rPr lang="zh-TW" altLang="zh-TW" sz="1200" kern="1200" dirty="0" smtClean="0">
                <a:solidFill>
                  <a:schemeClr val="tx1"/>
                </a:solidFill>
                <a:effectLst/>
                <a:latin typeface="+mn-lt"/>
                <a:ea typeface="+mn-ea"/>
                <a:cs typeface="+mn-cs"/>
              </a:rPr>
              <a:t>許多廢棄物，包括塑膠，無法隨著時間自然分解消失，反而會變成更小的分子永續存在。這些垃圾很常被動物誤認為是食物而吞食，進一步對海洋生物造成危害。</a:t>
            </a:r>
          </a:p>
          <a:p>
            <a:endParaRPr lang="en-AU" dirty="0" smtClean="0">
              <a:latin typeface="Arial" panose="020B0604020202020204" pitchFamily="34" charset="0"/>
              <a:ea typeface="Calibri" pitchFamily="34" charset="0"/>
              <a:cs typeface="Arial" panose="020B0604020202020204"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latin typeface="+mn-ea"/>
                <a:ea typeface="+mn-ea"/>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90000"/>
            <a:ext cx="1981200" cy="365125"/>
          </a:xfrm>
        </p:spPr>
        <p:txBody>
          <a:bodyPr/>
          <a:lstStyle>
            <a:lvl1pPr>
              <a:defRPr b="1">
                <a:solidFill>
                  <a:schemeClr val="bg1"/>
                </a:solidFill>
                <a:latin typeface="+mn-ea"/>
                <a:ea typeface="+mn-ea"/>
              </a:defRPr>
            </a:lvl1pPr>
          </a:lstStyle>
          <a:p>
            <a:pPr>
              <a:defRPr/>
            </a:pPr>
            <a:r>
              <a:rPr lang="en-AU" dirty="0" smtClean="0"/>
              <a:t>Dive Against Debris®</a:t>
            </a:r>
            <a:br>
              <a:rPr lang="en-AU" dirty="0" smtClean="0"/>
            </a:br>
            <a:r>
              <a:rPr lang="zh-TW" altLang="zh-TW" dirty="0" smtClean="0"/>
              <a:t>調查指引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a:t>
            </a:r>
            <a:br>
              <a:rPr lang="en-AU" dirty="0" smtClean="0"/>
            </a:br>
            <a:r>
              <a:rPr lang="zh-TW" altLang="zh-TW" dirty="0" smtClean="0"/>
              <a:t>調查指引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marR="0" indent="0" algn="l" defTabSz="914400" rtl="0" eaLnBrk="1" fontAlgn="auto" latinLnBrk="0" hangingPunct="1">
              <a:lnSpc>
                <a:spcPct val="100000"/>
              </a:lnSpc>
              <a:spcBef>
                <a:spcPct val="20000"/>
              </a:spcBef>
              <a:spcAft>
                <a:spcPts val="0"/>
              </a:spcAft>
              <a:buClrTx/>
              <a:buSzPct val="75000"/>
              <a:buFont typeface="Wingdings" pitchFamily="2" charset="2"/>
              <a:buNone/>
              <a:tabLst/>
              <a:defRPr lang="zh-TW" altLang="zh-TW" sz="1200" smtClean="0">
                <a:effectLst/>
                <a:latin typeface="微軟正黑體" pitchFamily="34" charset="-120"/>
                <a:ea typeface="微軟正黑體" pitchFamily="34" charset="-120"/>
              </a:defRPr>
            </a:lvl1pPr>
          </a:lstStyle>
          <a:p>
            <a:pPr marL="0" marR="0" lvl="0" indent="0" algn="l" defTabSz="914400" rtl="0" eaLnBrk="1" fontAlgn="auto" latinLnBrk="0" hangingPunct="1">
              <a:lnSpc>
                <a:spcPct val="100000"/>
              </a:lnSpc>
              <a:spcBef>
                <a:spcPct val="20000"/>
              </a:spcBef>
              <a:spcAft>
                <a:spcPts val="0"/>
              </a:spcAft>
              <a:buClrTx/>
              <a:buSzPct val="75000"/>
              <a:buFont typeface="Wingdings" pitchFamily="2" charset="2"/>
              <a:buNone/>
              <a:tabLst/>
              <a:defRPr/>
            </a:pPr>
            <a:r>
              <a:rPr lang="zh-TW" altLang="zh-TW" sz="1200" kern="100" dirty="0" smtClean="0">
                <a:effectLst/>
                <a:latin typeface="Calibri"/>
                <a:ea typeface="+mn-ea"/>
                <a:cs typeface="Times New Roman"/>
              </a:rPr>
              <a:t>歡迎</a:t>
            </a:r>
          </a:p>
          <a:p>
            <a:pPr lvl="0"/>
            <a:endParaRPr lang="en-GB" dirty="0"/>
          </a:p>
        </p:txBody>
      </p:sp>
      <p:sp>
        <p:nvSpPr>
          <p:cNvPr id="7" name="Footer Placeholder 4"/>
          <p:cNvSpPr>
            <a:spLocks noGrp="1"/>
          </p:cNvSpPr>
          <p:nvPr>
            <p:ph type="ftr" sz="quarter" idx="17"/>
          </p:nvPr>
        </p:nvSpPr>
        <p:spPr>
          <a:xfrm>
            <a:off x="3581400" y="6390000"/>
            <a:ext cx="1981200" cy="365125"/>
          </a:xfrm>
        </p:spPr>
        <p:txBody>
          <a:bodyPr/>
          <a:lstStyle>
            <a:lvl1pPr>
              <a:defRPr b="1">
                <a:solidFill>
                  <a:schemeClr val="bg1"/>
                </a:solidFill>
                <a:latin typeface="微軟正黑體" pitchFamily="34" charset="-120"/>
                <a:ea typeface="微軟正黑體" pitchFamily="34" charset="-120"/>
              </a:defRPr>
            </a:lvl1pPr>
          </a:lstStyle>
          <a:p>
            <a:pPr>
              <a:defRPr/>
            </a:pPr>
            <a:r>
              <a:rPr lang="en-AU" dirty="0" smtClean="0"/>
              <a:t>Dive Against Debris®</a:t>
            </a:r>
            <a:br>
              <a:rPr lang="en-AU" dirty="0" smtClean="0"/>
            </a:br>
            <a:r>
              <a:rPr lang="zh-TW" altLang="zh-TW" dirty="0" smtClean="0"/>
              <a:t>調查指引</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en-AU" sz="3600" dirty="0" smtClean="0"/>
              <a:t>Dive Against Debris®</a:t>
            </a:r>
            <a:br>
              <a:rPr lang="en-AU" sz="3600" dirty="0" smtClean="0"/>
            </a:br>
            <a:r>
              <a:rPr lang="zh-TW" altLang="zh-TW" sz="3600" dirty="0">
                <a:effectLst/>
              </a:rPr>
              <a:t>調查課程指引</a:t>
            </a:r>
            <a:br>
              <a:rPr lang="zh-TW" altLang="zh-TW" sz="3600" dirty="0">
                <a:effectLst/>
              </a:rPr>
            </a:br>
            <a:r>
              <a:rPr lang="en-AU" sz="2400" dirty="0" smtClean="0"/>
              <a:t> </a:t>
            </a:r>
            <a:r>
              <a:rPr lang="en-AU" sz="4400" dirty="0" smtClean="0"/>
              <a:t/>
            </a:r>
            <a:br>
              <a:rPr lang="en-AU" sz="4400" dirty="0" smtClean="0"/>
            </a:br>
            <a:r>
              <a:rPr lang="zh-TW" altLang="zh-TW" sz="2400" dirty="0">
                <a:solidFill>
                  <a:srgbClr val="00B0F0"/>
                </a:solidFill>
              </a:rPr>
              <a:t>由潛水員執行的海洋垃圾調查</a:t>
            </a:r>
            <a:r>
              <a:rPr lang="en-AU" sz="2400" dirty="0" smtClean="0">
                <a:solidFill>
                  <a:srgbClr val="00B0F0"/>
                </a:solidFill>
              </a:rPr>
              <a:t/>
            </a:r>
            <a:br>
              <a:rPr lang="en-AU" sz="2400" dirty="0" smtClean="0">
                <a:solidFill>
                  <a:srgbClr val="00B0F0"/>
                </a:solidFill>
              </a:rPr>
            </a:br>
            <a:endParaRPr lang="en-AU" sz="2400" dirty="0">
              <a:solidFill>
                <a:srgbClr val="00B0F0"/>
              </a:solidFill>
              <a:latin typeface="+mj-lt"/>
            </a:endParaRPr>
          </a:p>
        </p:txBody>
      </p:sp>
      <p:sp>
        <p:nvSpPr>
          <p:cNvPr id="9219" name="TextBox 2"/>
          <p:cNvSpPr txBox="1">
            <a:spLocks noChangeArrowheads="1"/>
          </p:cNvSpPr>
          <p:nvPr/>
        </p:nvSpPr>
        <p:spPr bwMode="auto">
          <a:xfrm>
            <a:off x="204788" y="6076950"/>
            <a:ext cx="8763000" cy="400110"/>
          </a:xfrm>
          <a:prstGeom prst="rect">
            <a:avLst/>
          </a:prstGeom>
          <a:noFill/>
          <a:ln w="9525">
            <a:noFill/>
            <a:miter lim="800000"/>
            <a:headEnd/>
            <a:tailEnd/>
          </a:ln>
        </p:spPr>
        <p:txBody>
          <a:bodyPr>
            <a:spAutoFit/>
          </a:bodyPr>
          <a:lstStyle/>
          <a:p>
            <a:pPr algn="ctr"/>
            <a:r>
              <a:rPr lang="zh-TW" altLang="zh-TW" sz="1000" dirty="0">
                <a:solidFill>
                  <a:schemeClr val="bg1"/>
                </a:solidFill>
              </a:rPr>
              <a:t>本指引已取得創用</a:t>
            </a:r>
            <a:r>
              <a:rPr lang="en-US" altLang="zh-TW" sz="1000" dirty="0">
                <a:solidFill>
                  <a:schemeClr val="bg1"/>
                </a:solidFill>
              </a:rPr>
              <a:t>CC</a:t>
            </a:r>
            <a:r>
              <a:rPr lang="zh-TW" altLang="zh-TW" sz="1000" dirty="0">
                <a:solidFill>
                  <a:schemeClr val="bg1"/>
                </a:solidFill>
              </a:rPr>
              <a:t>授權「姓名標示–非商業性–禁止改作」</a:t>
            </a:r>
            <a:r>
              <a:rPr lang="en-US" altLang="zh-TW" sz="1000" dirty="0" smtClean="0">
                <a:solidFill>
                  <a:schemeClr val="bg1"/>
                </a:solidFill>
              </a:rPr>
              <a:t>3.0 </a:t>
            </a:r>
            <a:r>
              <a:rPr lang="zh-TW" altLang="zh-TW" sz="1000" dirty="0" smtClean="0">
                <a:solidFill>
                  <a:schemeClr val="bg1"/>
                </a:solidFill>
              </a:rPr>
              <a:t>版</a:t>
            </a:r>
            <a:r>
              <a:rPr lang="zh-TW" altLang="zh-TW" sz="1000" dirty="0">
                <a:solidFill>
                  <a:schemeClr val="bg1"/>
                </a:solidFill>
              </a:rPr>
              <a:t>許可（</a:t>
            </a:r>
            <a:r>
              <a:rPr lang="en-US" altLang="zh-TW" sz="1000" dirty="0">
                <a:solidFill>
                  <a:schemeClr val="bg1"/>
                </a:solidFill>
              </a:rPr>
              <a:t>Creative Commons Attribution-Noncommercial-No </a:t>
            </a:r>
            <a:r>
              <a:rPr lang="en-US" altLang="zh-TW" sz="1000" dirty="0" smtClean="0">
                <a:solidFill>
                  <a:schemeClr val="bg1"/>
                </a:solidFill>
              </a:rPr>
              <a:t/>
            </a:r>
            <a:br>
              <a:rPr lang="en-US" altLang="zh-TW" sz="1000" dirty="0" smtClean="0">
                <a:solidFill>
                  <a:schemeClr val="bg1"/>
                </a:solidFill>
              </a:rPr>
            </a:br>
            <a:r>
              <a:rPr lang="en-US" altLang="zh-TW" sz="1000" dirty="0" smtClean="0">
                <a:solidFill>
                  <a:schemeClr val="bg1"/>
                </a:solidFill>
              </a:rPr>
              <a:t>Derivative </a:t>
            </a:r>
            <a:r>
              <a:rPr lang="en-US" altLang="zh-TW" sz="1000" dirty="0">
                <a:solidFill>
                  <a:schemeClr val="bg1"/>
                </a:solidFill>
              </a:rPr>
              <a:t>Works 3.0 </a:t>
            </a:r>
            <a:r>
              <a:rPr lang="en-US" altLang="zh-TW" sz="1000" dirty="0" err="1">
                <a:solidFill>
                  <a:schemeClr val="bg1"/>
                </a:solidFill>
              </a:rPr>
              <a:t>Unported</a:t>
            </a:r>
            <a:r>
              <a:rPr lang="en-US" altLang="zh-TW" sz="1000" dirty="0">
                <a:solidFill>
                  <a:schemeClr val="bg1"/>
                </a:solidFill>
              </a:rPr>
              <a:t> License</a:t>
            </a:r>
            <a:r>
              <a:rPr lang="zh-TW" altLang="zh-TW" sz="1000" dirty="0">
                <a:solidFill>
                  <a:schemeClr val="bg1"/>
                </a:solidFill>
              </a:rPr>
              <a:t>），欲查看許可副本，請至：</a:t>
            </a:r>
            <a:r>
              <a:rPr lang="en-US" sz="1000" dirty="0" smtClean="0">
                <a:solidFill>
                  <a:schemeClr val="bg1"/>
                </a:solidFill>
                <a:hlinkClick r:id="rId3"/>
              </a:rPr>
              <a:t>http://creativecommons.org/licenses/by-nc-nd/3.0/</a:t>
            </a:r>
            <a:endParaRPr lang="en-GB" sz="1000" dirty="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Version </a:t>
            </a:r>
            <a:r>
              <a:rPr lang="en-GB" sz="1000" dirty="0" smtClean="0">
                <a:solidFill>
                  <a:schemeClr val="bg1"/>
                </a:solidFill>
              </a:rPr>
              <a:t>2.4TC</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a:solidFill>
                  <a:srgbClr val="FFFFFF"/>
                </a:solidFill>
                <a:latin typeface="Arial" charset="0"/>
                <a:cs typeface="Arial" charset="0"/>
              </a:rPr>
              <a:t>調查指引</a:t>
            </a:r>
            <a:endParaRPr lang="en-US" altLang="zh-TW" b="1" dirty="0">
              <a:solidFill>
                <a:srgbClr val="FFFFFF"/>
              </a:solidFill>
              <a:latin typeface="Arial" charset="0"/>
              <a:cs typeface="Arial" charset="0"/>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a:solidFill>
                  <a:schemeClr val="bg1"/>
                </a:solidFill>
              </a:rPr>
              <a:t>節</a:t>
            </a:r>
            <a:r>
              <a:rPr lang="en-US" altLang="zh-TW" sz="1200" b="1" dirty="0">
                <a:solidFill>
                  <a:schemeClr val="bg1"/>
                </a:solidFill>
              </a:rPr>
              <a:t>  1</a:t>
            </a:r>
            <a:r>
              <a:rPr lang="zh-TW" altLang="zh-TW" sz="1200" b="1" dirty="0">
                <a:solidFill>
                  <a:schemeClr val="bg1"/>
                </a:solidFill>
              </a:rPr>
              <a:t>：海洋垃圾</a:t>
            </a:r>
          </a:p>
        </p:txBody>
      </p:sp>
      <p:sp>
        <p:nvSpPr>
          <p:cNvPr id="2" name="Title 1"/>
          <p:cNvSpPr>
            <a:spLocks noGrp="1"/>
          </p:cNvSpPr>
          <p:nvPr>
            <p:ph type="title"/>
          </p:nvPr>
        </p:nvSpPr>
        <p:spPr>
          <a:xfrm>
            <a:off x="457200" y="1066800"/>
            <a:ext cx="5181600" cy="990600"/>
          </a:xfrm>
        </p:spPr>
        <p:txBody>
          <a:bodyPr anchor="t"/>
          <a:lstStyle/>
          <a:p>
            <a:r>
              <a:rPr lang="zh-TW" altLang="zh-TW" dirty="0" smtClean="0"/>
              <a:t>海洋</a:t>
            </a:r>
            <a:r>
              <a:rPr lang="zh-TW" altLang="zh-TW" dirty="0"/>
              <a:t>垃圾從哪來？</a:t>
            </a:r>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800600" y="2514600"/>
            <a:ext cx="3581400" cy="369332"/>
          </a:xfrm>
          <a:prstGeom prst="rect">
            <a:avLst/>
          </a:prstGeom>
          <a:noFill/>
        </p:spPr>
        <p:txBody>
          <a:bodyPr wrap="square">
            <a:spAutoFit/>
          </a:bodyPr>
          <a:lstStyle/>
          <a:p>
            <a:pPr algn="ctr"/>
            <a:r>
              <a:rPr lang="zh-TW" altLang="zh-TW" b="1" dirty="0">
                <a:solidFill>
                  <a:schemeClr val="accent2">
                    <a:lumMod val="75000"/>
                  </a:schemeClr>
                </a:solidFill>
                <a:latin typeface="Arial" panose="020B0604020202020204" pitchFamily="34" charset="0"/>
                <a:cs typeface="Arial" panose="020B0604020202020204" pitchFamily="34" charset="0"/>
              </a:rPr>
              <a:t>惡意或疏忽進入海洋</a:t>
            </a:r>
          </a:p>
        </p:txBody>
      </p:sp>
      <p:sp>
        <p:nvSpPr>
          <p:cNvPr id="19" name="TextBox 18"/>
          <p:cNvSpPr txBox="1"/>
          <p:nvPr/>
        </p:nvSpPr>
        <p:spPr>
          <a:xfrm>
            <a:off x="914400" y="2514600"/>
            <a:ext cx="3124200" cy="369332"/>
          </a:xfrm>
          <a:prstGeom prst="rect">
            <a:avLst/>
          </a:prstGeom>
          <a:noFill/>
        </p:spPr>
        <p:txBody>
          <a:bodyPr wrap="square">
            <a:spAutoFit/>
          </a:bodyPr>
          <a:lstStyle/>
          <a:p>
            <a:pPr algn="ctr"/>
            <a:r>
              <a:rPr lang="zh-TW" altLang="zh-TW" b="1" dirty="0" smtClean="0">
                <a:solidFill>
                  <a:schemeClr val="accent2">
                    <a:lumMod val="75000"/>
                  </a:schemeClr>
                </a:solidFill>
                <a:latin typeface="Arial" panose="020B0604020202020204" pitchFamily="34" charset="0"/>
                <a:cs typeface="Arial" panose="020B0604020202020204" pitchFamily="34" charset="0"/>
              </a:rPr>
              <a:t>垃圾</a:t>
            </a:r>
            <a:r>
              <a:rPr lang="zh-TW" altLang="zh-TW" b="1" dirty="0">
                <a:solidFill>
                  <a:schemeClr val="accent2">
                    <a:lumMod val="75000"/>
                  </a:schemeClr>
                </a:solidFill>
                <a:latin typeface="Arial" panose="020B0604020202020204" pitchFamily="34" charset="0"/>
                <a:cs typeface="Arial" panose="020B0604020202020204" pitchFamily="34" charset="0"/>
              </a:rPr>
              <a:t>來源以陸地為大宗</a:t>
            </a: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6096000" y="5945188"/>
            <a:ext cx="1981200" cy="276999"/>
          </a:xfrm>
          <a:prstGeom prst="rect">
            <a:avLst/>
          </a:prstGeom>
          <a:noFill/>
          <a:ln w="9525">
            <a:noFill/>
            <a:miter lim="800000"/>
            <a:headEnd/>
            <a:tailEnd/>
          </a:ln>
        </p:spPr>
        <p:txBody>
          <a:bodyPr wrap="square">
            <a:spAutoFit/>
          </a:bodyPr>
          <a:lstStyle/>
          <a:p>
            <a:pPr algn="r"/>
            <a:r>
              <a:rPr lang="zh-TW" altLang="zh-TW" sz="1200" b="1" i="1" dirty="0" smtClean="0">
                <a:solidFill>
                  <a:srgbClr val="376092"/>
                </a:solidFill>
                <a:latin typeface="Arial" panose="020B0604020202020204" pitchFamily="34" charset="0"/>
                <a:cs typeface="Arial" panose="020B0604020202020204" pitchFamily="34" charset="0"/>
              </a:rPr>
              <a:t>由此</a:t>
            </a:r>
            <a:r>
              <a:rPr lang="zh-TW" altLang="zh-TW" sz="1200" b="1" i="1" dirty="0">
                <a:solidFill>
                  <a:srgbClr val="376092"/>
                </a:solidFill>
                <a:latin typeface="Arial" panose="020B0604020202020204" pitchFamily="34" charset="0"/>
                <a:cs typeface="Arial" panose="020B0604020202020204" pitchFamily="34" charset="0"/>
              </a:rPr>
              <a:t>去海洋</a:t>
            </a:r>
          </a:p>
        </p:txBody>
      </p:sp>
      <p:sp>
        <p:nvSpPr>
          <p:cNvPr id="29708" name="Content Placeholder 2"/>
          <p:cNvSpPr>
            <a:spLocks noGrp="1"/>
          </p:cNvSpPr>
          <p:nvPr>
            <p:ph idx="1"/>
          </p:nvPr>
        </p:nvSpPr>
        <p:spPr>
          <a:xfrm>
            <a:off x="685800" y="4572000"/>
            <a:ext cx="3581400" cy="1905000"/>
          </a:xfrm>
        </p:spPr>
        <p:txBody>
          <a:bodyPr>
            <a:normAutofit/>
          </a:bodyPr>
          <a:lstStyle/>
          <a:p>
            <a:pPr lvl="0"/>
            <a:r>
              <a:rPr lang="zh-TW" altLang="zh-TW" sz="1800" b="1" dirty="0"/>
              <a:t>鄰近海域的地方垃圾場</a:t>
            </a:r>
          </a:p>
          <a:p>
            <a:pPr lvl="0"/>
            <a:r>
              <a:rPr lang="zh-TW" altLang="zh-TW" sz="1800" b="1" dirty="0"/>
              <a:t>未經處理的汙水排放</a:t>
            </a:r>
          </a:p>
          <a:p>
            <a:pPr lvl="0"/>
            <a:r>
              <a:rPr lang="zh-TW" altLang="zh-TW" sz="1800" b="1" dirty="0"/>
              <a:t>住宅或工業廢棄物</a:t>
            </a:r>
          </a:p>
          <a:p>
            <a:pPr lvl="0"/>
            <a:r>
              <a:rPr lang="zh-TW" altLang="zh-TW" sz="1800" b="1" dirty="0"/>
              <a:t>其他</a:t>
            </a:r>
          </a:p>
        </p:txBody>
      </p:sp>
      <p:sp>
        <p:nvSpPr>
          <p:cNvPr id="29709" name="Content Placeholder 2"/>
          <p:cNvSpPr txBox="1">
            <a:spLocks/>
          </p:cNvSpPr>
          <p:nvPr/>
        </p:nvSpPr>
        <p:spPr bwMode="auto">
          <a:xfrm>
            <a:off x="5334000" y="4572000"/>
            <a:ext cx="28194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船隻</a:t>
            </a:r>
          </a:p>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石油和天然氣鑽井平台</a:t>
            </a:r>
          </a:p>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水產養殖業</a:t>
            </a:r>
          </a:p>
        </p:txBody>
      </p:sp>
      <p:sp>
        <p:nvSpPr>
          <p:cNvPr id="17" name="Content Placeholder 2"/>
          <p:cNvSpPr>
            <a:spLocks noGrp="1"/>
          </p:cNvSpPr>
          <p:nvPr>
            <p:ph idx="1"/>
          </p:nvPr>
        </p:nvSpPr>
        <p:spPr>
          <a:xfrm>
            <a:off x="381000" y="1905000"/>
            <a:ext cx="8534400" cy="473075"/>
          </a:xfrm>
        </p:spPr>
        <p:txBody>
          <a:bodyPr>
            <a:normAutofit/>
          </a:bodyPr>
          <a:lstStyle/>
          <a:p>
            <a:pPr marL="0" indent="0" algn="ctr">
              <a:buNone/>
            </a:pPr>
            <a:r>
              <a:rPr lang="zh-TW" altLang="zh-TW" sz="1800" b="1" dirty="0" smtClean="0">
                <a:latin typeface="Arial" charset="0"/>
                <a:ea typeface="Calibri" pitchFamily="34" charset="0"/>
                <a:cs typeface="Times New Roman" pitchFamily="18" charset="0"/>
              </a:rPr>
              <a:t>所有</a:t>
            </a:r>
            <a:r>
              <a:rPr lang="zh-TW" altLang="zh-TW" sz="1800" b="1" dirty="0">
                <a:latin typeface="Arial" charset="0"/>
                <a:ea typeface="Calibri" pitchFamily="34" charset="0"/>
                <a:cs typeface="Times New Roman" pitchFamily="18" charset="0"/>
              </a:rPr>
              <a:t>的海洋垃圾皆由人類製造</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a:solidFill>
                  <a:srgbClr val="FFFFFF"/>
                </a:solidFill>
                <a:latin typeface="Arial" charset="0"/>
                <a:cs typeface="Arial" charset="0"/>
              </a:rPr>
              <a:t>調查指引</a:t>
            </a:r>
            <a:endParaRPr lang="en-US" altLang="zh-TW" b="1" dirty="0">
              <a:solidFill>
                <a:srgbClr val="FFFFFF"/>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a:solidFill>
                  <a:schemeClr val="bg1"/>
                </a:solidFill>
              </a:rPr>
              <a:t>節</a:t>
            </a:r>
            <a:r>
              <a:rPr lang="en-US" altLang="zh-TW" sz="1200" b="1" dirty="0">
                <a:solidFill>
                  <a:schemeClr val="bg1"/>
                </a:solidFill>
              </a:rPr>
              <a:t>  1</a:t>
            </a:r>
            <a:r>
              <a:rPr lang="zh-TW" altLang="zh-TW" sz="1200" b="1" dirty="0">
                <a:solidFill>
                  <a:schemeClr val="bg1"/>
                </a:solidFill>
              </a:rPr>
              <a:t>：海洋垃圾</a:t>
            </a:r>
          </a:p>
        </p:txBody>
      </p:sp>
      <p:sp>
        <p:nvSpPr>
          <p:cNvPr id="2" name="Title 1"/>
          <p:cNvSpPr>
            <a:spLocks noGrp="1"/>
          </p:cNvSpPr>
          <p:nvPr>
            <p:ph type="title"/>
          </p:nvPr>
        </p:nvSpPr>
        <p:spPr>
          <a:xfrm>
            <a:off x="457200" y="1066800"/>
            <a:ext cx="5181600" cy="990600"/>
          </a:xfrm>
        </p:spPr>
        <p:txBody>
          <a:bodyPr anchor="t"/>
          <a:lstStyle/>
          <a:p>
            <a:r>
              <a:rPr lang="zh-TW" altLang="zh-TW" dirty="0" smtClean="0"/>
              <a:t>海洋</a:t>
            </a:r>
            <a:r>
              <a:rPr lang="zh-TW" altLang="zh-TW" dirty="0"/>
              <a:t>垃圾從哪來？</a:t>
            </a:r>
          </a:p>
        </p:txBody>
      </p:sp>
      <p:sp>
        <p:nvSpPr>
          <p:cNvPr id="27651" name="Content Placeholder 2"/>
          <p:cNvSpPr>
            <a:spLocks noGrp="1"/>
          </p:cNvSpPr>
          <p:nvPr>
            <p:ph idx="1"/>
          </p:nvPr>
        </p:nvSpPr>
        <p:spPr>
          <a:xfrm>
            <a:off x="685800" y="2133600"/>
            <a:ext cx="6019800" cy="1143000"/>
          </a:xfrm>
        </p:spPr>
        <p:txBody>
          <a:bodyPr>
            <a:normAutofit/>
          </a:bodyPr>
          <a:lstStyle/>
          <a:p>
            <a:r>
              <a:rPr lang="zh-TW" altLang="zh-TW" dirty="0"/>
              <a:t>公眾亂丟垃圾是主要</a:t>
            </a:r>
            <a:r>
              <a:rPr lang="zh-TW" altLang="zh-TW" dirty="0" smtClean="0"/>
              <a:t>的</a:t>
            </a:r>
            <a:r>
              <a:rPr lang="en-US" altLang="zh-TW" dirty="0" smtClean="0"/>
              <a:t/>
            </a:r>
            <a:br>
              <a:rPr lang="en-US" altLang="zh-TW" dirty="0" smtClean="0"/>
            </a:br>
            <a:r>
              <a:rPr lang="zh-TW" altLang="zh-TW" dirty="0" smtClean="0"/>
              <a:t>垃圾</a:t>
            </a:r>
            <a:r>
              <a:rPr lang="zh-TW" altLang="zh-TW" dirty="0"/>
              <a:t>來源</a:t>
            </a: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亂</a:t>
            </a:r>
            <a:r>
              <a:rPr lang="zh-TW" altLang="zh-TW" b="1" dirty="0">
                <a:solidFill>
                  <a:srgbClr val="376092"/>
                </a:solidFill>
                <a:latin typeface="Arial" panose="020B0604020202020204" pitchFamily="34" charset="0"/>
                <a:cs typeface="Arial" panose="020B0604020202020204" pitchFamily="34" charset="0"/>
              </a:rPr>
              <a:t>丟的垃圾</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369332"/>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zh-TW" altLang="zh-TW" b="1" dirty="0">
                <a:solidFill>
                  <a:srgbClr val="376092"/>
                </a:solidFill>
                <a:latin typeface="Arial" panose="020B0604020202020204" pitchFamily="34" charset="0"/>
                <a:cs typeface="Arial" panose="020B0604020202020204" pitchFamily="34" charset="0"/>
              </a:rPr>
              <a:t>被沖刷進雨水</a:t>
            </a:r>
            <a:r>
              <a:rPr lang="zh-TW" altLang="zh-TW" b="1" dirty="0" smtClean="0">
                <a:solidFill>
                  <a:srgbClr val="376092"/>
                </a:solidFill>
                <a:latin typeface="Arial" panose="020B0604020202020204" pitchFamily="34" charset="0"/>
                <a:cs typeface="Arial" panose="020B0604020202020204" pitchFamily="34" charset="0"/>
              </a:rPr>
              <a:t>道</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369332"/>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a:t>
            </a:r>
            <a:r>
              <a:rPr lang="zh-TW" altLang="zh-TW" b="1" dirty="0">
                <a:solidFill>
                  <a:srgbClr val="376092"/>
                </a:solidFill>
                <a:latin typeface="Arial" panose="020B0604020202020204" pitchFamily="34" charset="0"/>
                <a:cs typeface="Arial" panose="020B0604020202020204" pitchFamily="34" charset="0"/>
              </a:rPr>
              <a:t>河川小溪，或被風</a:t>
            </a:r>
            <a:r>
              <a:rPr lang="zh-TW" altLang="zh-TW" b="1" dirty="0" smtClean="0">
                <a:solidFill>
                  <a:srgbClr val="376092"/>
                </a:solidFill>
                <a:latin typeface="Arial" panose="020B0604020202020204" pitchFamily="34" charset="0"/>
                <a:cs typeface="Arial" panose="020B0604020202020204" pitchFamily="34" charset="0"/>
              </a:rPr>
              <a:t>吹走</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31"/>
          <p:cNvSpPr txBox="1">
            <a:spLocks noChangeArrowheads="1"/>
          </p:cNvSpPr>
          <p:nvPr/>
        </p:nvSpPr>
        <p:spPr bwMode="auto">
          <a:xfrm>
            <a:off x="6096000" y="5945188"/>
            <a:ext cx="1981200" cy="276999"/>
          </a:xfrm>
          <a:prstGeom prst="rect">
            <a:avLst/>
          </a:prstGeom>
          <a:noFill/>
          <a:ln w="9525">
            <a:noFill/>
            <a:miter lim="800000"/>
            <a:headEnd/>
            <a:tailEnd/>
          </a:ln>
        </p:spPr>
        <p:txBody>
          <a:bodyPr wrap="square">
            <a:spAutoFit/>
          </a:bodyPr>
          <a:lstStyle/>
          <a:p>
            <a:pPr algn="r"/>
            <a:r>
              <a:rPr lang="zh-TW" altLang="zh-TW" sz="1200" b="1" i="1" dirty="0" smtClean="0">
                <a:solidFill>
                  <a:srgbClr val="376092"/>
                </a:solidFill>
                <a:latin typeface="Arial" panose="020B0604020202020204" pitchFamily="34" charset="0"/>
                <a:cs typeface="Arial" panose="020B0604020202020204" pitchFamily="34" charset="0"/>
              </a:rPr>
              <a:t>由此</a:t>
            </a:r>
            <a:r>
              <a:rPr lang="zh-TW" altLang="zh-TW" sz="1200" b="1" i="1" dirty="0">
                <a:solidFill>
                  <a:srgbClr val="376092"/>
                </a:solidFill>
                <a:latin typeface="Arial" panose="020B0604020202020204" pitchFamily="34" charset="0"/>
                <a:cs typeface="Arial" panose="020B0604020202020204" pitchFamily="34" charset="0"/>
              </a:rPr>
              <a:t>去海洋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b="1" dirty="0">
                <a:solidFill>
                  <a:srgbClr val="FFFFFF"/>
                </a:solidFill>
                <a:latin typeface="Arial" charset="0"/>
                <a:cs typeface="Arial" charset="0"/>
              </a:rPr>
              <a:t>Dive Against </a:t>
            </a:r>
            <a:r>
              <a:rPr lang="en-AU" altLang="zh-TW" b="1" dirty="0" smtClean="0">
                <a:solidFill>
                  <a:srgbClr val="FFFFFF"/>
                </a:solidFill>
                <a:latin typeface="Arial" charset="0"/>
                <a:cs typeface="Arial" charset="0"/>
              </a:rPr>
              <a:t>Debris®</a:t>
            </a:r>
            <a:endParaRPr lang="en-AU" altLang="zh-TW" b="1" dirty="0">
              <a:solidFill>
                <a:srgbClr val="FFFFFF"/>
              </a:solidFill>
              <a:latin typeface="Arial" charset="0"/>
              <a:cs typeface="Arial" charset="0"/>
            </a:endParaRPr>
          </a:p>
          <a:p>
            <a:pPr fontAlgn="base">
              <a:spcBef>
                <a:spcPct val="0"/>
              </a:spcBef>
              <a:spcAft>
                <a:spcPct val="0"/>
              </a:spcAft>
            </a:pPr>
            <a:r>
              <a:rPr lang="zh-TW" altLang="zh-TW" b="1" dirty="0">
                <a:solidFill>
                  <a:srgbClr val="FFFFFF"/>
                </a:solidFill>
                <a:latin typeface="Arial" charset="0"/>
                <a:cs typeface="Arial" charset="0"/>
              </a:rPr>
              <a:t>調查指引</a:t>
            </a:r>
            <a:endParaRPr lang="en-US" altLang="zh-TW" b="1" dirty="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sz="1200" b="1" dirty="0">
                <a:solidFill>
                  <a:schemeClr val="bg1"/>
                </a:solidFill>
              </a:rPr>
              <a:t>節</a:t>
            </a:r>
            <a:r>
              <a:rPr lang="en-US" altLang="zh-TW" sz="1200" b="1" dirty="0">
                <a:solidFill>
                  <a:schemeClr val="bg1"/>
                </a:solidFill>
              </a:rPr>
              <a:t>  1</a:t>
            </a:r>
            <a:r>
              <a:rPr lang="zh-TW" altLang="zh-TW" sz="1200" b="1" dirty="0">
                <a:solidFill>
                  <a:schemeClr val="bg1"/>
                </a:solidFill>
              </a:rPr>
              <a:t>：海洋垃圾</a:t>
            </a:r>
          </a:p>
        </p:txBody>
      </p:sp>
      <p:sp>
        <p:nvSpPr>
          <p:cNvPr id="2" name="Title 1"/>
          <p:cNvSpPr>
            <a:spLocks noGrp="1"/>
          </p:cNvSpPr>
          <p:nvPr>
            <p:ph type="title"/>
          </p:nvPr>
        </p:nvSpPr>
        <p:spPr>
          <a:xfrm>
            <a:off x="457200" y="892175"/>
            <a:ext cx="5181600" cy="990600"/>
          </a:xfrm>
        </p:spPr>
        <p:txBody>
          <a:bodyPr anchor="t"/>
          <a:lstStyle/>
          <a:p>
            <a:r>
              <a:rPr lang="zh-TW" altLang="zh-TW" dirty="0" smtClean="0"/>
              <a:t>海洋</a:t>
            </a:r>
            <a:r>
              <a:rPr lang="zh-TW" altLang="zh-TW" dirty="0"/>
              <a:t>垃圾從哪來？</a:t>
            </a:r>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447800" cy="369332"/>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誤食</a:t>
            </a:r>
            <a:endParaRPr lang="zh-TW" altLang="zh-TW" b="1" dirty="0">
              <a:solidFill>
                <a:srgbClr val="376092"/>
              </a:solidFill>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1569660"/>
          </a:xfrm>
          <a:prstGeom prst="rect">
            <a:avLst/>
          </a:prstGeom>
          <a:noFill/>
        </p:spPr>
        <p:txBody>
          <a:bodyPr>
            <a:spAutoFit/>
          </a:bodyPr>
          <a:lstStyle/>
          <a:p>
            <a:r>
              <a:rPr lang="zh-TW" altLang="zh-TW" sz="2400" b="1" dirty="0" smtClean="0">
                <a:solidFill>
                  <a:schemeClr val="accent2">
                    <a:lumMod val="75000"/>
                  </a:schemeClr>
                </a:solidFill>
                <a:latin typeface="Arial" panose="020B0604020202020204" pitchFamily="34" charset="0"/>
                <a:cs typeface="Arial" panose="020B0604020202020204" pitchFamily="34" charset="0"/>
              </a:rPr>
              <a:t>這些</a:t>
            </a:r>
            <a:r>
              <a:rPr lang="zh-TW" altLang="zh-TW" sz="2400" b="1" dirty="0">
                <a:solidFill>
                  <a:schemeClr val="accent2">
                    <a:lumMod val="75000"/>
                  </a:schemeClr>
                </a:solidFill>
                <a:latin typeface="Arial" panose="020B0604020202020204" pitchFamily="34" charset="0"/>
                <a:cs typeface="Arial" panose="020B0604020202020204" pitchFamily="34" charset="0"/>
              </a:rPr>
              <a:t>垃圾一旦進入海洋，每年都會殺死成千上萬的海洋生物和海鳥。</a:t>
            </a: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448050"/>
            <a:ext cx="1752600" cy="923330"/>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會</a:t>
            </a:r>
            <a:r>
              <a:rPr lang="zh-TW" altLang="zh-TW" b="1" dirty="0">
                <a:solidFill>
                  <a:srgbClr val="376092"/>
                </a:solidFill>
                <a:latin typeface="Arial" panose="020B0604020202020204" pitchFamily="34" charset="0"/>
                <a:cs typeface="Arial" panose="020B0604020202020204" pitchFamily="34" charset="0"/>
              </a:rPr>
              <a:t>纏住生物的魚鰭、腳蹼、翅膀和喉嚨</a:t>
            </a:r>
          </a:p>
        </p:txBody>
      </p:sp>
      <p:sp>
        <p:nvSpPr>
          <p:cNvPr id="31759" name="TextBox 31"/>
          <p:cNvSpPr txBox="1">
            <a:spLocks noChangeArrowheads="1"/>
          </p:cNvSpPr>
          <p:nvPr/>
        </p:nvSpPr>
        <p:spPr bwMode="auto">
          <a:xfrm>
            <a:off x="3581400" y="5181600"/>
            <a:ext cx="1752600" cy="369332"/>
          </a:xfrm>
          <a:prstGeom prst="rect">
            <a:avLst/>
          </a:prstGeom>
          <a:noFill/>
          <a:ln w="9525">
            <a:noFill/>
            <a:miter lim="800000"/>
            <a:headEnd/>
            <a:tailEnd/>
          </a:ln>
        </p:spPr>
        <p:txBody>
          <a:bodyPr>
            <a:spAutoFit/>
          </a:bodyPr>
          <a:lstStyle/>
          <a:p>
            <a:pPr algn="ctr"/>
            <a:r>
              <a:rPr lang="zh-TW" altLang="zh-TW" b="1" dirty="0" smtClean="0">
                <a:solidFill>
                  <a:srgbClr val="376092"/>
                </a:solidFill>
                <a:latin typeface="Arial" panose="020B0604020202020204" pitchFamily="34" charset="0"/>
                <a:cs typeface="Arial" panose="020B0604020202020204" pitchFamily="34" charset="0"/>
              </a:rPr>
              <a:t>破壞</a:t>
            </a:r>
            <a:r>
              <a:rPr lang="zh-TW" altLang="zh-TW" b="1" dirty="0">
                <a:solidFill>
                  <a:srgbClr val="376092"/>
                </a:solidFill>
                <a:latin typeface="Arial" panose="020B0604020202020204" pitchFamily="34" charset="0"/>
                <a:cs typeface="Arial" panose="020B0604020202020204" pitchFamily="34" charset="0"/>
              </a:rPr>
              <a:t>環境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81800" cy="698500"/>
          </a:xfrm>
        </p:spPr>
        <p:txBody>
          <a:bodyPr anchor="t"/>
          <a:lstStyle/>
          <a:p>
            <a:pPr>
              <a:defRPr/>
            </a:pPr>
            <a:r>
              <a:rPr lang="zh-TW" altLang="zh-TW" dirty="0" smtClean="0"/>
              <a:t>我們</a:t>
            </a:r>
            <a:r>
              <a:rPr lang="zh-TW" altLang="zh-TW" dirty="0"/>
              <a:t>可以解決這一切嗎？</a:t>
            </a:r>
            <a:br>
              <a:rPr lang="zh-TW" altLang="zh-TW" dirty="0"/>
            </a:br>
            <a:endParaRPr lang="en-US" dirty="0"/>
          </a:p>
        </p:txBody>
      </p:sp>
      <p:sp>
        <p:nvSpPr>
          <p:cNvPr id="33795" name="Content Placeholder 2"/>
          <p:cNvSpPr>
            <a:spLocks noGrp="1"/>
          </p:cNvSpPr>
          <p:nvPr>
            <p:ph idx="1"/>
          </p:nvPr>
        </p:nvSpPr>
        <p:spPr>
          <a:xfrm>
            <a:off x="685800" y="2239963"/>
            <a:ext cx="4191000" cy="3459162"/>
          </a:xfrm>
        </p:spPr>
        <p:txBody>
          <a:bodyPr/>
          <a:lstStyle/>
          <a:p>
            <a:pPr lvl="0"/>
            <a:r>
              <a:rPr lang="zh-TW" altLang="zh-TW" dirty="0"/>
              <a:t>藉由在地合作、國內合作，再推廣到國際，同心齊力之下可以促成：</a:t>
            </a:r>
          </a:p>
          <a:p>
            <a:pPr marL="741600" lvl="0"/>
            <a:r>
              <a:rPr lang="zh-TW" altLang="zh-TW" i="1" dirty="0"/>
              <a:t>管理</a:t>
            </a:r>
            <a:r>
              <a:rPr lang="zh-TW" altLang="zh-TW" i="1" dirty="0" smtClean="0"/>
              <a:t>廢棄物</a:t>
            </a:r>
            <a:r>
              <a:rPr lang="en-US" altLang="zh-TW" i="1" dirty="0" smtClean="0"/>
              <a:t> </a:t>
            </a:r>
            <a:r>
              <a:rPr lang="zh-TW" altLang="zh-TW" dirty="0" smtClean="0"/>
              <a:t>的政策</a:t>
            </a:r>
            <a:endParaRPr lang="zh-TW" altLang="zh-TW" dirty="0"/>
          </a:p>
          <a:p>
            <a:pPr marL="741600" lvl="0"/>
            <a:r>
              <a:rPr lang="zh-TW" altLang="zh-TW" i="1" dirty="0"/>
              <a:t>阻止垃圾入</a:t>
            </a:r>
            <a:r>
              <a:rPr lang="zh-TW" altLang="zh-TW" i="1" dirty="0" smtClean="0"/>
              <a:t>海</a:t>
            </a:r>
            <a:r>
              <a:rPr lang="en-US" altLang="zh-TW" i="1" dirty="0" smtClean="0"/>
              <a:t> </a:t>
            </a:r>
            <a:r>
              <a:rPr lang="zh-TW" altLang="zh-TW" dirty="0" smtClean="0"/>
              <a:t>的基礎</a:t>
            </a:r>
            <a:r>
              <a:rPr lang="zh-TW" altLang="zh-TW" dirty="0"/>
              <a:t>設施</a:t>
            </a:r>
          </a:p>
          <a:p>
            <a:pPr marL="741600" lvl="0"/>
            <a:r>
              <a:rPr lang="zh-TW" altLang="zh-TW" i="1" dirty="0"/>
              <a:t>監控生產</a:t>
            </a:r>
            <a:r>
              <a:rPr lang="zh-TW" altLang="zh-TW" i="1" dirty="0" smtClean="0"/>
              <a:t>過程</a:t>
            </a:r>
            <a:r>
              <a:rPr lang="en-US" altLang="zh-TW" i="1" dirty="0" smtClean="0"/>
              <a:t> </a:t>
            </a:r>
            <a:r>
              <a:rPr lang="zh-TW" altLang="zh-TW" dirty="0" smtClean="0"/>
              <a:t>的</a:t>
            </a:r>
            <a:r>
              <a:rPr lang="zh-TW" altLang="zh-TW" dirty="0"/>
              <a:t>規則</a:t>
            </a:r>
          </a:p>
          <a:p>
            <a:pPr marL="741600" lvl="0"/>
            <a:r>
              <a:rPr lang="zh-TW" altLang="zh-TW" i="1" dirty="0"/>
              <a:t>垃圾減</a:t>
            </a:r>
            <a:r>
              <a:rPr lang="zh-TW" altLang="zh-TW" i="1" dirty="0" smtClean="0"/>
              <a:t>量</a:t>
            </a:r>
            <a:r>
              <a:rPr lang="en-US" altLang="zh-TW" i="1" dirty="0" smtClean="0"/>
              <a:t> </a:t>
            </a:r>
            <a:r>
              <a:rPr lang="zh-TW" altLang="zh-TW" dirty="0" smtClean="0"/>
              <a:t>的</a:t>
            </a:r>
            <a:r>
              <a:rPr lang="zh-TW" altLang="zh-TW" dirty="0"/>
              <a:t>行為</a:t>
            </a:r>
          </a:p>
        </p:txBody>
      </p:sp>
      <p:sp>
        <p:nvSpPr>
          <p:cNvPr id="33796" name="Text Placeholder 11"/>
          <p:cNvSpPr>
            <a:spLocks noGrp="1"/>
          </p:cNvSpPr>
          <p:nvPr>
            <p:ph type="body" sz="quarter" idx="12"/>
          </p:nvPr>
        </p:nvSpPr>
        <p:spPr>
          <a:xfrm>
            <a:off x="457200" y="1676400"/>
            <a:ext cx="8153400" cy="685800"/>
          </a:xfrm>
        </p:spPr>
        <p:txBody>
          <a:bodyPr/>
          <a:lstStyle/>
          <a:p>
            <a:r>
              <a:rPr lang="zh-TW" altLang="zh-TW" dirty="0" smtClean="0"/>
              <a:t>當然</a:t>
            </a:r>
            <a:r>
              <a:rPr lang="zh-TW" altLang="zh-TW" dirty="0"/>
              <a:t>可以！</a:t>
            </a: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zh-TW" altLang="zh-TW" dirty="0"/>
              <a:t>節</a:t>
            </a:r>
            <a:r>
              <a:rPr lang="en-US" altLang="zh-TW" dirty="0"/>
              <a:t>  1</a:t>
            </a:r>
            <a:r>
              <a:rPr lang="zh-TW" altLang="zh-TW" dirty="0"/>
              <a:t>：海洋垃圾</a:t>
            </a: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en-AU" dirty="0" smtClean="0"/>
              <a:t>Dive Against Debris®</a:t>
            </a:r>
            <a:br>
              <a:rPr lang="en-AU" dirty="0" smtClean="0"/>
            </a:br>
            <a:r>
              <a:rPr lang="en-AU" dirty="0" smtClean="0"/>
              <a:t>	</a:t>
            </a:r>
            <a:r>
              <a:rPr lang="en-AU" dirty="0"/>
              <a:t>- </a:t>
            </a:r>
            <a:r>
              <a:rPr lang="zh-TW" altLang="zh-TW" dirty="0" smtClean="0"/>
              <a:t>潛移默化</a:t>
            </a:r>
            <a:endParaRPr lang="en-US" dirty="0"/>
          </a:p>
        </p:txBody>
      </p:sp>
      <p:sp>
        <p:nvSpPr>
          <p:cNvPr id="35843" name="Content Placeholder 2"/>
          <p:cNvSpPr>
            <a:spLocks noGrp="1"/>
          </p:cNvSpPr>
          <p:nvPr>
            <p:ph idx="1"/>
          </p:nvPr>
        </p:nvSpPr>
        <p:spPr>
          <a:xfrm>
            <a:off x="685800" y="2514600"/>
            <a:ext cx="4114800" cy="3657600"/>
          </a:xfrm>
        </p:spPr>
        <p:txBody>
          <a:bodyPr/>
          <a:lstStyle/>
          <a:p>
            <a:pPr lvl="0"/>
            <a:r>
              <a:rPr lang="zh-TW" altLang="zh-TW" dirty="0"/>
              <a:t>你為海洋生物帶來一個乾淨健康的生存環境</a:t>
            </a:r>
          </a:p>
          <a:p>
            <a:pPr lvl="0"/>
            <a:r>
              <a:rPr lang="zh-TW" altLang="zh-TW" dirty="0"/>
              <a:t>你所收集的資料：</a:t>
            </a:r>
          </a:p>
          <a:p>
            <a:pPr marL="741600" lvl="0"/>
            <a:r>
              <a:rPr lang="zh-TW" altLang="zh-TW" dirty="0"/>
              <a:t>推動改善海洋垃圾行動</a:t>
            </a:r>
          </a:p>
          <a:p>
            <a:pPr marL="741600" lvl="0"/>
            <a:r>
              <a:rPr lang="zh-TW" altLang="zh-TW" dirty="0"/>
              <a:t>說明海洋垃圾種類與數量</a:t>
            </a:r>
          </a:p>
          <a:p>
            <a:pPr marL="741600"/>
            <a:r>
              <a:rPr lang="zh-TW" altLang="zh-TW" dirty="0"/>
              <a:t>讓人們認識海洋垃圾的</a:t>
            </a:r>
            <a:r>
              <a:rPr lang="zh-TW" altLang="zh-TW" dirty="0" smtClean="0"/>
              <a:t>衝擊</a:t>
            </a:r>
            <a:endParaRPr lang="en-AU" dirty="0" smtClean="0">
              <a:latin typeface="Arial" charset="0"/>
              <a:cs typeface="Arial" charset="0"/>
            </a:endParaRPr>
          </a:p>
          <a:p>
            <a:pPr lvl="0"/>
            <a:r>
              <a:rPr lang="zh-TW" altLang="zh-TW" dirty="0"/>
              <a:t>你給予各地區</a:t>
            </a:r>
            <a:r>
              <a:rPr lang="zh-TW" altLang="zh-TW" dirty="0" smtClean="0"/>
              <a:t>的</a:t>
            </a:r>
            <a:r>
              <a:rPr lang="en-US" altLang="zh-TW" dirty="0" smtClean="0"/>
              <a:t>  </a:t>
            </a:r>
            <a:r>
              <a:rPr lang="en-US" altLang="zh-TW" dirty="0"/>
              <a:t>Project AWARE </a:t>
            </a:r>
            <a:r>
              <a:rPr lang="zh-TW" altLang="zh-TW" dirty="0"/>
              <a:t>領導者支援</a:t>
            </a:r>
          </a:p>
          <a:p>
            <a:pPr lvl="0"/>
            <a:r>
              <a:rPr lang="zh-TW" altLang="zh-TW" dirty="0"/>
              <a:t>你使人們相信有必要開始轉變</a:t>
            </a:r>
          </a:p>
        </p:txBody>
      </p:sp>
      <p:sp>
        <p:nvSpPr>
          <p:cNvPr id="35844" name="Text Placeholder 13"/>
          <p:cNvSpPr>
            <a:spLocks noGrp="1"/>
          </p:cNvSpPr>
          <p:nvPr>
            <p:ph type="body" sz="quarter" idx="12"/>
          </p:nvPr>
        </p:nvSpPr>
        <p:spPr>
          <a:xfrm>
            <a:off x="457200" y="1951038"/>
            <a:ext cx="8153400" cy="685800"/>
          </a:xfrm>
        </p:spPr>
        <p:txBody>
          <a:bodyPr/>
          <a:lstStyle/>
          <a:p>
            <a:r>
              <a:rPr lang="zh-TW" altLang="zh-TW" dirty="0"/>
              <a:t>參與此項計畫的同時，你正在帶來轉變</a:t>
            </a: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1</a:t>
            </a:r>
            <a:r>
              <a:rPr lang="zh-TW" altLang="zh-TW" dirty="0"/>
              <a:t>：海洋垃圾</a:t>
            </a: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r>
              <a:rPr lang="zh-TW" altLang="zh-TW" dirty="0" smtClean="0"/>
              <a:t>為</a:t>
            </a:r>
            <a:r>
              <a:rPr lang="zh-TW" altLang="zh-TW" dirty="0"/>
              <a:t>潛水員量身打造的計畫</a:t>
            </a:r>
          </a:p>
        </p:txBody>
      </p:sp>
      <p:sp>
        <p:nvSpPr>
          <p:cNvPr id="37891" name="Content Placeholder 2"/>
          <p:cNvSpPr>
            <a:spLocks noGrp="1"/>
          </p:cNvSpPr>
          <p:nvPr>
            <p:ph idx="1"/>
          </p:nvPr>
        </p:nvSpPr>
        <p:spPr>
          <a:xfrm>
            <a:off x="685800" y="2590800"/>
            <a:ext cx="3886200" cy="2667000"/>
          </a:xfrm>
        </p:spPr>
        <p:txBody>
          <a:bodyPr/>
          <a:lstStyle/>
          <a:p>
            <a:pPr lvl="0" algn="just"/>
            <a:r>
              <a:rPr lang="en-US" altLang="zh-TW" dirty="0"/>
              <a:t>70 % </a:t>
            </a:r>
            <a:r>
              <a:rPr lang="zh-TW" altLang="zh-TW" dirty="0"/>
              <a:t>進入海裡的垃圾會沉至海底</a:t>
            </a:r>
          </a:p>
          <a:p>
            <a:pPr lvl="0" algn="just"/>
            <a:r>
              <a:rPr lang="zh-TW" altLang="zh-TW" dirty="0"/>
              <a:t>海洋垃圾問題確實很龐大，但 </a:t>
            </a:r>
            <a:r>
              <a:rPr lang="en-US" altLang="zh-TW" dirty="0"/>
              <a:t>Project AWARE </a:t>
            </a:r>
            <a:r>
              <a:rPr lang="zh-TW" altLang="zh-TW" dirty="0"/>
              <a:t>集結潛水員的力量更強大</a:t>
            </a:r>
          </a:p>
          <a:p>
            <a:pPr lvl="0" algn="just"/>
            <a:r>
              <a:rPr lang="zh-TW" altLang="zh-TW" dirty="0"/>
              <a:t>齊心協力就能推動改變</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zh-TW" altLang="zh-TW" dirty="0"/>
              <a:t>只有潛水員才接受過相關訓練、具備背景知識和技能，可以移除海面下的垃圾。</a:t>
            </a: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zh-TW" altLang="zh-TW" dirty="0"/>
              <a:t>節</a:t>
            </a:r>
            <a:r>
              <a:rPr lang="en-US" altLang="zh-TW" dirty="0"/>
              <a:t>  1</a:t>
            </a:r>
            <a:r>
              <a:rPr lang="zh-TW" altLang="zh-TW" dirty="0"/>
              <a:t>：海洋垃圾</a:t>
            </a: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pPr>
            <a:r>
              <a:rPr lang="zh-TW" altLang="zh-TW" sz="2800" b="1" dirty="0">
                <a:solidFill>
                  <a:srgbClr val="376092"/>
                </a:solidFill>
                <a:latin typeface="Arial" panose="020B0604020202020204" pitchFamily="34" charset="0"/>
                <a:cs typeface="Arial" panose="020B0604020202020204" pitchFamily="34" charset="0"/>
              </a:rPr>
              <a:t>不要讓潛水之旅</a:t>
            </a:r>
          </a:p>
          <a:p>
            <a:pPr algn="ctr">
              <a:spcBef>
                <a:spcPct val="20000"/>
              </a:spcBef>
              <a:buSzPct val="75000"/>
            </a:pPr>
            <a:r>
              <a:rPr lang="zh-TW" altLang="zh-TW" sz="2800" b="1" dirty="0">
                <a:solidFill>
                  <a:srgbClr val="376092"/>
                </a:solidFill>
                <a:latin typeface="Arial" panose="020B0604020202020204" pitchFamily="34" charset="0"/>
                <a:cs typeface="Arial" panose="020B0604020202020204" pitchFamily="34" charset="0"/>
              </a:rPr>
              <a:t>敗興而歸</a:t>
            </a:r>
            <a:r>
              <a:rPr lang="zh-TW" altLang="zh-TW" sz="2800" b="1" dirty="0" smtClean="0">
                <a:solidFill>
                  <a:srgbClr val="376092"/>
                </a:solidFill>
                <a:latin typeface="Arial" panose="020B0604020202020204" pitchFamily="34" charset="0"/>
                <a:cs typeface="Arial" panose="020B0604020202020204" pitchFamily="34" charset="0"/>
              </a:rPr>
              <a:t>！</a:t>
            </a:r>
            <a:endParaRPr lang="en-GB" sz="2800" dirty="0">
              <a:solidFill>
                <a:srgbClr val="376092"/>
              </a:solidFill>
              <a:latin typeface="Arial" panose="020B0604020202020204" pitchFamily="34" charset="0"/>
              <a:cs typeface="Arial" panose="020B0604020202020204" pitchFamily="34" charset="0"/>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r>
              <a:rPr lang="zh-TW" altLang="zh-TW" dirty="0" smtClean="0"/>
              <a:t>你</a:t>
            </a:r>
            <a:r>
              <a:rPr lang="zh-TW" altLang="zh-TW" dirty="0"/>
              <a:t>已經學到</a:t>
            </a:r>
          </a:p>
        </p:txBody>
      </p:sp>
      <p:sp>
        <p:nvSpPr>
          <p:cNvPr id="39939" name="Content Placeholder 7"/>
          <p:cNvSpPr>
            <a:spLocks noGrp="1"/>
          </p:cNvSpPr>
          <p:nvPr>
            <p:ph idx="1"/>
          </p:nvPr>
        </p:nvSpPr>
        <p:spPr>
          <a:xfrm>
            <a:off x="685800" y="3048000"/>
            <a:ext cx="4876800" cy="2438400"/>
          </a:xfrm>
        </p:spPr>
        <p:txBody>
          <a:bodyPr/>
          <a:lstStyle/>
          <a:p>
            <a:pPr lvl="0"/>
            <a:r>
              <a:rPr lang="zh-TW" altLang="zh-TW" dirty="0"/>
              <a:t>覆水難收的傷害</a:t>
            </a:r>
          </a:p>
          <a:p>
            <a:pPr lvl="0"/>
            <a:r>
              <a:rPr lang="zh-TW" altLang="zh-TW" dirty="0"/>
              <a:t>什麼是海洋垃圾？</a:t>
            </a:r>
          </a:p>
          <a:p>
            <a:pPr lvl="0"/>
            <a:r>
              <a:rPr lang="zh-TW" altLang="zh-TW" dirty="0"/>
              <a:t>海洋垃圾從哪來？</a:t>
            </a:r>
          </a:p>
          <a:p>
            <a:pPr lvl="0"/>
            <a:r>
              <a:rPr lang="zh-TW" altLang="zh-TW" dirty="0"/>
              <a:t>我們可以解決這一切嗎？</a:t>
            </a:r>
          </a:p>
          <a:p>
            <a:pPr lvl="0"/>
            <a:r>
              <a:rPr lang="en-US" altLang="zh-TW" dirty="0"/>
              <a:t>Dive Against </a:t>
            </a:r>
            <a:r>
              <a:rPr lang="en-US" altLang="zh-TW" dirty="0" smtClean="0"/>
              <a:t>Debris®</a:t>
            </a:r>
            <a:r>
              <a:rPr lang="zh-TW" altLang="zh-TW" dirty="0" smtClean="0"/>
              <a:t>－</a:t>
            </a:r>
            <a:r>
              <a:rPr lang="zh-TW" altLang="zh-TW" dirty="0"/>
              <a:t>潛移默化</a:t>
            </a:r>
          </a:p>
          <a:p>
            <a:pPr lvl="0"/>
            <a:r>
              <a:rPr lang="zh-TW" altLang="zh-TW" dirty="0"/>
              <a:t>為潛水員量身打造的計畫</a:t>
            </a:r>
          </a:p>
        </p:txBody>
      </p:sp>
      <p:sp>
        <p:nvSpPr>
          <p:cNvPr id="39940" name="Text Placeholder 8"/>
          <p:cNvSpPr>
            <a:spLocks noGrp="1"/>
          </p:cNvSpPr>
          <p:nvPr>
            <p:ph type="body" sz="quarter" idx="12"/>
          </p:nvPr>
        </p:nvSpPr>
        <p:spPr>
          <a:xfrm>
            <a:off x="457200" y="1951038"/>
            <a:ext cx="8153400" cy="685800"/>
          </a:xfrm>
        </p:spPr>
        <p:txBody>
          <a:bodyPr/>
          <a:lstStyle/>
          <a:p>
            <a:r>
              <a:rPr lang="zh-TW" altLang="zh-TW" dirty="0"/>
              <a:t>第</a:t>
            </a:r>
            <a:r>
              <a:rPr lang="en-US" altLang="zh-TW" dirty="0"/>
              <a:t> 1 </a:t>
            </a:r>
            <a:r>
              <a:rPr lang="zh-TW" altLang="zh-TW" dirty="0"/>
              <a:t>節：棘手的海洋垃圾問題</a:t>
            </a:r>
          </a:p>
          <a:p>
            <a:endParaRPr lang="en-GB" dirty="0" smtClean="0">
              <a:latin typeface="Arial" charset="0"/>
              <a:cs typeface="Arial" charset="0"/>
            </a:endParaRPr>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zh-TW" altLang="zh-TW" dirty="0"/>
              <a:t>節</a:t>
            </a:r>
            <a:r>
              <a:rPr lang="en-US" altLang="zh-TW" dirty="0"/>
              <a:t>  1</a:t>
            </a:r>
            <a:r>
              <a:rPr lang="zh-TW" altLang="zh-TW" dirty="0"/>
              <a:t>：海洋垃圾</a:t>
            </a: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r>
              <a:rPr lang="zh-TW" altLang="zh-TW" sz="2000" b="1" dirty="0" smtClean="0">
                <a:solidFill>
                  <a:srgbClr val="376092"/>
                </a:solidFill>
              </a:rPr>
              <a:t>有</a:t>
            </a:r>
            <a:r>
              <a:rPr lang="zh-TW" altLang="zh-TW" sz="2000" b="1" dirty="0">
                <a:solidFill>
                  <a:srgbClr val="376092"/>
                </a:solidFill>
              </a:rPr>
              <a:t>任何問題嗎？</a:t>
            </a:r>
          </a:p>
          <a:p>
            <a:pPr>
              <a:spcBef>
                <a:spcPct val="20000"/>
              </a:spcBef>
              <a:buSzPct val="75000"/>
              <a:buFont typeface="Wingdings" pitchFamily="2" charset="2"/>
              <a:buNone/>
            </a:pPr>
            <a:endParaRPr lang="en-GB" sz="2000" b="1" dirty="0">
              <a:solidFill>
                <a:srgbClr val="376092"/>
              </a:solidFill>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海洋</a:t>
            </a:r>
            <a:r>
              <a:rPr lang="zh-TW" altLang="zh-TW" b="1" dirty="0">
                <a:solidFill>
                  <a:srgbClr val="376092"/>
                </a:solidFill>
                <a:latin typeface="Arial" panose="020B0604020202020204" pitchFamily="34" charset="0"/>
                <a:cs typeface="Arial" panose="020B0604020202020204" pitchFamily="34" charset="0"/>
              </a:rPr>
              <a:t>垃圾問題及潛水員如何協助解決</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r>
              <a:rPr lang="zh-TW" altLang="zh-TW" dirty="0" smtClean="0"/>
              <a:t>是</a:t>
            </a:r>
            <a:r>
              <a:rPr lang="zh-TW" altLang="zh-TW" dirty="0"/>
              <a:t>對抗海洋</a:t>
            </a:r>
            <a:r>
              <a:rPr lang="zh-TW" altLang="zh-TW" dirty="0" smtClean="0"/>
              <a:t>垃圾</a:t>
            </a:r>
            <a:r>
              <a:rPr lang="en-US" altLang="zh-TW" dirty="0" smtClean="0"/>
              <a:t/>
            </a:r>
            <a:br>
              <a:rPr lang="en-US" altLang="zh-TW" dirty="0" smtClean="0"/>
            </a:br>
            <a:r>
              <a:rPr lang="zh-TW" altLang="zh-TW" dirty="0" smtClean="0"/>
              <a:t>的</a:t>
            </a:r>
            <a:r>
              <a:rPr lang="zh-TW" altLang="zh-TW" dirty="0"/>
              <a:t>時候了</a:t>
            </a:r>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b="1" dirty="0" smtClean="0"/>
              <a:t>第</a:t>
            </a:r>
            <a:r>
              <a:rPr lang="en-US" altLang="zh-TW" b="1" dirty="0" smtClean="0"/>
              <a:t> </a:t>
            </a:r>
            <a:r>
              <a:rPr lang="en-US" altLang="zh-TW" b="1" dirty="0"/>
              <a:t>2 </a:t>
            </a:r>
            <a:r>
              <a:rPr lang="zh-TW" altLang="zh-TW" b="1" dirty="0"/>
              <a:t>節：</a:t>
            </a:r>
            <a:endParaRPr lang="zh-TW" altLang="zh-TW"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r>
              <a:rPr lang="zh-TW" altLang="zh-TW" dirty="0" smtClean="0"/>
              <a:t>規</a:t>
            </a:r>
            <a:r>
              <a:rPr lang="zh-TW" altLang="zh-TW" dirty="0"/>
              <a:t>畫潛水調查計畫</a:t>
            </a:r>
          </a:p>
        </p:txBody>
      </p:sp>
      <p:sp>
        <p:nvSpPr>
          <p:cNvPr id="44035" name="Content Placeholder 2"/>
          <p:cNvSpPr>
            <a:spLocks noGrp="1"/>
          </p:cNvSpPr>
          <p:nvPr>
            <p:ph idx="1"/>
          </p:nvPr>
        </p:nvSpPr>
        <p:spPr>
          <a:xfrm>
            <a:off x="685800" y="2392363"/>
            <a:ext cx="4038600" cy="3703637"/>
          </a:xfrm>
        </p:spPr>
        <p:txBody>
          <a:bodyPr>
            <a:normAutofit/>
          </a:bodyPr>
          <a:lstStyle/>
          <a:p>
            <a:pPr lvl="0"/>
            <a:r>
              <a:rPr lang="zh-TW" altLang="zh-TW" dirty="0"/>
              <a:t>提供較具說服力的理由，證明當地須做出改變</a:t>
            </a:r>
          </a:p>
          <a:p>
            <a:pPr lvl="0"/>
            <a:r>
              <a:rPr lang="zh-TW" altLang="zh-TW" dirty="0"/>
              <a:t>協助辨識當地的季節趨勢</a:t>
            </a:r>
          </a:p>
          <a:p>
            <a:pPr marL="741600" lvl="0"/>
            <a:r>
              <a:rPr lang="zh-TW" altLang="zh-TW" dirty="0"/>
              <a:t>天氣型態</a:t>
            </a:r>
          </a:p>
          <a:p>
            <a:pPr marL="741600" lvl="0"/>
            <a:r>
              <a:rPr lang="zh-TW" altLang="zh-TW" dirty="0"/>
              <a:t>觀光季節</a:t>
            </a:r>
          </a:p>
          <a:p>
            <a:pPr lvl="0"/>
            <a:r>
              <a:rPr lang="zh-TW" altLang="zh-TW" dirty="0"/>
              <a:t>多久調查一次？</a:t>
            </a:r>
          </a:p>
          <a:p>
            <a:pPr marL="741600" lvl="0"/>
            <a:r>
              <a:rPr lang="zh-TW" altLang="zh-TW" dirty="0"/>
              <a:t>並無嚴格限制，但是</a:t>
            </a:r>
          </a:p>
          <a:p>
            <a:pPr marL="1144800" lvl="0"/>
            <a:r>
              <a:rPr lang="zh-TW" altLang="zh-TW" dirty="0"/>
              <a:t>每月一次：最佳</a:t>
            </a:r>
          </a:p>
          <a:p>
            <a:pPr marL="1144800" lvl="0"/>
            <a:r>
              <a:rPr lang="zh-TW" altLang="zh-TW" dirty="0"/>
              <a:t>兩個月一次：很好</a:t>
            </a:r>
          </a:p>
          <a:p>
            <a:pPr marL="1144800" lvl="0"/>
            <a:r>
              <a:rPr lang="zh-TW" altLang="zh-TW" dirty="0"/>
              <a:t>一季一次：最低頻率</a:t>
            </a:r>
          </a:p>
          <a:p>
            <a:endParaRPr lang="en-AU" dirty="0" smtClean="0">
              <a:latin typeface="Arial" charset="0"/>
              <a:cs typeface="Arial" charset="0"/>
            </a:endParaRPr>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44039" name="Text Placeholder 9"/>
          <p:cNvSpPr>
            <a:spLocks noGrp="1"/>
          </p:cNvSpPr>
          <p:nvPr>
            <p:ph type="body" sz="quarter" idx="12"/>
          </p:nvPr>
        </p:nvSpPr>
        <p:spPr>
          <a:xfrm>
            <a:off x="457200" y="1752600"/>
            <a:ext cx="8153400" cy="533400"/>
          </a:xfrm>
        </p:spPr>
        <p:txBody>
          <a:bodyPr/>
          <a:lstStyle/>
          <a:p>
            <a:r>
              <a:rPr lang="zh-TW" altLang="zh-TW" dirty="0" smtClean="0"/>
              <a:t>在</a:t>
            </a:r>
            <a:r>
              <a:rPr lang="zh-TW" altLang="zh-TW" dirty="0"/>
              <a:t>同一潛點重複收集資料，能得出最佳結果</a:t>
            </a:r>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a:t>
            </a:r>
            <a:r>
              <a:rPr lang="zh-TW" altLang="zh-TW" sz="1600" b="1" i="1" dirty="0" smtClean="0">
                <a:solidFill>
                  <a:srgbClr val="376092"/>
                </a:solidFill>
              </a:rPr>
              <a:t>調查</a:t>
            </a:r>
            <a:endParaRPr lang="en-GB"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2162"/>
          </a:xfrm>
        </p:spPr>
        <p:txBody>
          <a:bodyPr anchor="t"/>
          <a:lstStyle/>
          <a:p>
            <a:pPr>
              <a:defRPr/>
            </a:pPr>
            <a:r>
              <a:rPr lang="zh-TW" altLang="zh-TW" dirty="0" smtClean="0"/>
              <a:t>選擇</a:t>
            </a:r>
            <a:r>
              <a:rPr lang="zh-TW" altLang="zh-TW" dirty="0"/>
              <a:t>調查潛點</a:t>
            </a:r>
            <a:br>
              <a:rPr lang="zh-TW" altLang="zh-TW" dirty="0"/>
            </a:br>
            <a:endParaRPr lang="en-AU" dirty="0"/>
          </a:p>
        </p:txBody>
      </p:sp>
      <p:sp>
        <p:nvSpPr>
          <p:cNvPr id="46083" name="Content Placeholder 2"/>
          <p:cNvSpPr>
            <a:spLocks noGrp="1"/>
          </p:cNvSpPr>
          <p:nvPr>
            <p:ph idx="1"/>
          </p:nvPr>
        </p:nvSpPr>
        <p:spPr>
          <a:xfrm>
            <a:off x="685800" y="2286000"/>
            <a:ext cx="4495800" cy="2057400"/>
          </a:xfrm>
        </p:spPr>
        <p:txBody>
          <a:bodyPr/>
          <a:lstStyle/>
          <a:p>
            <a:pPr lvl="0"/>
            <a:r>
              <a:rPr lang="zh-TW" altLang="zh-TW" dirty="0"/>
              <a:t>可定期返回</a:t>
            </a:r>
          </a:p>
          <a:p>
            <a:pPr lvl="0"/>
            <a:r>
              <a:rPr lang="zh-TW" altLang="zh-TW" dirty="0"/>
              <a:t>符合所有成員的潛水技能與經驗範圍</a:t>
            </a:r>
          </a:p>
          <a:p>
            <a:pPr lvl="0"/>
            <a:r>
              <a:rPr lang="zh-TW" altLang="zh-TW" dirty="0"/>
              <a:t>調查淡水區，如湖泊與河流</a:t>
            </a:r>
          </a:p>
          <a:p>
            <a:pPr lvl="0"/>
            <a:r>
              <a:rPr lang="zh-TW" altLang="zh-TW" dirty="0"/>
              <a:t>是否需徵取同意？</a:t>
            </a:r>
          </a:p>
        </p:txBody>
      </p:sp>
      <p:sp>
        <p:nvSpPr>
          <p:cNvPr id="46084" name="Text Placeholder 14"/>
          <p:cNvSpPr>
            <a:spLocks noGrp="1"/>
          </p:cNvSpPr>
          <p:nvPr>
            <p:ph type="body" sz="quarter" idx="12"/>
          </p:nvPr>
        </p:nvSpPr>
        <p:spPr>
          <a:xfrm>
            <a:off x="457200" y="1676400"/>
            <a:ext cx="8153400" cy="685800"/>
          </a:xfrm>
        </p:spPr>
        <p:txBody>
          <a:bodyPr/>
          <a:lstStyle/>
          <a:p>
            <a:r>
              <a:rPr lang="zh-TW" altLang="zh-TW" dirty="0"/>
              <a:t>選擇調查潛點時請考慮下列事項：</a:t>
            </a:r>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zh-TW" altLang="zh-TW" sz="2200" b="1" dirty="0">
                <a:solidFill>
                  <a:schemeClr val="accent2">
                    <a:lumMod val="75000"/>
                  </a:schemeClr>
                </a:solidFill>
                <a:latin typeface="Arial" panose="020B0604020202020204" pitchFamily="34" charset="0"/>
                <a:cs typeface="Arial" panose="020B0604020202020204" pitchFamily="34" charset="0"/>
              </a:rPr>
              <a:t>如何回報從水</a:t>
            </a:r>
            <a:r>
              <a:rPr lang="zh-TW" altLang="zh-TW" sz="2200" b="1" dirty="0" smtClean="0">
                <a:solidFill>
                  <a:schemeClr val="accent2">
                    <a:lumMod val="75000"/>
                  </a:schemeClr>
                </a:solidFill>
                <a:latin typeface="Arial" panose="020B0604020202020204" pitchFamily="34" charset="0"/>
                <a:cs typeface="Arial" panose="020B0604020202020204" pitchFamily="34" charset="0"/>
              </a:rPr>
              <a:t>底</a:t>
            </a:r>
            <a:r>
              <a:rPr lang="en-US" altLang="zh-TW" sz="2200" b="1" dirty="0" smtClean="0">
                <a:solidFill>
                  <a:schemeClr val="accent2">
                    <a:lumMod val="75000"/>
                  </a:schemeClr>
                </a:solidFill>
                <a:latin typeface="Arial" panose="020B0604020202020204" pitchFamily="34" charset="0"/>
                <a:cs typeface="Arial" panose="020B0604020202020204" pitchFamily="34" charset="0"/>
              </a:rPr>
              <a:t/>
            </a:r>
            <a:br>
              <a:rPr lang="en-US" altLang="zh-TW" sz="2200" b="1" dirty="0" smtClean="0">
                <a:solidFill>
                  <a:schemeClr val="accent2">
                    <a:lumMod val="75000"/>
                  </a:schemeClr>
                </a:solidFill>
                <a:latin typeface="Arial" panose="020B0604020202020204" pitchFamily="34" charset="0"/>
                <a:cs typeface="Arial" panose="020B0604020202020204" pitchFamily="34" charset="0"/>
              </a:rPr>
            </a:br>
            <a:r>
              <a:rPr lang="zh-TW" altLang="zh-TW" sz="2200" b="1" dirty="0" smtClean="0">
                <a:solidFill>
                  <a:schemeClr val="accent2">
                    <a:lumMod val="75000"/>
                  </a:schemeClr>
                </a:solidFill>
                <a:latin typeface="Arial" panose="020B0604020202020204" pitchFamily="34" charset="0"/>
                <a:cs typeface="Arial" panose="020B0604020202020204" pitchFamily="34" charset="0"/>
              </a:rPr>
              <a:t>和</a:t>
            </a:r>
            <a:r>
              <a:rPr lang="zh-TW" altLang="zh-TW" sz="2200" b="1" dirty="0">
                <a:solidFill>
                  <a:schemeClr val="accent2">
                    <a:lumMod val="75000"/>
                  </a:schemeClr>
                </a:solidFill>
                <a:latin typeface="Arial" panose="020B0604020202020204" pitchFamily="34" charset="0"/>
                <a:cs typeface="Arial" panose="020B0604020202020204" pitchFamily="34" charset="0"/>
              </a:rPr>
              <a:t>陸地清出的垃圾？</a:t>
            </a:r>
          </a:p>
          <a:p>
            <a:pPr algn="ctr">
              <a:spcBef>
                <a:spcPct val="20000"/>
              </a:spcBef>
              <a:buSzPct val="75000"/>
              <a:defRPr/>
            </a:pPr>
            <a:r>
              <a:rPr lang="zh-TW" altLang="zh-TW" b="1" dirty="0">
                <a:solidFill>
                  <a:schemeClr val="accent2">
                    <a:lumMod val="75000"/>
                  </a:schemeClr>
                </a:solidFill>
                <a:latin typeface="Arial" panose="020B0604020202020204" pitchFamily="34" charset="0"/>
                <a:cs typeface="Arial" panose="020B0604020202020204" pitchFamily="34" charset="0"/>
              </a:rPr>
              <a:t>只須回報潛水員在</a:t>
            </a:r>
            <a:r>
              <a:rPr lang="en-US" altLang="zh-TW" b="1" dirty="0">
                <a:solidFill>
                  <a:schemeClr val="accent2">
                    <a:lumMod val="75000"/>
                  </a:schemeClr>
                </a:solidFill>
                <a:latin typeface="Arial" panose="020B0604020202020204" pitchFamily="34" charset="0"/>
                <a:cs typeface="Arial" panose="020B0604020202020204" pitchFamily="34" charset="0"/>
              </a:rPr>
              <a:t> Dive Against </a:t>
            </a:r>
            <a:r>
              <a:rPr lang="en-US" altLang="zh-TW" b="1" dirty="0" smtClean="0">
                <a:solidFill>
                  <a:schemeClr val="accent2">
                    <a:lumMod val="75000"/>
                  </a:schemeClr>
                </a:solidFill>
                <a:latin typeface="Arial" panose="020B0604020202020204" pitchFamily="34" charset="0"/>
                <a:cs typeface="Arial" panose="020B0604020202020204" pitchFamily="34" charset="0"/>
              </a:rPr>
              <a:t>Debris® </a:t>
            </a:r>
            <a:r>
              <a:rPr lang="zh-TW" altLang="zh-TW" b="1" dirty="0">
                <a:solidFill>
                  <a:schemeClr val="accent2">
                    <a:lumMod val="75000"/>
                  </a:schemeClr>
                </a:solidFill>
                <a:latin typeface="Arial" panose="020B0604020202020204" pitchFamily="34" charset="0"/>
                <a:cs typeface="Arial" panose="020B0604020202020204" pitchFamily="34" charset="0"/>
              </a:rPr>
              <a:t>潛水時找到的海洋</a:t>
            </a:r>
            <a:r>
              <a:rPr lang="zh-TW" altLang="zh-TW" b="1" dirty="0" smtClean="0">
                <a:solidFill>
                  <a:schemeClr val="accent2">
                    <a:lumMod val="75000"/>
                  </a:schemeClr>
                </a:solidFill>
                <a:latin typeface="Arial" panose="020B0604020202020204" pitchFamily="34" charset="0"/>
                <a:cs typeface="Arial" panose="020B0604020202020204" pitchFamily="34" charset="0"/>
              </a:rPr>
              <a:t>垃圾</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latin typeface="+mn-ea"/>
                <a:ea typeface="+mn-ea"/>
              </a:rPr>
              <a:t>你</a:t>
            </a:r>
            <a:r>
              <a:rPr lang="zh-TW" altLang="zh-TW" dirty="0">
                <a:latin typeface="+mn-ea"/>
                <a:ea typeface="+mn-ea"/>
              </a:rPr>
              <a:t>將會學到</a:t>
            </a:r>
            <a:r>
              <a:rPr lang="en-GB" dirty="0" smtClean="0">
                <a:latin typeface="+mn-ea"/>
                <a:ea typeface="+mn-ea"/>
              </a:rPr>
              <a:t>. . .</a:t>
            </a:r>
            <a:endParaRPr lang="en-GB" dirty="0">
              <a:latin typeface="+mn-ea"/>
              <a:ea typeface="+mn-ea"/>
            </a:endParaRPr>
          </a:p>
        </p:txBody>
      </p:sp>
      <p:sp>
        <p:nvSpPr>
          <p:cNvPr id="11267" name="Content Placeholder 2"/>
          <p:cNvSpPr>
            <a:spLocks noGrp="1"/>
          </p:cNvSpPr>
          <p:nvPr>
            <p:ph idx="1"/>
          </p:nvPr>
        </p:nvSpPr>
        <p:spPr>
          <a:xfrm>
            <a:off x="685800" y="3048000"/>
            <a:ext cx="4800600" cy="2819400"/>
          </a:xfrm>
        </p:spPr>
        <p:txBody>
          <a:bodyPr/>
          <a:lstStyle/>
          <a:p>
            <a:pPr lvl="0"/>
            <a:r>
              <a:rPr lang="zh-TW" altLang="zh-TW" dirty="0"/>
              <a:t>覆水難收的傷害</a:t>
            </a:r>
          </a:p>
          <a:p>
            <a:pPr lvl="0"/>
            <a:r>
              <a:rPr lang="zh-TW" altLang="zh-TW" dirty="0"/>
              <a:t>什麼是海洋垃圾？</a:t>
            </a:r>
          </a:p>
          <a:p>
            <a:pPr lvl="0"/>
            <a:r>
              <a:rPr lang="zh-TW" altLang="zh-TW" dirty="0"/>
              <a:t>海洋垃圾從哪來？</a:t>
            </a:r>
          </a:p>
          <a:p>
            <a:pPr lvl="0"/>
            <a:r>
              <a:rPr lang="zh-TW" altLang="zh-TW" dirty="0"/>
              <a:t>我們可以解決這一切嗎？</a:t>
            </a:r>
          </a:p>
          <a:p>
            <a:pPr lvl="0"/>
            <a:r>
              <a:rPr lang="en-US" altLang="zh-TW" dirty="0"/>
              <a:t>Dive Against </a:t>
            </a:r>
            <a:r>
              <a:rPr lang="en-US" altLang="zh-TW" dirty="0" smtClean="0"/>
              <a:t>Debris®</a:t>
            </a:r>
            <a:r>
              <a:rPr lang="zh-TW" altLang="zh-TW" dirty="0" smtClean="0"/>
              <a:t>－</a:t>
            </a:r>
            <a:r>
              <a:rPr lang="zh-TW" altLang="zh-TW" dirty="0"/>
              <a:t>潛移默化</a:t>
            </a:r>
          </a:p>
          <a:p>
            <a:pPr lvl="0"/>
            <a:r>
              <a:rPr lang="zh-TW" altLang="zh-TW" dirty="0"/>
              <a:t>為潛水員量身打造的計畫</a:t>
            </a:r>
          </a:p>
        </p:txBody>
      </p:sp>
      <p:sp>
        <p:nvSpPr>
          <p:cNvPr id="11268" name="Text Placeholder 28"/>
          <p:cNvSpPr>
            <a:spLocks noGrp="1"/>
          </p:cNvSpPr>
          <p:nvPr>
            <p:ph type="body" sz="quarter" idx="12"/>
          </p:nvPr>
        </p:nvSpPr>
        <p:spPr>
          <a:xfrm>
            <a:off x="457200" y="1951038"/>
            <a:ext cx="8153400" cy="685800"/>
          </a:xfrm>
        </p:spPr>
        <p:txBody>
          <a:bodyPr/>
          <a:lstStyle/>
          <a:p>
            <a:r>
              <a:rPr lang="zh-TW" altLang="zh-TW" dirty="0" smtClean="0">
                <a:latin typeface="+mn-ea"/>
                <a:cs typeface="Arial" charset="0"/>
              </a:rPr>
              <a:t>第</a:t>
            </a:r>
            <a:r>
              <a:rPr lang="en-US" altLang="zh-TW" dirty="0" smtClean="0">
                <a:latin typeface="+mn-ea"/>
                <a:cs typeface="Arial" charset="0"/>
              </a:rPr>
              <a:t> </a:t>
            </a:r>
            <a:r>
              <a:rPr lang="en-US" altLang="zh-TW" dirty="0">
                <a:latin typeface="+mn-ea"/>
                <a:cs typeface="Arial" charset="0"/>
              </a:rPr>
              <a:t>1 </a:t>
            </a:r>
            <a:r>
              <a:rPr lang="zh-TW" altLang="zh-TW" dirty="0">
                <a:latin typeface="+mn-ea"/>
                <a:cs typeface="Arial" charset="0"/>
              </a:rPr>
              <a:t>節：棘手的海洋垃圾問題</a:t>
            </a:r>
          </a:p>
        </p:txBody>
      </p:sp>
      <p:sp>
        <p:nvSpPr>
          <p:cNvPr id="11269" name="Footer Placeholder 9"/>
          <p:cNvSpPr>
            <a:spLocks noGrp="1"/>
          </p:cNvSpPr>
          <p:nvPr>
            <p:ph type="ftr" sz="quarter" idx="17"/>
          </p:nvPr>
        </p:nvSpPr>
        <p:spPr bwMode="auto">
          <a:xfrm>
            <a:off x="3581400" y="6357600"/>
            <a:ext cx="19812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調查</a:t>
            </a:r>
            <a:r>
              <a:rPr lang="zh-TW" altLang="zh-TW" dirty="0"/>
              <a:t>指引</a:t>
            </a:r>
            <a:endParaRPr lang="en-US"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zh-TW" altLang="zh-TW" dirty="0">
                <a:solidFill>
                  <a:schemeClr val="bg1"/>
                </a:solidFill>
              </a:rPr>
              <a:t>歡迎</a:t>
            </a: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273" name="TextBox 27">
            <a:hlinkClick r:id="rId3" action="ppaction://hlinksldjump"/>
          </p:cNvPr>
          <p:cNvSpPr txBox="1">
            <a:spLocks noChangeArrowheads="1"/>
          </p:cNvSpPr>
          <p:nvPr/>
        </p:nvSpPr>
        <p:spPr bwMode="auto">
          <a:xfrm>
            <a:off x="6324600" y="4927491"/>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mn-ea"/>
                <a:cs typeface="Arial" panose="020B0604020202020204" pitchFamily="34" charset="0"/>
              </a:rPr>
              <a:t>第</a:t>
            </a:r>
            <a:r>
              <a:rPr lang="en-US" altLang="zh-TW" b="1" dirty="0" smtClean="0">
                <a:solidFill>
                  <a:schemeClr val="tx2"/>
                </a:solidFill>
                <a:latin typeface="+mn-ea"/>
                <a:cs typeface="Arial" panose="020B0604020202020204" pitchFamily="34" charset="0"/>
              </a:rPr>
              <a:t> </a:t>
            </a:r>
            <a:r>
              <a:rPr lang="en-US" altLang="zh-TW" b="1" dirty="0">
                <a:solidFill>
                  <a:schemeClr val="tx2"/>
                </a:solidFill>
                <a:latin typeface="+mn-ea"/>
                <a:cs typeface="Arial" panose="020B0604020202020204" pitchFamily="34" charset="0"/>
              </a:rPr>
              <a:t>1 </a:t>
            </a:r>
            <a:r>
              <a:rPr lang="zh-TW" altLang="zh-TW" b="1" dirty="0">
                <a:solidFill>
                  <a:schemeClr val="tx2"/>
                </a:solidFill>
                <a:latin typeface="+mn-ea"/>
                <a:cs typeface="Arial" panose="020B0604020202020204" pitchFamily="34" charset="0"/>
              </a:rPr>
              <a:t>節</a:t>
            </a:r>
          </a:p>
          <a:p>
            <a:pPr algn="ctr"/>
            <a:r>
              <a:rPr lang="zh-TW" altLang="zh-TW" b="1" dirty="0">
                <a:solidFill>
                  <a:schemeClr val="tx2"/>
                </a:solidFill>
                <a:latin typeface="+mn-ea"/>
                <a:cs typeface="Arial" panose="020B0604020202020204" pitchFamily="34" charset="0"/>
              </a:rPr>
              <a:t>海洋垃圾</a:t>
            </a: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mn-ea"/>
                <a:cs typeface="Arial" panose="020B0604020202020204" pitchFamily="34" charset="0"/>
              </a:rPr>
              <a:t>海洋</a:t>
            </a:r>
            <a:r>
              <a:rPr lang="zh-TW" altLang="zh-TW" b="1" dirty="0">
                <a:solidFill>
                  <a:srgbClr val="376092"/>
                </a:solidFill>
                <a:latin typeface="+mn-ea"/>
                <a:cs typeface="Arial" panose="020B0604020202020204" pitchFamily="34" charset="0"/>
              </a:rPr>
              <a:t>垃圾問題及潛水員如何協助解決</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zh-TW" altLang="zh-TW" dirty="0" smtClean="0"/>
              <a:t>查清</a:t>
            </a:r>
            <a:r>
              <a:rPr lang="zh-TW" altLang="zh-TW" dirty="0"/>
              <a:t>該次潛水相關資料</a:t>
            </a:r>
            <a:br>
              <a:rPr lang="zh-TW" altLang="zh-TW" dirty="0"/>
            </a:br>
            <a:endParaRPr lang="en-AU" dirty="0"/>
          </a:p>
        </p:txBody>
      </p:sp>
      <p:sp>
        <p:nvSpPr>
          <p:cNvPr id="48131" name="Content Placeholder 2"/>
          <p:cNvSpPr>
            <a:spLocks noGrp="1"/>
          </p:cNvSpPr>
          <p:nvPr>
            <p:ph idx="1"/>
          </p:nvPr>
        </p:nvSpPr>
        <p:spPr>
          <a:xfrm>
            <a:off x="685800" y="2239963"/>
            <a:ext cx="4648200" cy="3459162"/>
          </a:xfrm>
        </p:spPr>
        <p:txBody>
          <a:bodyPr>
            <a:normAutofit fontScale="92500" lnSpcReduction="10000"/>
          </a:bodyPr>
          <a:lstStyle/>
          <a:p>
            <a:pPr lvl="0"/>
            <a:r>
              <a:rPr lang="zh-TW" altLang="zh-TW" dirty="0"/>
              <a:t>安全是最重要的考量</a:t>
            </a:r>
          </a:p>
          <a:p>
            <a:pPr lvl="0"/>
            <a:r>
              <a:rPr lang="zh-TW" altLang="zh-TW" dirty="0"/>
              <a:t>水底時間和潛水深度</a:t>
            </a:r>
          </a:p>
          <a:p>
            <a:pPr lvl="1"/>
            <a:r>
              <a:rPr lang="zh-TW" altLang="zh-TW" dirty="0"/>
              <a:t>訂出安全潛水範圍</a:t>
            </a:r>
          </a:p>
          <a:p>
            <a:pPr lvl="0"/>
            <a:r>
              <a:rPr lang="zh-TW" altLang="zh-TW" dirty="0"/>
              <a:t>浮力</a:t>
            </a:r>
          </a:p>
          <a:p>
            <a:pPr lvl="1"/>
            <a:r>
              <a:rPr lang="zh-TW" altLang="zh-TW" dirty="0"/>
              <a:t>適當配重</a:t>
            </a:r>
          </a:p>
          <a:p>
            <a:pPr lvl="1"/>
            <a:r>
              <a:rPr lang="zh-TW" altLang="zh-TW" dirty="0"/>
              <a:t>呈流線型</a:t>
            </a:r>
            <a:r>
              <a:rPr lang="zh-TW" altLang="zh-TW" dirty="0" smtClean="0"/>
              <a:t>且</a:t>
            </a:r>
            <a:r>
              <a:rPr lang="zh-TW" altLang="en-US" dirty="0"/>
              <a:t>裝備</a:t>
            </a:r>
            <a:r>
              <a:rPr lang="zh-TW" altLang="zh-TW" dirty="0" smtClean="0"/>
              <a:t>妥當</a:t>
            </a:r>
            <a:r>
              <a:rPr lang="zh-TW" altLang="zh-TW" dirty="0"/>
              <a:t>固定</a:t>
            </a:r>
          </a:p>
          <a:p>
            <a:pPr lvl="0"/>
            <a:r>
              <a:rPr lang="zh-TW" altLang="zh-TW" dirty="0"/>
              <a:t>調查區域</a:t>
            </a:r>
          </a:p>
          <a:p>
            <a:pPr lvl="1"/>
            <a:r>
              <a:rPr lang="zh-TW" altLang="zh-TW" dirty="0"/>
              <a:t>沒有限制調查區域</a:t>
            </a:r>
          </a:p>
          <a:p>
            <a:pPr lvl="1"/>
            <a:r>
              <a:rPr lang="zh-TW" altLang="zh-TW" dirty="0"/>
              <a:t>盡量每次都涵蓋同一調查區域</a:t>
            </a:r>
            <a:endParaRPr lang="en-AU" dirty="0"/>
          </a:p>
          <a:p>
            <a:pPr lvl="0"/>
            <a:r>
              <a:rPr lang="zh-TW" altLang="zh-TW" dirty="0"/>
              <a:t>參與人數</a:t>
            </a:r>
          </a:p>
          <a:p>
            <a:pPr lvl="0"/>
            <a:r>
              <a:rPr lang="zh-TW" altLang="zh-TW" dirty="0"/>
              <a:t>潛伴小組策略</a:t>
            </a:r>
          </a:p>
          <a:p>
            <a:endParaRPr lang="en-AU" dirty="0" smtClean="0"/>
          </a:p>
        </p:txBody>
      </p:sp>
      <p:sp>
        <p:nvSpPr>
          <p:cNvPr id="48132" name="Text Placeholder 14"/>
          <p:cNvSpPr>
            <a:spLocks noGrp="1"/>
          </p:cNvSpPr>
          <p:nvPr>
            <p:ph type="body" sz="quarter" idx="12"/>
          </p:nvPr>
        </p:nvSpPr>
        <p:spPr>
          <a:xfrm>
            <a:off x="457200" y="1676400"/>
            <a:ext cx="8153400" cy="685800"/>
          </a:xfrm>
        </p:spPr>
        <p:txBody>
          <a:bodyPr/>
          <a:lstStyle/>
          <a:p>
            <a:r>
              <a:rPr lang="zh-TW" altLang="zh-TW" dirty="0"/>
              <a:t>請考量全體潛水員的經驗等級</a:t>
            </a:r>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r>
              <a:rPr lang="zh-TW" altLang="zh-TW" dirty="0" smtClean="0"/>
              <a:t>執行</a:t>
            </a:r>
            <a:r>
              <a:rPr lang="zh-TW" altLang="zh-TW" dirty="0"/>
              <a:t>潛水調查計畫</a:t>
            </a:r>
          </a:p>
        </p:txBody>
      </p:sp>
      <p:sp>
        <p:nvSpPr>
          <p:cNvPr id="50179" name="Content Placeholder 2"/>
          <p:cNvSpPr>
            <a:spLocks noGrp="1"/>
          </p:cNvSpPr>
          <p:nvPr>
            <p:ph idx="1"/>
          </p:nvPr>
        </p:nvSpPr>
        <p:spPr>
          <a:xfrm>
            <a:off x="685800" y="2544763"/>
            <a:ext cx="4191000" cy="3429000"/>
          </a:xfrm>
        </p:spPr>
        <p:txBody>
          <a:bodyPr>
            <a:normAutofit/>
          </a:bodyPr>
          <a:lstStyle/>
          <a:p>
            <a:pPr lvl="0"/>
            <a:r>
              <a:rPr lang="zh-TW" altLang="zh-TW" dirty="0"/>
              <a:t>與潛伴合作</a:t>
            </a:r>
          </a:p>
          <a:p>
            <a:pPr lvl="0"/>
            <a:r>
              <a:rPr lang="zh-TW" altLang="zh-TW" dirty="0"/>
              <a:t>請勿使用</a:t>
            </a:r>
            <a:r>
              <a:rPr lang="en-US" altLang="zh-TW" dirty="0"/>
              <a:t> BCD </a:t>
            </a:r>
            <a:r>
              <a:rPr lang="zh-TW" altLang="zh-TW" dirty="0"/>
              <a:t>起吊垃圾</a:t>
            </a:r>
          </a:p>
          <a:p>
            <a:pPr lvl="0"/>
            <a:r>
              <a:rPr lang="zh-TW" altLang="zh-TW" dirty="0"/>
              <a:t>請勿將網袋裝至過滿</a:t>
            </a:r>
          </a:p>
          <a:p>
            <a:pPr lvl="0"/>
            <a:r>
              <a:rPr lang="zh-TW" altLang="zh-TW" dirty="0"/>
              <a:t>只有受過打撈袋使用訓練的潛水員，可以清理</a:t>
            </a:r>
            <a:r>
              <a:rPr lang="zh-TW" altLang="zh-TW" dirty="0" smtClean="0"/>
              <a:t>超過</a:t>
            </a:r>
            <a:r>
              <a:rPr lang="zh-TW" altLang="en-US" dirty="0" smtClean="0"/>
              <a:t> </a:t>
            </a:r>
            <a:r>
              <a:rPr lang="en-US" altLang="zh-TW" dirty="0" smtClean="0"/>
              <a:t>4</a:t>
            </a:r>
            <a:r>
              <a:rPr lang="zh-TW" altLang="en-US" dirty="0" smtClean="0"/>
              <a:t> </a:t>
            </a:r>
            <a:r>
              <a:rPr lang="zh-TW" altLang="zh-TW" dirty="0" smtClean="0"/>
              <a:t>公斤／</a:t>
            </a:r>
            <a:r>
              <a:rPr lang="zh-TW" altLang="en-US" dirty="0" smtClean="0"/>
              <a:t> </a:t>
            </a:r>
            <a:r>
              <a:rPr lang="en-US" altLang="zh-TW" dirty="0" smtClean="0"/>
              <a:t>7</a:t>
            </a:r>
            <a:r>
              <a:rPr lang="zh-TW" altLang="en-US" dirty="0" smtClean="0"/>
              <a:t> </a:t>
            </a:r>
            <a:r>
              <a:rPr lang="zh-TW" altLang="zh-TW" dirty="0" smtClean="0"/>
              <a:t>磅</a:t>
            </a:r>
            <a:r>
              <a:rPr lang="zh-TW" altLang="zh-TW" dirty="0"/>
              <a:t>的垃圾</a:t>
            </a:r>
          </a:p>
          <a:p>
            <a:r>
              <a:rPr lang="zh-TW" altLang="zh-TW" dirty="0"/>
              <a:t>請勿在沒有接受訓練／使用經驗的情況下使用打撈袋</a:t>
            </a:r>
            <a:endParaRPr lang="en-AU" dirty="0" smtClean="0">
              <a:ea typeface="Calibri" pitchFamily="34" charset="0"/>
            </a:endParaRPr>
          </a:p>
        </p:txBody>
      </p:sp>
      <p:sp>
        <p:nvSpPr>
          <p:cNvPr id="50180" name="Text Placeholder 14"/>
          <p:cNvSpPr>
            <a:spLocks noGrp="1"/>
          </p:cNvSpPr>
          <p:nvPr>
            <p:ph type="body" sz="quarter" idx="12"/>
          </p:nvPr>
        </p:nvSpPr>
        <p:spPr>
          <a:xfrm>
            <a:off x="457200" y="1676400"/>
            <a:ext cx="8153400" cy="685800"/>
          </a:xfrm>
        </p:spPr>
        <p:txBody>
          <a:bodyPr>
            <a:normAutofit lnSpcReduction="10000"/>
          </a:bodyPr>
          <a:lstStyle/>
          <a:p>
            <a:r>
              <a:rPr lang="zh-TW" altLang="zh-TW" dirty="0"/>
              <a:t>請將潛水途中發現的垃圾收集起來，回到陸地後，將潛水旅程收集</a:t>
            </a:r>
            <a:r>
              <a:rPr lang="zh-TW" altLang="zh-TW" dirty="0" smtClean="0"/>
              <a:t>的</a:t>
            </a:r>
            <a:r>
              <a:rPr lang="en-US" altLang="zh-TW" dirty="0" smtClean="0"/>
              <a:t/>
            </a:r>
            <a:br>
              <a:rPr lang="en-US" altLang="zh-TW" dirty="0" smtClean="0"/>
            </a:br>
            <a:r>
              <a:rPr lang="zh-TW" altLang="zh-TW" dirty="0" smtClean="0"/>
              <a:t>垃圾</a:t>
            </a:r>
            <a:r>
              <a:rPr lang="zh-TW" altLang="zh-TW" dirty="0"/>
              <a:t>妥善分類並記錄下來</a:t>
            </a: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r>
              <a:rPr lang="zh-TW" altLang="zh-TW" dirty="0" smtClean="0"/>
              <a:t>配備</a:t>
            </a:r>
            <a:endParaRPr lang="zh-TW" altLang="zh-TW" dirty="0"/>
          </a:p>
        </p:txBody>
      </p:sp>
      <p:sp>
        <p:nvSpPr>
          <p:cNvPr id="52227" name="Content Placeholder 2"/>
          <p:cNvSpPr>
            <a:spLocks noGrp="1"/>
          </p:cNvSpPr>
          <p:nvPr>
            <p:ph idx="1"/>
          </p:nvPr>
        </p:nvSpPr>
        <p:spPr>
          <a:xfrm>
            <a:off x="685800" y="2239963"/>
            <a:ext cx="3962400" cy="3459162"/>
          </a:xfrm>
        </p:spPr>
        <p:txBody>
          <a:bodyPr/>
          <a:lstStyle/>
          <a:p>
            <a:pPr lvl="0"/>
            <a:r>
              <a:rPr lang="zh-TW" altLang="zh-TW" dirty="0"/>
              <a:t>必要裝備：</a:t>
            </a:r>
          </a:p>
          <a:p>
            <a:pPr lvl="1"/>
            <a:r>
              <a:rPr lang="zh-TW" altLang="zh-TW" dirty="0"/>
              <a:t>網袋</a:t>
            </a:r>
          </a:p>
          <a:p>
            <a:pPr lvl="1"/>
            <a:r>
              <a:rPr lang="zh-TW" altLang="zh-TW" dirty="0"/>
              <a:t>潛水工具／潛水刀</a:t>
            </a:r>
          </a:p>
          <a:p>
            <a:pPr lvl="1"/>
            <a:r>
              <a:rPr lang="zh-TW" altLang="zh-TW" dirty="0" smtClean="0"/>
              <a:t>手套</a:t>
            </a:r>
            <a:endParaRPr lang="zh-TW" altLang="zh-TW" dirty="0"/>
          </a:p>
        </p:txBody>
      </p:sp>
      <p:sp>
        <p:nvSpPr>
          <p:cNvPr id="52228" name="Text Placeholder 14"/>
          <p:cNvSpPr>
            <a:spLocks noGrp="1"/>
          </p:cNvSpPr>
          <p:nvPr>
            <p:ph type="body" sz="quarter" idx="12"/>
          </p:nvPr>
        </p:nvSpPr>
        <p:spPr>
          <a:xfrm>
            <a:off x="457200" y="1676400"/>
            <a:ext cx="8153400" cy="685800"/>
          </a:xfrm>
        </p:spPr>
        <p:txBody>
          <a:bodyPr/>
          <a:lstStyle/>
          <a:p>
            <a:r>
              <a:rPr lang="zh-TW" altLang="zh-TW" dirty="0"/>
              <a:t>正確的裝備使潛水旅程安全愉快</a:t>
            </a:r>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52232" name="Content Placeholder 2"/>
          <p:cNvSpPr txBox="1">
            <a:spLocks/>
          </p:cNvSpPr>
          <p:nvPr/>
        </p:nvSpPr>
        <p:spPr bwMode="auto">
          <a:xfrm>
            <a:off x="4419600" y="2316163"/>
            <a:ext cx="3962400" cy="3459162"/>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建議裝備：</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剪刀</a:t>
            </a:r>
          </a:p>
          <a:p>
            <a:pPr marL="800100" lvl="1"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秤重工具</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水底相機</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裝尖銳物的</a:t>
            </a:r>
            <a:r>
              <a:rPr lang="zh-TW" altLang="zh-TW" b="1" dirty="0" smtClean="0">
                <a:solidFill>
                  <a:srgbClr val="376092"/>
                </a:solidFill>
                <a:latin typeface="Arial" panose="020B0604020202020204" pitchFamily="34" charset="0"/>
                <a:cs typeface="Arial" panose="020B0604020202020204" pitchFamily="34" charset="0"/>
              </a:rPr>
              <a:t>容器</a:t>
            </a:r>
            <a:endParaRPr lang="en-AU" b="1" dirty="0" smtClean="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空白記錄板和</a:t>
            </a:r>
            <a:r>
              <a:rPr lang="zh-TW" altLang="zh-TW" b="1" dirty="0" smtClean="0">
                <a:solidFill>
                  <a:srgbClr val="376092"/>
                </a:solidFill>
                <a:latin typeface="Arial" panose="020B0604020202020204" pitchFamily="34" charset="0"/>
                <a:cs typeface="Arial" panose="020B0604020202020204" pitchFamily="34" charset="0"/>
              </a:rPr>
              <a:t>鉛筆</a:t>
            </a:r>
            <a:endParaRPr lang="zh-TW" altLang="zh-TW"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r>
              <a:rPr lang="zh-TW" altLang="zh-TW" dirty="0" smtClean="0"/>
              <a:t>浮力</a:t>
            </a:r>
            <a:r>
              <a:rPr lang="zh-TW" altLang="zh-TW" dirty="0"/>
              <a:t>物體</a:t>
            </a:r>
          </a:p>
        </p:txBody>
      </p:sp>
      <p:sp>
        <p:nvSpPr>
          <p:cNvPr id="54275" name="Content Placeholder 2"/>
          <p:cNvSpPr>
            <a:spLocks noGrp="1"/>
          </p:cNvSpPr>
          <p:nvPr>
            <p:ph idx="1"/>
          </p:nvPr>
        </p:nvSpPr>
        <p:spPr>
          <a:xfrm>
            <a:off x="685800" y="2484438"/>
            <a:ext cx="3886200" cy="3154362"/>
          </a:xfrm>
        </p:spPr>
        <p:txBody>
          <a:bodyPr>
            <a:normAutofit/>
          </a:bodyPr>
          <a:lstStyle/>
          <a:p>
            <a:r>
              <a:rPr lang="zh-TW" altLang="zh-TW" dirty="0"/>
              <a:t>不要碰到水</a:t>
            </a:r>
            <a:r>
              <a:rPr lang="zh-TW" altLang="zh-TW" dirty="0" smtClean="0"/>
              <a:t>底</a:t>
            </a:r>
            <a:endParaRPr lang="en-US" dirty="0" smtClean="0"/>
          </a:p>
          <a:p>
            <a:pPr lvl="1"/>
            <a:r>
              <a:rPr lang="zh-TW" altLang="zh-TW" dirty="0"/>
              <a:t>裝備</a:t>
            </a:r>
          </a:p>
          <a:p>
            <a:pPr lvl="1"/>
            <a:r>
              <a:rPr lang="zh-TW" altLang="zh-TW" dirty="0"/>
              <a:t>身體</a:t>
            </a:r>
          </a:p>
          <a:p>
            <a:pPr lvl="1"/>
            <a:r>
              <a:rPr lang="zh-TW" altLang="zh-TW" dirty="0"/>
              <a:t>蛙鞋</a:t>
            </a:r>
          </a:p>
          <a:p>
            <a:endParaRPr lang="en-US" dirty="0" smtClean="0"/>
          </a:p>
          <a:p>
            <a:pPr lvl="0"/>
            <a:r>
              <a:rPr lang="zh-TW" altLang="zh-TW" dirty="0"/>
              <a:t>隨時注意身體姿勢</a:t>
            </a:r>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zh-TW" altLang="zh-TW" dirty="0"/>
              <a:t>注意浮力和身體平衡狀態</a:t>
            </a:r>
            <a:endParaRPr lang="en-AU"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r>
              <a:rPr lang="zh-TW" altLang="zh-TW" dirty="0" smtClean="0"/>
              <a:t>尖銳</a:t>
            </a:r>
            <a:r>
              <a:rPr lang="zh-TW" altLang="zh-TW" dirty="0"/>
              <a:t>物</a:t>
            </a:r>
          </a:p>
        </p:txBody>
      </p:sp>
      <p:sp>
        <p:nvSpPr>
          <p:cNvPr id="54275" name="Content Placeholder 2"/>
          <p:cNvSpPr>
            <a:spLocks noGrp="1"/>
          </p:cNvSpPr>
          <p:nvPr>
            <p:ph idx="1"/>
          </p:nvPr>
        </p:nvSpPr>
        <p:spPr>
          <a:xfrm>
            <a:off x="457200" y="2209800"/>
            <a:ext cx="3886200" cy="3154362"/>
          </a:xfrm>
        </p:spPr>
        <p:txBody>
          <a:bodyPr/>
          <a:lstStyle/>
          <a:p>
            <a:pPr lvl="0"/>
            <a:r>
              <a:rPr lang="zh-TW" altLang="zh-TW" dirty="0"/>
              <a:t>移除前請考慮安全</a:t>
            </a:r>
          </a:p>
          <a:p>
            <a:pPr lvl="0"/>
            <a:r>
              <a:rPr lang="zh-TW" altLang="zh-TW" dirty="0"/>
              <a:t>使用堅固的容器</a:t>
            </a:r>
          </a:p>
          <a:p>
            <a:pPr lvl="0"/>
            <a:r>
              <a:rPr lang="zh-TW" altLang="zh-TW" dirty="0"/>
              <a:t>移除醫療尖銳物品時務必謹慎以對</a:t>
            </a:r>
          </a:p>
          <a:p>
            <a:pPr lvl="1"/>
            <a:r>
              <a:rPr lang="zh-TW" altLang="zh-TW" dirty="0"/>
              <a:t>針筒、針頭、手術刀、採血針和手術針</a:t>
            </a:r>
          </a:p>
          <a:p>
            <a:pPr marL="457200" lvl="1" indent="0">
              <a:buNone/>
            </a:pPr>
            <a:endParaRPr lang="en-US" dirty="0" smtClean="0"/>
          </a:p>
        </p:txBody>
      </p:sp>
      <p:sp>
        <p:nvSpPr>
          <p:cNvPr id="54276" name="Text Placeholder 13"/>
          <p:cNvSpPr>
            <a:spLocks noGrp="1"/>
          </p:cNvSpPr>
          <p:nvPr>
            <p:ph type="body" sz="quarter" idx="12"/>
          </p:nvPr>
        </p:nvSpPr>
        <p:spPr>
          <a:xfrm>
            <a:off x="457200" y="1616075"/>
            <a:ext cx="8153400" cy="685800"/>
          </a:xfrm>
        </p:spPr>
        <p:txBody>
          <a:bodyPr/>
          <a:lstStyle/>
          <a:p>
            <a:r>
              <a:rPr lang="zh-TW" altLang="zh-TW" dirty="0"/>
              <a:t>謹慎處理可能造成刺傷的物品</a:t>
            </a:r>
            <a:endParaRPr lang="en-AU"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r>
              <a:rPr lang="zh-TW" altLang="zh-TW" dirty="0" smtClean="0"/>
              <a:t>用</a:t>
            </a:r>
            <a:r>
              <a:rPr lang="zh-TW" altLang="zh-TW" dirty="0"/>
              <a:t>照片說故事</a:t>
            </a:r>
          </a:p>
        </p:txBody>
      </p:sp>
      <p:sp>
        <p:nvSpPr>
          <p:cNvPr id="56323" name="Content Placeholder 2"/>
          <p:cNvSpPr>
            <a:spLocks noGrp="1"/>
          </p:cNvSpPr>
          <p:nvPr>
            <p:ph idx="1"/>
          </p:nvPr>
        </p:nvSpPr>
        <p:spPr>
          <a:xfrm>
            <a:off x="457200" y="2819400"/>
            <a:ext cx="4267200" cy="2849563"/>
          </a:xfrm>
        </p:spPr>
        <p:txBody>
          <a:bodyPr>
            <a:normAutofit/>
          </a:bodyPr>
          <a:lstStyle/>
          <a:p>
            <a:pPr>
              <a:buNone/>
            </a:pPr>
            <a:r>
              <a:rPr lang="en-AU" sz="1600" dirty="0" smtClean="0">
                <a:ea typeface="Calibri" pitchFamily="34" charset="0"/>
              </a:rPr>
              <a:t>1.</a:t>
            </a:r>
            <a:r>
              <a:rPr lang="zh-TW" altLang="zh-TW" sz="1600" dirty="0"/>
              <a:t>協助解釋資料的照片</a:t>
            </a:r>
            <a:r>
              <a:rPr lang="zh-TW" altLang="zh-TW" sz="1600" dirty="0" smtClean="0"/>
              <a:t>：</a:t>
            </a:r>
            <a:endParaRPr lang="en-AU" sz="1600" dirty="0" smtClean="0">
              <a:ea typeface="Calibri" pitchFamily="34" charset="0"/>
            </a:endParaRPr>
          </a:p>
          <a:p>
            <a:pPr lvl="1"/>
            <a:r>
              <a:rPr lang="zh-TW" altLang="zh-TW" sz="1600" dirty="0"/>
              <a:t>對環境造成傷害的海洋垃圾</a:t>
            </a:r>
          </a:p>
          <a:p>
            <a:pPr lvl="1"/>
            <a:r>
              <a:rPr lang="zh-TW" altLang="zh-TW" sz="1600" dirty="0"/>
              <a:t>被垃圾纏住的動物</a:t>
            </a:r>
          </a:p>
          <a:p>
            <a:pPr lvl="1"/>
            <a:r>
              <a:rPr lang="zh-TW" altLang="zh-TW" sz="1600" dirty="0"/>
              <a:t>無法辨識的垃圾</a:t>
            </a:r>
          </a:p>
          <a:p>
            <a:pPr lvl="1"/>
            <a:r>
              <a:rPr lang="zh-TW" altLang="zh-TW" sz="1600" dirty="0"/>
              <a:t>水面下的垃圾</a:t>
            </a:r>
          </a:p>
          <a:p>
            <a:pPr lvl="1"/>
            <a:r>
              <a:rPr lang="zh-TW" altLang="zh-TW" sz="1600" dirty="0"/>
              <a:t>你沒有移除的垃圾</a:t>
            </a:r>
          </a:p>
          <a:p>
            <a:pPr lvl="1"/>
            <a:endParaRPr lang="en-AU" sz="1600" dirty="0" smtClean="0">
              <a:ea typeface="Calibri" pitchFamily="34" charset="0"/>
            </a:endParaRPr>
          </a:p>
          <a:p>
            <a:pPr lvl="0"/>
            <a:r>
              <a:rPr lang="zh-TW" altLang="zh-TW" sz="1600" dirty="0"/>
              <a:t>提交資料的時候請一併附上這類照片</a:t>
            </a:r>
          </a:p>
        </p:txBody>
      </p:sp>
      <p:sp>
        <p:nvSpPr>
          <p:cNvPr id="56324" name="Text Placeholder 10"/>
          <p:cNvSpPr>
            <a:spLocks noGrp="1"/>
          </p:cNvSpPr>
          <p:nvPr>
            <p:ph type="body" sz="quarter" idx="12"/>
          </p:nvPr>
        </p:nvSpPr>
        <p:spPr>
          <a:xfrm>
            <a:off x="457200" y="1646238"/>
            <a:ext cx="8153400" cy="1096962"/>
          </a:xfrm>
        </p:spPr>
        <p:txBody>
          <a:bodyPr/>
          <a:lstStyle/>
          <a:p>
            <a:r>
              <a:rPr lang="zh-TW" altLang="zh-TW" dirty="0"/>
              <a:t>拍照並非必要項目，但照片可以充分展現問題，說服人們採取行動</a:t>
            </a:r>
          </a:p>
          <a:p>
            <a:pPr algn="ctr"/>
            <a:r>
              <a:rPr lang="zh-TW" altLang="zh-TW" dirty="0"/>
              <a:t>照片類型有兩種：</a:t>
            </a:r>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56328"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lang="en-AU" sz="1600" b="1" dirty="0">
                <a:solidFill>
                  <a:srgbClr val="376092"/>
                </a:solidFill>
                <a:latin typeface="Arial" pitchFamily="34" charset="0"/>
                <a:ea typeface="Calibri" pitchFamily="34" charset="0"/>
                <a:cs typeface="Arial" pitchFamily="34" charset="0"/>
              </a:rPr>
              <a:t>2</a:t>
            </a:r>
            <a:r>
              <a:rPr lang="en-AU" sz="1600" b="1" dirty="0" smtClean="0">
                <a:solidFill>
                  <a:srgbClr val="376092"/>
                </a:solidFill>
                <a:latin typeface="Arial" pitchFamily="34" charset="0"/>
                <a:ea typeface="Calibri" pitchFamily="34" charset="0"/>
                <a:cs typeface="Arial" pitchFamily="34" charset="0"/>
              </a:rPr>
              <a:t>.</a:t>
            </a:r>
            <a:r>
              <a:rPr lang="zh-TW" altLang="zh-TW" sz="1600" b="1" dirty="0">
                <a:solidFill>
                  <a:srgbClr val="376092"/>
                </a:solidFill>
                <a:latin typeface="Arial" pitchFamily="34" charset="0"/>
                <a:ea typeface="Calibri" pitchFamily="34" charset="0"/>
                <a:cs typeface="Arial" pitchFamily="34" charset="0"/>
              </a:rPr>
              <a:t>用來說故事的照片</a:t>
            </a:r>
            <a:r>
              <a:rPr lang="zh-TW" altLang="zh-TW" sz="1600" b="1" dirty="0" smtClean="0">
                <a:solidFill>
                  <a:srgbClr val="376092"/>
                </a:solidFill>
                <a:latin typeface="Arial" pitchFamily="34" charset="0"/>
                <a:ea typeface="Calibri" pitchFamily="34" charset="0"/>
                <a:cs typeface="Arial" pitchFamily="34" charset="0"/>
              </a:rPr>
              <a:t>：</a:t>
            </a:r>
            <a:endParaRPr lang="en-AU" sz="1600" b="1" dirty="0" smtClean="0">
              <a:solidFill>
                <a:srgbClr val="376092"/>
              </a:solidFill>
              <a:latin typeface="Arial" pitchFamily="34" charset="0"/>
              <a:ea typeface="Calibri" pitchFamily="34" charset="0"/>
              <a:cs typeface="Arial" pitchFamily="34" charset="0"/>
            </a:endParaRPr>
          </a:p>
          <a:p>
            <a:pPr marL="742950" lvl="1" indent="-285750">
              <a:spcBef>
                <a:spcPct val="20000"/>
              </a:spcBef>
              <a:buSzPct val="60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團體照</a:t>
            </a:r>
          </a:p>
          <a:p>
            <a:pPr marL="742950" lvl="1" indent="-285750">
              <a:spcBef>
                <a:spcPct val="20000"/>
              </a:spcBef>
              <a:buSzPct val="60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執行任務的潛水員</a:t>
            </a:r>
          </a:p>
          <a:p>
            <a:pPr marL="742950" lvl="1" indent="-285750">
              <a:spcBef>
                <a:spcPct val="20000"/>
              </a:spcBef>
              <a:buSzPct val="60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清算並記錄垃圾的潛水員</a:t>
            </a:r>
          </a:p>
          <a:p>
            <a:pPr marL="742950" lvl="1" indent="-285750">
              <a:spcBef>
                <a:spcPct val="20000"/>
              </a:spcBef>
              <a:buSzPct val="60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在陸地地面上拍一張所有你們清除的垃圾</a:t>
            </a:r>
          </a:p>
          <a:p>
            <a:pPr marL="342900" lvl="0" indent="-342900">
              <a:spcBef>
                <a:spcPct val="20000"/>
              </a:spcBef>
              <a:buSzPct val="75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上傳至 </a:t>
            </a:r>
            <a:r>
              <a:rPr lang="en-US" altLang="zh-TW" sz="1600" b="1" dirty="0">
                <a:solidFill>
                  <a:srgbClr val="376092"/>
                </a:solidFill>
                <a:latin typeface="Arial" pitchFamily="34" charset="0"/>
                <a:ea typeface="Calibri" pitchFamily="34" charset="0"/>
                <a:cs typeface="Arial" pitchFamily="34" charset="0"/>
              </a:rPr>
              <a:t>My Ocean </a:t>
            </a:r>
            <a:r>
              <a:rPr lang="zh-TW" altLang="zh-TW" sz="1600" b="1" dirty="0">
                <a:solidFill>
                  <a:srgbClr val="376092"/>
                </a:solidFill>
                <a:latin typeface="Arial" pitchFamily="34" charset="0"/>
                <a:ea typeface="Calibri" pitchFamily="34" charset="0"/>
                <a:cs typeface="Arial" pitchFamily="34" charset="0"/>
              </a:rPr>
              <a:t>部落格</a:t>
            </a:r>
          </a:p>
          <a:p>
            <a:pPr marL="342900" lvl="0" indent="-342900">
              <a:spcBef>
                <a:spcPct val="20000"/>
              </a:spcBef>
              <a:buSzPct val="75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在 </a:t>
            </a:r>
            <a:r>
              <a:rPr lang="en-US" altLang="zh-TW" sz="1600" b="1" dirty="0">
                <a:solidFill>
                  <a:srgbClr val="376092"/>
                </a:solidFill>
                <a:latin typeface="Arial" pitchFamily="34" charset="0"/>
                <a:ea typeface="Calibri" pitchFamily="34" charset="0"/>
                <a:cs typeface="Arial" pitchFamily="34" charset="0"/>
              </a:rPr>
              <a:t>Facebook </a:t>
            </a:r>
            <a:r>
              <a:rPr lang="zh-TW" altLang="zh-TW" sz="1600" b="1" dirty="0">
                <a:solidFill>
                  <a:srgbClr val="376092"/>
                </a:solidFill>
                <a:latin typeface="Arial" pitchFamily="34" charset="0"/>
                <a:ea typeface="Calibri" pitchFamily="34" charset="0"/>
                <a:cs typeface="Arial" pitchFamily="34" charset="0"/>
              </a:rPr>
              <a:t>或 </a:t>
            </a:r>
            <a:r>
              <a:rPr lang="en-US" altLang="zh-TW" sz="1600" b="1" dirty="0" err="1">
                <a:solidFill>
                  <a:srgbClr val="376092"/>
                </a:solidFill>
                <a:latin typeface="Arial" pitchFamily="34" charset="0"/>
                <a:ea typeface="Calibri" pitchFamily="34" charset="0"/>
                <a:cs typeface="Arial" pitchFamily="34" charset="0"/>
              </a:rPr>
              <a:t>ScubaEarth</a:t>
            </a:r>
            <a:r>
              <a:rPr lang="en-US" altLang="zh-TW" sz="1600" b="1" dirty="0">
                <a:solidFill>
                  <a:srgbClr val="376092"/>
                </a:solidFill>
                <a:latin typeface="Arial" pitchFamily="34" charset="0"/>
                <a:ea typeface="Calibri" pitchFamily="34" charset="0"/>
                <a:cs typeface="Arial" pitchFamily="34" charset="0"/>
              </a:rPr>
              <a:t> </a:t>
            </a:r>
            <a:r>
              <a:rPr lang="zh-TW" altLang="zh-TW" sz="1600" b="1" dirty="0">
                <a:solidFill>
                  <a:srgbClr val="376092"/>
                </a:solidFill>
                <a:latin typeface="Arial" pitchFamily="34" charset="0"/>
                <a:ea typeface="Calibri" pitchFamily="34" charset="0"/>
                <a:cs typeface="Arial" pitchFamily="34" charset="0"/>
              </a:rPr>
              <a:t>上分享</a:t>
            </a:r>
          </a:p>
          <a:p>
            <a:pPr marL="342900" lvl="0" indent="-342900">
              <a:spcBef>
                <a:spcPct val="20000"/>
              </a:spcBef>
              <a:buSzPct val="75000"/>
              <a:buFont typeface="Wingdings" pitchFamily="2" charset="2"/>
              <a:buChar char="l"/>
            </a:pPr>
            <a:r>
              <a:rPr lang="zh-TW" altLang="zh-TW" sz="1600" b="1" dirty="0">
                <a:solidFill>
                  <a:srgbClr val="376092"/>
                </a:solidFill>
                <a:latin typeface="Arial" pitchFamily="34" charset="0"/>
                <a:ea typeface="Calibri" pitchFamily="34" charset="0"/>
                <a:cs typeface="Arial" pitchFamily="34" charset="0"/>
              </a:rPr>
              <a:t>投稿到地方報紙訴說你的</a:t>
            </a:r>
            <a:r>
              <a:rPr lang="zh-TW" altLang="zh-TW" sz="1600" b="1" dirty="0" smtClean="0">
                <a:solidFill>
                  <a:srgbClr val="376092"/>
                </a:solidFill>
                <a:latin typeface="Arial" pitchFamily="34" charset="0"/>
                <a:ea typeface="Calibri" pitchFamily="34" charset="0"/>
                <a:cs typeface="Arial" pitchFamily="34" charset="0"/>
              </a:rPr>
              <a:t>故事</a:t>
            </a:r>
            <a:endParaRPr lang="zh-TW" altLang="zh-TW" sz="16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rPr>
              <a:t>規劃潛水調查</a:t>
            </a:r>
            <a:endParaRPr lang="en-GB" altLang="zh-TW" sz="2000" b="1" dirty="0">
              <a:solidFill>
                <a:srgbClr val="37609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zh-TW" altLang="zh-TW" dirty="0" smtClean="0"/>
              <a:t>不</a:t>
            </a:r>
            <a:r>
              <a:rPr lang="zh-TW" altLang="zh-TW" dirty="0"/>
              <a:t>須移除的垃圾</a:t>
            </a:r>
            <a:br>
              <a:rPr lang="zh-TW" altLang="zh-TW" dirty="0"/>
            </a:br>
            <a:endParaRPr lang="en-US" dirty="0"/>
          </a:p>
        </p:txBody>
      </p:sp>
      <p:sp>
        <p:nvSpPr>
          <p:cNvPr id="58371" name="Content Placeholder 2"/>
          <p:cNvSpPr>
            <a:spLocks noGrp="1"/>
          </p:cNvSpPr>
          <p:nvPr>
            <p:ph idx="1"/>
          </p:nvPr>
        </p:nvSpPr>
        <p:spPr>
          <a:xfrm>
            <a:off x="685800" y="2514600"/>
            <a:ext cx="4343400" cy="2209800"/>
          </a:xfrm>
        </p:spPr>
        <p:txBody>
          <a:bodyPr>
            <a:normAutofit/>
          </a:bodyPr>
          <a:lstStyle/>
          <a:p>
            <a:pPr lvl="0"/>
            <a:r>
              <a:rPr lang="zh-TW" altLang="zh-TW" dirty="0"/>
              <a:t>安全是最重要的考量</a:t>
            </a:r>
          </a:p>
          <a:p>
            <a:r>
              <a:rPr lang="zh-TW" altLang="zh-TW" dirty="0"/>
              <a:t>移除垃圾是否安全</a:t>
            </a:r>
            <a:r>
              <a:rPr lang="zh-TW" altLang="zh-TW" dirty="0" smtClean="0"/>
              <a:t>？</a:t>
            </a:r>
            <a:endParaRPr lang="en-AU" dirty="0" smtClean="0"/>
          </a:p>
          <a:p>
            <a:pPr lvl="1"/>
            <a:r>
              <a:rPr lang="zh-TW" altLang="zh-TW" dirty="0"/>
              <a:t>也許可以留在原處</a:t>
            </a:r>
          </a:p>
          <a:p>
            <a:pPr lvl="0"/>
            <a:r>
              <a:rPr lang="zh-TW" altLang="zh-TW" dirty="0"/>
              <a:t>垃圾會造成傷害嗎？</a:t>
            </a:r>
          </a:p>
          <a:p>
            <a:pPr lvl="1"/>
            <a:r>
              <a:rPr lang="zh-TW" altLang="zh-TW" dirty="0"/>
              <a:t>雖然會短暫擾動到海洋生物，也得將垃圾移除</a:t>
            </a:r>
          </a:p>
          <a:p>
            <a:endParaRPr lang="en-US" dirty="0" smtClean="0"/>
          </a:p>
        </p:txBody>
      </p:sp>
      <p:sp>
        <p:nvSpPr>
          <p:cNvPr id="58372" name="Text Placeholder 14"/>
          <p:cNvSpPr>
            <a:spLocks noGrp="1"/>
          </p:cNvSpPr>
          <p:nvPr>
            <p:ph type="body" sz="quarter" idx="12"/>
          </p:nvPr>
        </p:nvSpPr>
        <p:spPr>
          <a:xfrm>
            <a:off x="457200" y="1676400"/>
            <a:ext cx="8153400" cy="762000"/>
          </a:xfrm>
        </p:spPr>
        <p:txBody>
          <a:bodyPr/>
          <a:lstStyle/>
          <a:p>
            <a:r>
              <a:rPr lang="zh-TW" altLang="zh-TW" dirty="0"/>
              <a:t>有時海洋生物會在垃圾中生長與寄居，這時我們該移除垃圾嗎？</a:t>
            </a:r>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30728" name="TextBox 16"/>
          <p:cNvSpPr txBox="1">
            <a:spLocks noChangeArrowheads="1"/>
          </p:cNvSpPr>
          <p:nvPr/>
        </p:nvSpPr>
        <p:spPr bwMode="auto">
          <a:xfrm>
            <a:off x="685800" y="4876800"/>
            <a:ext cx="4267200" cy="430887"/>
          </a:xfrm>
          <a:prstGeom prst="rect">
            <a:avLst/>
          </a:prstGeom>
          <a:noFill/>
          <a:ln w="9525">
            <a:noFill/>
            <a:miter lim="800000"/>
            <a:headEnd/>
            <a:tailEnd/>
          </a:ln>
        </p:spPr>
        <p:txBody>
          <a:bodyPr>
            <a:spAutoFit/>
          </a:bodyPr>
          <a:lstStyle/>
          <a:p>
            <a:pPr algn="ctr"/>
            <a:r>
              <a:rPr lang="zh-TW" altLang="zh-TW" sz="2200" b="1" dirty="0" smtClean="0">
                <a:solidFill>
                  <a:schemeClr val="accent2">
                    <a:lumMod val="75000"/>
                  </a:schemeClr>
                </a:solidFill>
                <a:latin typeface="Arial" panose="020B0604020202020204" pitchFamily="34" charset="0"/>
                <a:cs typeface="Arial" panose="020B0604020202020204" pitchFamily="34" charset="0"/>
              </a:rPr>
              <a:t>不確定</a:t>
            </a:r>
            <a:r>
              <a:rPr lang="zh-TW" altLang="zh-TW" sz="2200" b="1" dirty="0">
                <a:solidFill>
                  <a:schemeClr val="accent2">
                    <a:lumMod val="75000"/>
                  </a:schemeClr>
                </a:solidFill>
                <a:latin typeface="Arial" panose="020B0604020202020204" pitchFamily="34" charset="0"/>
                <a:cs typeface="Arial" panose="020B0604020202020204" pitchFamily="34" charset="0"/>
              </a:rPr>
              <a:t>就留在原處</a:t>
            </a: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zh-TW" altLang="zh-TW" dirty="0" smtClean="0"/>
              <a:t>不</a:t>
            </a:r>
            <a:r>
              <a:rPr lang="zh-TW" altLang="zh-TW" dirty="0"/>
              <a:t>須移除的垃圾</a:t>
            </a:r>
            <a:r>
              <a:rPr lang="zh-TW" altLang="zh-TW" dirty="0">
                <a:effectLst/>
              </a:rPr>
              <a:t/>
            </a:r>
            <a:br>
              <a:rPr lang="zh-TW" altLang="zh-TW" dirty="0">
                <a:effectLst/>
              </a:rPr>
            </a:br>
            <a:endParaRPr dirty="0" smtClean="0"/>
          </a:p>
        </p:txBody>
      </p:sp>
      <p:sp>
        <p:nvSpPr>
          <p:cNvPr id="60419" name="Content Placeholder 2"/>
          <p:cNvSpPr>
            <a:spLocks noGrp="1"/>
          </p:cNvSpPr>
          <p:nvPr>
            <p:ph idx="1"/>
          </p:nvPr>
        </p:nvSpPr>
        <p:spPr>
          <a:xfrm>
            <a:off x="685800" y="2286000"/>
            <a:ext cx="4343400" cy="3886200"/>
          </a:xfrm>
        </p:spPr>
        <p:txBody>
          <a:bodyPr>
            <a:normAutofit/>
          </a:bodyPr>
          <a:lstStyle/>
          <a:p>
            <a:pPr lvl="0"/>
            <a:r>
              <a:rPr lang="zh-TW" altLang="zh-TW" dirty="0"/>
              <a:t>製造材料？</a:t>
            </a:r>
          </a:p>
          <a:p>
            <a:pPr lvl="1"/>
            <a:r>
              <a:rPr lang="zh-TW" altLang="zh-TW" sz="1600" dirty="0"/>
              <a:t>玻璃瓶和鐵罐</a:t>
            </a:r>
          </a:p>
          <a:p>
            <a:pPr lvl="2"/>
            <a:r>
              <a:rPr lang="zh-TW" altLang="zh-TW" sz="1600" dirty="0"/>
              <a:t>也許可以留在</a:t>
            </a:r>
            <a:r>
              <a:rPr lang="zh-TW" altLang="zh-TW" sz="1600" dirty="0" smtClean="0"/>
              <a:t>原處</a:t>
            </a:r>
            <a:endParaRPr lang="en-AU" sz="1600" dirty="0" smtClean="0">
              <a:latin typeface="Arial" charset="0"/>
              <a:cs typeface="Arial" charset="0"/>
            </a:endParaRPr>
          </a:p>
          <a:p>
            <a:pPr lvl="1"/>
            <a:r>
              <a:rPr lang="zh-TW" altLang="zh-TW" sz="1600" dirty="0"/>
              <a:t>硬塑膠、捕魚箱、包裝材料</a:t>
            </a:r>
            <a:r>
              <a:rPr lang="zh-TW" altLang="zh-TW" sz="1600" dirty="0" smtClean="0"/>
              <a:t>等</a:t>
            </a:r>
            <a:endParaRPr lang="en-AU" sz="1600" dirty="0" smtClean="0">
              <a:latin typeface="Arial" charset="0"/>
              <a:cs typeface="Arial" charset="0"/>
            </a:endParaRPr>
          </a:p>
          <a:p>
            <a:pPr lvl="2"/>
            <a:r>
              <a:rPr lang="zh-TW" altLang="zh-TW" sz="1600" dirty="0"/>
              <a:t>也許要移除</a:t>
            </a:r>
          </a:p>
          <a:p>
            <a:r>
              <a:rPr lang="zh-TW" altLang="zh-TW" dirty="0"/>
              <a:t>垃圾的內容物</a:t>
            </a:r>
            <a:r>
              <a:rPr lang="zh-TW" altLang="zh-TW" dirty="0" smtClean="0"/>
              <a:t>？</a:t>
            </a:r>
            <a:endParaRPr lang="en-AU" dirty="0" smtClean="0">
              <a:latin typeface="Arial" charset="0"/>
              <a:cs typeface="Arial" charset="0"/>
            </a:endParaRPr>
          </a:p>
          <a:p>
            <a:pPr lvl="1"/>
            <a:r>
              <a:rPr lang="zh-TW" altLang="zh-TW" sz="1600" dirty="0"/>
              <a:t>電池、燃料容器、顏料罐等</a:t>
            </a:r>
          </a:p>
          <a:p>
            <a:pPr lvl="2"/>
            <a:r>
              <a:rPr lang="zh-TW" altLang="zh-TW" sz="1600" dirty="0"/>
              <a:t>如果安全就移除</a:t>
            </a:r>
          </a:p>
          <a:p>
            <a:r>
              <a:rPr lang="zh-TW" altLang="zh-TW" dirty="0"/>
              <a:t>漁網、釣魚線、釣魚</a:t>
            </a:r>
            <a:r>
              <a:rPr lang="zh-TW" altLang="zh-TW" dirty="0" smtClean="0"/>
              <a:t>繩</a:t>
            </a:r>
            <a:endParaRPr lang="en-AU" dirty="0" smtClean="0">
              <a:latin typeface="Arial" charset="0"/>
              <a:cs typeface="Arial" charset="0"/>
            </a:endParaRPr>
          </a:p>
          <a:p>
            <a:pPr lvl="1"/>
            <a:r>
              <a:rPr lang="zh-TW" altLang="zh-TW" sz="1600" dirty="0"/>
              <a:t>移除部分垃圾</a:t>
            </a:r>
          </a:p>
          <a:p>
            <a:pPr lvl="2"/>
            <a:r>
              <a:rPr lang="zh-TW" altLang="zh-TW" sz="1600" dirty="0"/>
              <a:t>可使用</a:t>
            </a:r>
            <a:r>
              <a:rPr lang="zh-TW" altLang="zh-TW" sz="1600" dirty="0" smtClean="0"/>
              <a:t>剪刀</a:t>
            </a:r>
            <a:endParaRPr lang="zh-TW" altLang="zh-TW" sz="1600" dirty="0"/>
          </a:p>
        </p:txBody>
      </p:sp>
      <p:sp>
        <p:nvSpPr>
          <p:cNvPr id="60420" name="Text Placeholder 14"/>
          <p:cNvSpPr>
            <a:spLocks noGrp="1"/>
          </p:cNvSpPr>
          <p:nvPr>
            <p:ph type="body" sz="quarter" idx="12"/>
          </p:nvPr>
        </p:nvSpPr>
        <p:spPr>
          <a:xfrm>
            <a:off x="457200" y="1676400"/>
            <a:ext cx="8153400" cy="533400"/>
          </a:xfrm>
        </p:spPr>
        <p:txBody>
          <a:bodyPr/>
          <a:lstStyle/>
          <a:p>
            <a:r>
              <a:rPr lang="zh-TW" altLang="zh-TW" dirty="0"/>
              <a:t>請依照以下重點決定是否移除垃圾：</a:t>
            </a: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
        <p:nvSpPr>
          <p:cNvPr id="10" name="Text Placeholder 20"/>
          <p:cNvSpPr>
            <a:spLocks noGrp="1"/>
          </p:cNvSpPr>
          <p:nvPr>
            <p:ph type="body" sz="quarter" idx="16"/>
          </p:nvPr>
        </p:nvSpPr>
        <p:spPr>
          <a:xfrm>
            <a:off x="76200" y="6418263"/>
            <a:ext cx="2590800" cy="304800"/>
          </a:xfrm>
        </p:spPr>
        <p:txBody>
          <a:bodyPr/>
          <a:lstStyle/>
          <a:p>
            <a:r>
              <a:rPr lang="zh-TW" altLang="zh-TW" b="1" dirty="0">
                <a:solidFill>
                  <a:schemeClr val="bg1"/>
                </a:solidFill>
              </a:rPr>
              <a:t>節</a:t>
            </a:r>
            <a:r>
              <a:rPr lang="en-US" altLang="zh-TW" b="1" dirty="0">
                <a:solidFill>
                  <a:schemeClr val="bg1"/>
                </a:solidFill>
              </a:rPr>
              <a:t> 2</a:t>
            </a:r>
            <a:r>
              <a:rPr lang="zh-TW" altLang="zh-TW" b="1" dirty="0">
                <a:solidFill>
                  <a:schemeClr val="bg1"/>
                </a:solidFill>
              </a:rPr>
              <a:t>：是時候了</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a:t>你已經學</a:t>
            </a:r>
            <a:r>
              <a:rPr lang="zh-TW" altLang="zh-TW" dirty="0" smtClean="0"/>
              <a:t>到</a:t>
            </a:r>
            <a:endParaRPr lang="en-GB" dirty="0"/>
          </a:p>
        </p:txBody>
      </p:sp>
      <p:sp>
        <p:nvSpPr>
          <p:cNvPr id="62467" name="Content Placeholder 2"/>
          <p:cNvSpPr>
            <a:spLocks noGrp="1"/>
          </p:cNvSpPr>
          <p:nvPr>
            <p:ph idx="1"/>
          </p:nvPr>
        </p:nvSpPr>
        <p:spPr>
          <a:xfrm>
            <a:off x="685800" y="3048000"/>
            <a:ext cx="5638800" cy="3459163"/>
          </a:xfrm>
        </p:spPr>
        <p:txBody>
          <a:bodyPr/>
          <a:lstStyle/>
          <a:p>
            <a:pPr lvl="0"/>
            <a:r>
              <a:rPr lang="zh-TW" altLang="zh-TW" dirty="0"/>
              <a:t>長期調查能得出最佳結果</a:t>
            </a:r>
          </a:p>
          <a:p>
            <a:pPr lvl="0"/>
            <a:r>
              <a:rPr lang="zh-TW" altLang="zh-TW" dirty="0"/>
              <a:t>選擇調查潛點</a:t>
            </a:r>
          </a:p>
          <a:p>
            <a:pPr lvl="0"/>
            <a:r>
              <a:rPr lang="zh-TW" altLang="zh-TW" dirty="0"/>
              <a:t>查清該次潛水相關資料</a:t>
            </a:r>
          </a:p>
          <a:p>
            <a:pPr lvl="0"/>
            <a:r>
              <a:rPr lang="zh-TW" altLang="zh-TW" dirty="0"/>
              <a:t>裝備</a:t>
            </a:r>
          </a:p>
          <a:p>
            <a:pPr lvl="0"/>
            <a:r>
              <a:rPr lang="zh-TW" altLang="zh-TW" dirty="0"/>
              <a:t>用照片說故事</a:t>
            </a:r>
          </a:p>
          <a:p>
            <a:r>
              <a:rPr lang="zh-TW" altLang="zh-TW" dirty="0"/>
              <a:t>不須清除的</a:t>
            </a:r>
            <a:r>
              <a:rPr lang="zh-TW" altLang="zh-TW" dirty="0" smtClean="0"/>
              <a:t>垃圾</a:t>
            </a:r>
            <a:endParaRPr lang="en-AU" dirty="0" smtClean="0"/>
          </a:p>
        </p:txBody>
      </p:sp>
      <p:sp>
        <p:nvSpPr>
          <p:cNvPr id="62468" name="Text Placeholder 3"/>
          <p:cNvSpPr>
            <a:spLocks noGrp="1"/>
          </p:cNvSpPr>
          <p:nvPr>
            <p:ph type="body" sz="quarter" idx="12"/>
          </p:nvPr>
        </p:nvSpPr>
        <p:spPr>
          <a:xfrm>
            <a:off x="457200" y="1951038"/>
            <a:ext cx="8153400" cy="685800"/>
          </a:xfrm>
        </p:spPr>
        <p:txBody>
          <a:bodyPr/>
          <a:lstStyle/>
          <a:p>
            <a:r>
              <a:rPr lang="zh-TW" altLang="zh-TW" dirty="0" smtClean="0"/>
              <a:t>第</a:t>
            </a:r>
            <a:r>
              <a:rPr lang="zh-TW" altLang="en-US" dirty="0" smtClean="0"/>
              <a:t> </a:t>
            </a:r>
            <a:r>
              <a:rPr lang="en-US" altLang="zh-TW" dirty="0" smtClean="0"/>
              <a:t>2</a:t>
            </a:r>
            <a:r>
              <a:rPr lang="zh-TW" altLang="en-US" dirty="0" smtClean="0"/>
              <a:t> </a:t>
            </a:r>
            <a:r>
              <a:rPr lang="zh-TW" altLang="zh-TW" dirty="0" smtClean="0"/>
              <a:t>節</a:t>
            </a:r>
            <a:r>
              <a:rPr lang="zh-TW" altLang="zh-TW" dirty="0"/>
              <a:t>：是對抗海洋垃圾的時候了</a:t>
            </a:r>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solidFill>
                  <a:srgbClr val="FFFFFF"/>
                </a:solidFill>
                <a:latin typeface="Arial" charset="0"/>
                <a:cs typeface="Arial" charset="0"/>
              </a:rPr>
              <a:t>Dive Against </a:t>
            </a:r>
            <a:r>
              <a:rPr lang="en-AU" altLang="zh-TW" dirty="0" smtClean="0">
                <a:solidFill>
                  <a:srgbClr val="FFFFFF"/>
                </a:solidFill>
                <a:latin typeface="Arial" charset="0"/>
                <a:cs typeface="Arial" charset="0"/>
              </a:rPr>
              <a:t>Debris®</a:t>
            </a:r>
            <a:endParaRPr lang="en-AU" altLang="zh-TW" dirty="0">
              <a:solidFill>
                <a:srgbClr val="FFFFFF"/>
              </a:solidFill>
              <a:latin typeface="Arial" charset="0"/>
              <a:cs typeface="Arial" charset="0"/>
            </a:endParaRPr>
          </a:p>
          <a:p>
            <a:pPr fontAlgn="base">
              <a:spcBef>
                <a:spcPct val="0"/>
              </a:spcBef>
              <a:spcAft>
                <a:spcPct val="0"/>
              </a:spcAft>
            </a:pPr>
            <a:r>
              <a:rPr lang="zh-TW" altLang="zh-TW" dirty="0">
                <a:solidFill>
                  <a:srgbClr val="FFFFFF"/>
                </a:solidFill>
                <a:latin typeface="Arial" charset="0"/>
                <a:cs typeface="Arial" charset="0"/>
              </a:rPr>
              <a:t>調查指引</a:t>
            </a:r>
            <a:endParaRPr lang="en-US" altLang="zh-TW" dirty="0">
              <a:solidFill>
                <a:srgbClr val="FFFFFF"/>
              </a:solidFill>
              <a:latin typeface="Arial" charset="0"/>
              <a:cs typeface="Arial" charset="0"/>
            </a:endParaRPr>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zh-TW" altLang="zh-TW" dirty="0"/>
              <a:t>節</a:t>
            </a:r>
            <a:r>
              <a:rPr lang="en-US" altLang="zh-TW" dirty="0"/>
              <a:t> 2</a:t>
            </a:r>
            <a:r>
              <a:rPr lang="zh-TW" altLang="zh-TW" dirty="0"/>
              <a:t>：是時候了</a:t>
            </a:r>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規劃</a:t>
            </a:r>
            <a:r>
              <a:rPr lang="zh-TW" altLang="zh-TW" b="1" dirty="0">
                <a:solidFill>
                  <a:srgbClr val="376092"/>
                </a:solidFill>
                <a:latin typeface="Arial" panose="020B0604020202020204" pitchFamily="34" charset="0"/>
                <a:cs typeface="Arial" panose="020B0604020202020204" pitchFamily="34" charset="0"/>
              </a:rPr>
              <a:t>潛水調查計畫，並確切執行</a:t>
            </a: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pPr>
            <a:r>
              <a:rPr lang="zh-TW" altLang="zh-TW" sz="2000" b="1" dirty="0">
                <a:solidFill>
                  <a:srgbClr val="376092"/>
                </a:solidFill>
                <a:latin typeface="Arial" panose="020B0604020202020204" pitchFamily="34" charset="0"/>
                <a:cs typeface="Arial" panose="020B0604020202020204" pitchFamily="34" charset="0"/>
              </a:rPr>
              <a:t>有任何問題嗎</a:t>
            </a:r>
            <a:r>
              <a:rPr lang="zh-TW" altLang="zh-TW" sz="2000" b="1" dirty="0" smtClean="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r>
              <a:rPr lang="zh-TW" altLang="zh-TW" dirty="0" smtClean="0">
                <a:latin typeface="Arial" charset="0"/>
                <a:cs typeface="Arial" charset="0"/>
              </a:rPr>
              <a:t>讓調查</a:t>
            </a:r>
            <a:r>
              <a:rPr lang="en-US" altLang="zh-TW" dirty="0" smtClean="0">
                <a:latin typeface="Arial" charset="0"/>
                <a:cs typeface="Arial" charset="0"/>
              </a:rPr>
              <a:t/>
            </a:r>
            <a:br>
              <a:rPr lang="en-US" altLang="zh-TW" dirty="0" smtClean="0">
                <a:latin typeface="Arial" charset="0"/>
                <a:cs typeface="Arial" charset="0"/>
              </a:rPr>
            </a:br>
            <a:r>
              <a:rPr lang="zh-TW" altLang="zh-TW" dirty="0" smtClean="0">
                <a:latin typeface="Arial" charset="0"/>
                <a:cs typeface="Arial" charset="0"/>
              </a:rPr>
              <a:t>更</a:t>
            </a:r>
            <a:r>
              <a:rPr lang="zh-TW" altLang="zh-TW" dirty="0">
                <a:latin typeface="Arial" charset="0"/>
                <a:cs typeface="Arial" charset="0"/>
              </a:rPr>
              <a:t>具價值</a:t>
            </a: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dirty="0"/>
              <a:t>第</a:t>
            </a:r>
            <a:r>
              <a:rPr lang="en-US" altLang="zh-TW" dirty="0"/>
              <a:t> 3 </a:t>
            </a:r>
            <a:r>
              <a:rPr lang="zh-TW" altLang="zh-TW" dirty="0" smtClean="0"/>
              <a:t>節</a:t>
            </a:r>
            <a:r>
              <a:rPr lang="en-US" altLang="zh-TW" dirty="0" smtClean="0"/>
              <a:t>:</a:t>
            </a:r>
            <a:endParaRPr lang="zh-TW" altLang="zh-TW"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a:t>你將會學到</a:t>
            </a:r>
            <a:r>
              <a:rPr lang="en-GB" altLang="zh-TW" dirty="0"/>
              <a:t>. . .</a:t>
            </a:r>
            <a:endParaRPr lang="en-GB" dirty="0"/>
          </a:p>
        </p:txBody>
      </p:sp>
      <p:sp>
        <p:nvSpPr>
          <p:cNvPr id="13315" name="Content Placeholder 2"/>
          <p:cNvSpPr>
            <a:spLocks noGrp="1"/>
          </p:cNvSpPr>
          <p:nvPr>
            <p:ph idx="1"/>
          </p:nvPr>
        </p:nvSpPr>
        <p:spPr>
          <a:xfrm>
            <a:off x="685800" y="3048000"/>
            <a:ext cx="5105400" cy="2316163"/>
          </a:xfrm>
        </p:spPr>
        <p:txBody>
          <a:bodyPr/>
          <a:lstStyle/>
          <a:p>
            <a:pPr lvl="0"/>
            <a:r>
              <a:rPr lang="zh-TW" altLang="zh-TW" dirty="0"/>
              <a:t>長期調查能得出最佳結果</a:t>
            </a:r>
          </a:p>
          <a:p>
            <a:pPr lvl="0"/>
            <a:r>
              <a:rPr lang="zh-TW" altLang="zh-TW" dirty="0"/>
              <a:t>選擇調查潛點</a:t>
            </a:r>
          </a:p>
          <a:p>
            <a:pPr lvl="0"/>
            <a:r>
              <a:rPr lang="zh-TW" altLang="zh-TW" dirty="0"/>
              <a:t>查清該次潛水相關資料</a:t>
            </a:r>
          </a:p>
          <a:p>
            <a:pPr lvl="0"/>
            <a:r>
              <a:rPr lang="zh-TW" altLang="zh-TW" dirty="0"/>
              <a:t>裝備</a:t>
            </a:r>
          </a:p>
          <a:p>
            <a:pPr lvl="0"/>
            <a:r>
              <a:rPr lang="zh-TW" altLang="zh-TW" dirty="0"/>
              <a:t>用照片說故事</a:t>
            </a:r>
          </a:p>
          <a:p>
            <a:pPr lvl="0"/>
            <a:r>
              <a:rPr lang="zh-TW" altLang="zh-TW" dirty="0"/>
              <a:t>不須清除的垃圾</a:t>
            </a:r>
          </a:p>
        </p:txBody>
      </p:sp>
      <p:sp>
        <p:nvSpPr>
          <p:cNvPr id="13316" name="Text Placeholder 11"/>
          <p:cNvSpPr>
            <a:spLocks noGrp="1"/>
          </p:cNvSpPr>
          <p:nvPr>
            <p:ph type="body" sz="quarter" idx="12"/>
          </p:nvPr>
        </p:nvSpPr>
        <p:spPr>
          <a:xfrm>
            <a:off x="457200" y="1951038"/>
            <a:ext cx="8153400" cy="563562"/>
          </a:xfrm>
        </p:spPr>
        <p:txBody>
          <a:bodyPr/>
          <a:lstStyle/>
          <a:p>
            <a:r>
              <a:rPr lang="zh-TW" altLang="zh-TW" dirty="0">
                <a:latin typeface="Arial" charset="0"/>
                <a:cs typeface="Arial" charset="0"/>
              </a:rPr>
              <a:t>第 </a:t>
            </a:r>
            <a:r>
              <a:rPr lang="en-US" altLang="zh-TW" dirty="0">
                <a:latin typeface="Arial" charset="0"/>
                <a:cs typeface="Arial" charset="0"/>
              </a:rPr>
              <a:t>2 </a:t>
            </a:r>
            <a:r>
              <a:rPr lang="zh-TW" altLang="zh-TW" dirty="0">
                <a:latin typeface="Arial" charset="0"/>
                <a:cs typeface="Arial" charset="0"/>
              </a:rPr>
              <a:t>節：是對抗海洋垃圾的時候了</a:t>
            </a: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調查</a:t>
            </a:r>
            <a:r>
              <a:rPr lang="zh-TW" altLang="zh-TW" dirty="0"/>
              <a:t>指引</a:t>
            </a:r>
            <a:endParaRPr lang="en-US" dirty="0" smtClean="0">
              <a:latin typeface="Arial" charset="0"/>
              <a:cs typeface="Arial" charset="0"/>
            </a:endParaRP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zh-TW" altLang="zh-TW" dirty="0"/>
              <a:t>歡迎</a:t>
            </a: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a:r>
              <a:rPr lang="zh-TW" altLang="zh-TW" b="1" dirty="0">
                <a:solidFill>
                  <a:schemeClr val="tx2"/>
                </a:solidFill>
                <a:latin typeface="Arial" panose="020B0604020202020204" pitchFamily="34" charset="0"/>
                <a:cs typeface="Arial" panose="020B0604020202020204" pitchFamily="34" charset="0"/>
              </a:rPr>
              <a:t>第</a:t>
            </a:r>
            <a:r>
              <a:rPr lang="en-US" altLang="zh-TW" b="1" dirty="0">
                <a:solidFill>
                  <a:schemeClr val="tx2"/>
                </a:solidFill>
                <a:latin typeface="Arial" panose="020B0604020202020204" pitchFamily="34" charset="0"/>
                <a:cs typeface="Arial" panose="020B0604020202020204" pitchFamily="34" charset="0"/>
              </a:rPr>
              <a:t> 2 </a:t>
            </a:r>
            <a:r>
              <a:rPr lang="zh-TW" altLang="zh-TW" b="1" dirty="0">
                <a:solidFill>
                  <a:schemeClr val="tx2"/>
                </a:solidFill>
                <a:latin typeface="Arial" panose="020B0604020202020204" pitchFamily="34" charset="0"/>
                <a:cs typeface="Arial" panose="020B0604020202020204" pitchFamily="34" charset="0"/>
              </a:rPr>
              <a:t>節</a:t>
            </a:r>
          </a:p>
          <a:p>
            <a:pPr algn="ctr"/>
            <a:r>
              <a:rPr lang="zh-TW" altLang="zh-TW" b="1" dirty="0">
                <a:solidFill>
                  <a:schemeClr val="tx2"/>
                </a:solidFill>
                <a:latin typeface="Arial" panose="020B0604020202020204" pitchFamily="34" charset="0"/>
                <a:cs typeface="Arial" panose="020B0604020202020204" pitchFamily="34" charset="0"/>
              </a:rPr>
              <a:t>時候到了</a:t>
            </a: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a:solidFill>
                  <a:srgbClr val="376092"/>
                </a:solidFill>
                <a:latin typeface="Arial" panose="020B0604020202020204" pitchFamily="34" charset="0"/>
                <a:cs typeface="Arial" panose="020B0604020202020204" pitchFamily="34" charset="0"/>
              </a:rPr>
              <a:t>規劃潛水調查計畫，並確切執行</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zh-TW" altLang="zh-TW" dirty="0" smtClean="0"/>
              <a:t>五</a:t>
            </a:r>
            <a:r>
              <a:rPr lang="zh-TW" altLang="zh-TW" dirty="0"/>
              <a:t>項簡單的步驟</a:t>
            </a:r>
            <a:r>
              <a:rPr lang="zh-TW" altLang="zh-TW" dirty="0" smtClean="0"/>
              <a:t>，</a:t>
            </a:r>
            <a:r>
              <a:rPr lang="en-US" altLang="zh-TW" dirty="0" smtClean="0"/>
              <a:t/>
            </a:r>
            <a:br>
              <a:rPr lang="en-US" altLang="zh-TW" dirty="0" smtClean="0"/>
            </a:br>
            <a:r>
              <a:rPr lang="zh-TW" altLang="zh-TW" dirty="0" smtClean="0"/>
              <a:t>讓</a:t>
            </a:r>
            <a:r>
              <a:rPr lang="zh-TW" altLang="zh-TW" dirty="0"/>
              <a:t>調查更具價值</a:t>
            </a:r>
            <a:r>
              <a:rPr lang="zh-TW" altLang="zh-TW" dirty="0">
                <a:effectLst/>
              </a:rPr>
              <a:t/>
            </a:r>
            <a:br>
              <a:rPr lang="zh-TW" altLang="zh-TW" dirty="0">
                <a:effectLst/>
              </a:rPr>
            </a:br>
            <a:endParaRPr lang="en-AU" dirty="0"/>
          </a:p>
        </p:txBody>
      </p:sp>
      <p:sp>
        <p:nvSpPr>
          <p:cNvPr id="66563" name="Text Placeholder 13"/>
          <p:cNvSpPr>
            <a:spLocks noGrp="1"/>
          </p:cNvSpPr>
          <p:nvPr>
            <p:ph type="body" sz="quarter" idx="12"/>
          </p:nvPr>
        </p:nvSpPr>
        <p:spPr>
          <a:xfrm>
            <a:off x="457200" y="1951038"/>
            <a:ext cx="8153400" cy="685800"/>
          </a:xfrm>
        </p:spPr>
        <p:txBody>
          <a:bodyPr>
            <a:normAutofit fontScale="92500" lnSpcReduction="10000"/>
          </a:bodyPr>
          <a:lstStyle/>
          <a:p>
            <a:r>
              <a:rPr lang="zh-TW" altLang="zh-TW" dirty="0"/>
              <a:t>團隊合作分類並記錄所發現的垃圾，加快進行速度。請</a:t>
            </a:r>
            <a:r>
              <a:rPr lang="zh-TW" altLang="zh-TW" dirty="0" smtClean="0"/>
              <a:t>按照</a:t>
            </a:r>
            <a:endParaRPr lang="en-US" altLang="zh-TW" dirty="0" smtClean="0"/>
          </a:p>
          <a:p>
            <a:r>
              <a:rPr lang="zh-TW" altLang="zh-TW" dirty="0" smtClean="0"/>
              <a:t>五</a:t>
            </a:r>
            <a:r>
              <a:rPr lang="zh-TW" altLang="zh-TW" dirty="0"/>
              <a:t>項簡單的步驟：</a:t>
            </a:r>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br>
              <a:rPr lang="en-AU" dirty="0" smtClean="0"/>
            </a:br>
            <a:r>
              <a:rPr lang="zh-TW" altLang="zh-TW" dirty="0" smtClean="0"/>
              <a:t>調查</a:t>
            </a:r>
            <a:r>
              <a:rPr lang="zh-TW" altLang="zh-TW" dirty="0"/>
              <a:t>指引</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altLang="zh-TW" sz="1600" b="1" dirty="0">
                <a:solidFill>
                  <a:srgbClr val="376092"/>
                </a:solidFill>
                <a:latin typeface="Arial" panose="020B0604020202020204" pitchFamily="34" charset="0"/>
                <a:cs typeface="Arial" panose="020B0604020202020204" pitchFamily="34" charset="0"/>
              </a:rPr>
              <a:t>1. </a:t>
            </a:r>
            <a:r>
              <a:rPr lang="zh-TW" altLang="zh-TW" sz="1600" b="1" dirty="0">
                <a:solidFill>
                  <a:srgbClr val="376092"/>
                </a:solidFill>
                <a:latin typeface="Arial" panose="020B0604020202020204" pitchFamily="34" charset="0"/>
                <a:cs typeface="Arial" panose="020B0604020202020204" pitchFamily="34" charset="0"/>
              </a:rPr>
              <a:t>秤重</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133600" y="44196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2. </a:t>
            </a:r>
            <a:r>
              <a:rPr lang="zh-TW" altLang="zh-TW" sz="1600" b="1" dirty="0">
                <a:solidFill>
                  <a:srgbClr val="376092"/>
                </a:solidFill>
                <a:latin typeface="Arial" panose="020B0604020202020204" pitchFamily="34" charset="0"/>
                <a:cs typeface="Arial" panose="020B0604020202020204" pitchFamily="34" charset="0"/>
              </a:rPr>
              <a:t>分類</a:t>
            </a:r>
          </a:p>
        </p:txBody>
      </p:sp>
      <p:sp>
        <p:nvSpPr>
          <p:cNvPr id="66574" name="Text Placeholder 13"/>
          <p:cNvSpPr txBox="1">
            <a:spLocks/>
          </p:cNvSpPr>
          <p:nvPr/>
        </p:nvSpPr>
        <p:spPr bwMode="auto">
          <a:xfrm>
            <a:off x="3962400" y="39624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3. </a:t>
            </a:r>
            <a:r>
              <a:rPr lang="zh-TW" altLang="zh-TW" sz="1600" b="1" dirty="0">
                <a:solidFill>
                  <a:srgbClr val="376092"/>
                </a:solidFill>
                <a:latin typeface="Arial" panose="020B0604020202020204" pitchFamily="34" charset="0"/>
                <a:cs typeface="Arial" panose="020B0604020202020204" pitchFamily="34" charset="0"/>
              </a:rPr>
              <a:t>記錄</a:t>
            </a:r>
          </a:p>
        </p:txBody>
      </p:sp>
      <p:sp>
        <p:nvSpPr>
          <p:cNvPr id="66575" name="Text Placeholder 13"/>
          <p:cNvSpPr txBox="1">
            <a:spLocks/>
          </p:cNvSpPr>
          <p:nvPr/>
        </p:nvSpPr>
        <p:spPr bwMode="auto">
          <a:xfrm>
            <a:off x="5791200" y="43434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4. </a:t>
            </a:r>
            <a:r>
              <a:rPr lang="zh-TW" altLang="zh-TW" sz="1600" b="1" dirty="0">
                <a:solidFill>
                  <a:srgbClr val="376092"/>
                </a:solidFill>
                <a:latin typeface="Arial" panose="020B0604020202020204" pitchFamily="34" charset="0"/>
                <a:cs typeface="Arial" panose="020B0604020202020204" pitchFamily="34" charset="0"/>
              </a:rPr>
              <a:t>處理</a:t>
            </a: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pPr>
            <a:r>
              <a:rPr lang="en-US" altLang="zh-TW" sz="1600" b="1" dirty="0">
                <a:solidFill>
                  <a:srgbClr val="376092"/>
                </a:solidFill>
                <a:latin typeface="Arial" panose="020B0604020202020204" pitchFamily="34" charset="0"/>
                <a:cs typeface="Arial" panose="020B0604020202020204" pitchFamily="34" charset="0"/>
              </a:rPr>
              <a:t>5. </a:t>
            </a:r>
            <a:r>
              <a:rPr lang="zh-TW" altLang="zh-TW" sz="1600" b="1" dirty="0">
                <a:solidFill>
                  <a:srgbClr val="376092"/>
                </a:solidFill>
                <a:latin typeface="Arial" panose="020B0604020202020204" pitchFamily="34" charset="0"/>
                <a:cs typeface="Arial" panose="020B0604020202020204" pitchFamily="34" charset="0"/>
              </a:rPr>
              <a:t>回報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r>
              <a:rPr lang="zh-TW" altLang="zh-TW" dirty="0" smtClean="0"/>
              <a:t>步驟</a:t>
            </a:r>
            <a:r>
              <a:rPr lang="en-US" altLang="zh-TW" dirty="0" smtClean="0"/>
              <a:t> 1</a:t>
            </a:r>
            <a:r>
              <a:rPr lang="zh-TW" altLang="zh-TW" dirty="0" smtClean="0"/>
              <a:t>：秤重</a:t>
            </a:r>
            <a:endParaRPr lang="zh-TW" altLang="zh-TW" dirty="0"/>
          </a:p>
        </p:txBody>
      </p:sp>
      <p:sp>
        <p:nvSpPr>
          <p:cNvPr id="68611" name="Content Placeholder 2"/>
          <p:cNvSpPr>
            <a:spLocks noGrp="1"/>
          </p:cNvSpPr>
          <p:nvPr>
            <p:ph idx="1"/>
          </p:nvPr>
        </p:nvSpPr>
        <p:spPr>
          <a:xfrm>
            <a:off x="685800" y="2239963"/>
            <a:ext cx="3810000" cy="3459162"/>
          </a:xfrm>
        </p:spPr>
        <p:txBody>
          <a:bodyPr/>
          <a:lstStyle/>
          <a:p>
            <a:pPr lvl="0"/>
            <a:r>
              <a:rPr lang="zh-TW" altLang="zh-TW" dirty="0"/>
              <a:t>如果網袋很重，則需減掉網袋重量</a:t>
            </a:r>
          </a:p>
          <a:p>
            <a:pPr lvl="0"/>
            <a:r>
              <a:rPr lang="zh-TW" altLang="zh-TW" dirty="0"/>
              <a:t>秤魚或廚房秤子皆可</a:t>
            </a:r>
          </a:p>
          <a:p>
            <a:pPr lvl="0"/>
            <a:r>
              <a:rPr lang="zh-TW" altLang="zh-TW" dirty="0"/>
              <a:t>如果沒有秤重機，可自行估測重量</a:t>
            </a:r>
          </a:p>
          <a:p>
            <a:pPr lvl="0"/>
            <a:r>
              <a:rPr lang="zh-TW" altLang="zh-TW" dirty="0"/>
              <a:t>記錄單位為公斤或磅</a:t>
            </a:r>
          </a:p>
        </p:txBody>
      </p:sp>
      <p:sp>
        <p:nvSpPr>
          <p:cNvPr id="68612" name="Text Placeholder 11"/>
          <p:cNvSpPr>
            <a:spLocks noGrp="1"/>
          </p:cNvSpPr>
          <p:nvPr>
            <p:ph type="body" sz="quarter" idx="12"/>
          </p:nvPr>
        </p:nvSpPr>
        <p:spPr>
          <a:xfrm>
            <a:off x="457200" y="1676400"/>
            <a:ext cx="8153400" cy="685800"/>
          </a:xfrm>
        </p:spPr>
        <p:txBody>
          <a:bodyPr/>
          <a:lstStyle/>
          <a:p>
            <a:r>
              <a:rPr lang="zh-TW" altLang="zh-TW" dirty="0"/>
              <a:t>將垃圾放在網袋中秤重：</a:t>
            </a:r>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1</a:t>
            </a:r>
            <a:r>
              <a:rPr lang="zh-TW" altLang="zh-TW" sz="1600" b="1" i="1" dirty="0">
                <a:solidFill>
                  <a:srgbClr val="376092"/>
                </a:solidFill>
                <a:latin typeface="Arial" panose="020B0604020202020204" pitchFamily="34" charset="0"/>
                <a:cs typeface="Arial" panose="020B0604020202020204" pitchFamily="34" charset="0"/>
              </a:rPr>
              <a:t>：秤重</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r>
              <a:rPr lang="zh-TW" altLang="zh-TW" dirty="0" smtClean="0"/>
              <a:t>步驟</a:t>
            </a:r>
            <a:r>
              <a:rPr lang="en-US" altLang="zh-TW" dirty="0" smtClean="0"/>
              <a:t> </a:t>
            </a:r>
            <a:r>
              <a:rPr lang="en-US" altLang="zh-TW" dirty="0"/>
              <a:t>2</a:t>
            </a:r>
            <a:r>
              <a:rPr lang="zh-TW" altLang="zh-TW" dirty="0"/>
              <a:t>：分類</a:t>
            </a:r>
          </a:p>
        </p:txBody>
      </p:sp>
      <p:sp>
        <p:nvSpPr>
          <p:cNvPr id="70659" name="Content Placeholder 2"/>
          <p:cNvSpPr>
            <a:spLocks noGrp="1"/>
          </p:cNvSpPr>
          <p:nvPr>
            <p:ph idx="1"/>
          </p:nvPr>
        </p:nvSpPr>
        <p:spPr>
          <a:xfrm>
            <a:off x="685800" y="2438400"/>
            <a:ext cx="4495800" cy="3459163"/>
          </a:xfrm>
        </p:spPr>
        <p:txBody>
          <a:bodyPr/>
          <a:lstStyle/>
          <a:p>
            <a:pPr lvl="0"/>
            <a:r>
              <a:rPr lang="zh-TW" altLang="zh-TW" dirty="0"/>
              <a:t>塑膠製品</a:t>
            </a:r>
          </a:p>
          <a:p>
            <a:pPr lvl="0"/>
            <a:r>
              <a:rPr lang="zh-TW" altLang="zh-TW" dirty="0"/>
              <a:t>玻璃和陶製品</a:t>
            </a:r>
          </a:p>
          <a:p>
            <a:pPr lvl="0"/>
            <a:r>
              <a:rPr lang="zh-TW" altLang="zh-TW" dirty="0"/>
              <a:t>金屬製品</a:t>
            </a:r>
          </a:p>
          <a:p>
            <a:pPr lvl="0"/>
            <a:r>
              <a:rPr lang="zh-TW" altLang="zh-TW" dirty="0"/>
              <a:t>橡膠製品</a:t>
            </a:r>
          </a:p>
          <a:p>
            <a:pPr lvl="0"/>
            <a:r>
              <a:rPr lang="zh-TW" altLang="zh-TW" dirty="0"/>
              <a:t>木製品</a:t>
            </a:r>
          </a:p>
          <a:p>
            <a:pPr lvl="0"/>
            <a:r>
              <a:rPr lang="zh-TW" altLang="zh-TW" dirty="0"/>
              <a:t>布製品</a:t>
            </a:r>
          </a:p>
          <a:p>
            <a:pPr lvl="0"/>
            <a:r>
              <a:rPr lang="zh-TW" altLang="zh-TW" dirty="0"/>
              <a:t>紙類／硬紙板</a:t>
            </a:r>
          </a:p>
          <a:p>
            <a:pPr lvl="0"/>
            <a:r>
              <a:rPr lang="zh-TW" altLang="zh-TW" dirty="0"/>
              <a:t>混合材質物</a:t>
            </a:r>
          </a:p>
          <a:p>
            <a:r>
              <a:rPr lang="zh-TW" altLang="zh-TW" dirty="0"/>
              <a:t>其他垃圾</a:t>
            </a:r>
            <a:endParaRPr lang="en-AU" dirty="0" smtClean="0"/>
          </a:p>
        </p:txBody>
      </p:sp>
      <p:sp>
        <p:nvSpPr>
          <p:cNvPr id="70660" name="Text Placeholder 12"/>
          <p:cNvSpPr>
            <a:spLocks noGrp="1"/>
          </p:cNvSpPr>
          <p:nvPr>
            <p:ph type="body" sz="quarter" idx="12"/>
          </p:nvPr>
        </p:nvSpPr>
        <p:spPr>
          <a:xfrm>
            <a:off x="457200" y="1905000"/>
            <a:ext cx="8153400" cy="685800"/>
          </a:xfrm>
        </p:spPr>
        <p:txBody>
          <a:bodyPr>
            <a:normAutofit/>
          </a:bodyPr>
          <a:lstStyle/>
          <a:p>
            <a:r>
              <a:rPr lang="zh-TW" altLang="zh-TW" dirty="0" smtClean="0"/>
              <a:t>清</a:t>
            </a:r>
            <a:r>
              <a:rPr lang="zh-TW" altLang="zh-TW" dirty="0"/>
              <a:t>空網袋，將垃圾分成下列九類：</a:t>
            </a:r>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2</a:t>
            </a:r>
            <a:r>
              <a:rPr lang="zh-TW" altLang="zh-TW" sz="1600" b="1" i="1" dirty="0">
                <a:solidFill>
                  <a:srgbClr val="376092"/>
                </a:solidFill>
                <a:latin typeface="Arial" panose="020B0604020202020204" pitchFamily="34" charset="0"/>
                <a:cs typeface="Arial" panose="020B0604020202020204" pitchFamily="34" charset="0"/>
              </a:rPr>
              <a:t>：</a:t>
            </a:r>
            <a:r>
              <a:rPr lang="zh-TW" altLang="zh-TW" sz="1600" b="1" i="1" dirty="0" smtClean="0">
                <a:solidFill>
                  <a:srgbClr val="376092"/>
                </a:solidFill>
                <a:latin typeface="Arial" panose="020B0604020202020204" pitchFamily="34" charset="0"/>
                <a:cs typeface="Arial" panose="020B0604020202020204" pitchFamily="34" charset="0"/>
              </a:rPr>
              <a:t>分類</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pPr lvl="0"/>
            <a:r>
              <a:rPr lang="zh-TW" altLang="zh-TW" dirty="0"/>
              <a:t>每項垃圾皆視為一件</a:t>
            </a:r>
          </a:p>
          <a:p>
            <a:pPr lvl="0"/>
            <a:r>
              <a:rPr lang="zh-TW" altLang="zh-TW" dirty="0"/>
              <a:t>微小混雜垃圾應計為碎片</a:t>
            </a:r>
          </a:p>
          <a:p>
            <a:pPr lvl="0"/>
            <a:r>
              <a:rPr lang="zh-TW" altLang="zh-TW" dirty="0"/>
              <a:t>同一次調查的所有潛水員發現應記錄在同一份調查記錄表</a:t>
            </a:r>
          </a:p>
        </p:txBody>
      </p:sp>
      <p:sp>
        <p:nvSpPr>
          <p:cNvPr id="72707" name="Text Placeholder 24"/>
          <p:cNvSpPr>
            <a:spLocks noGrp="1"/>
          </p:cNvSpPr>
          <p:nvPr>
            <p:ph type="body" sz="quarter" idx="12"/>
          </p:nvPr>
        </p:nvSpPr>
        <p:spPr>
          <a:xfrm>
            <a:off x="457200" y="1905000"/>
            <a:ext cx="8153400" cy="685800"/>
          </a:xfrm>
        </p:spPr>
        <p:txBody>
          <a:bodyPr>
            <a:normAutofit lnSpcReduction="10000"/>
          </a:bodyPr>
          <a:lstStyle/>
          <a:p>
            <a:r>
              <a:rPr lang="zh-TW" altLang="zh-TW" dirty="0"/>
              <a:t>檢查每堆垃圾，將每件垃圾記錄在</a:t>
            </a:r>
            <a:r>
              <a:rPr lang="zh-TW" altLang="zh-TW" dirty="0" smtClean="0"/>
              <a:t>「</a:t>
            </a:r>
            <a:r>
              <a:rPr lang="en-AU" altLang="zh-TW" dirty="0"/>
              <a:t> Dive Against </a:t>
            </a:r>
            <a:r>
              <a:rPr lang="en-AU" altLang="zh-TW" dirty="0" smtClean="0"/>
              <a:t>Debris®</a:t>
            </a:r>
            <a:r>
              <a:rPr lang="zh-TW" altLang="zh-TW" dirty="0" smtClean="0"/>
              <a:t>調查</a:t>
            </a:r>
            <a:r>
              <a:rPr lang="zh-TW" altLang="zh-TW" dirty="0"/>
              <a:t>記錄表」上</a:t>
            </a:r>
            <a:endParaRPr lang="en-GB" dirty="0" smtClean="0"/>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9" name="Title 8"/>
          <p:cNvSpPr>
            <a:spLocks noGrp="1"/>
          </p:cNvSpPr>
          <p:nvPr>
            <p:ph type="title"/>
          </p:nvPr>
        </p:nvSpPr>
        <p:spPr>
          <a:xfrm>
            <a:off x="457200" y="884238"/>
            <a:ext cx="5334000" cy="990600"/>
          </a:xfrm>
        </p:spPr>
        <p:txBody>
          <a:bodyPr anchor="t"/>
          <a:lstStyle/>
          <a:p>
            <a:r>
              <a:rPr lang="zh-TW" altLang="zh-TW" dirty="0" smtClean="0"/>
              <a:t>步驟</a:t>
            </a:r>
            <a:r>
              <a:rPr lang="en-US" altLang="zh-TW" dirty="0" smtClean="0"/>
              <a:t> </a:t>
            </a:r>
            <a:r>
              <a:rPr lang="en-US" altLang="zh-TW" dirty="0"/>
              <a:t>3</a:t>
            </a:r>
            <a:r>
              <a:rPr lang="zh-TW" altLang="zh-TW" dirty="0"/>
              <a:t>：記錄</a:t>
            </a:r>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a:t>
            </a:r>
            <a:r>
              <a:rPr lang="zh-TW" altLang="zh-TW" sz="1600" b="1" i="1" dirty="0" smtClean="0">
                <a:solidFill>
                  <a:srgbClr val="376092"/>
                </a:solidFill>
                <a:latin typeface="Arial" panose="020B0604020202020204" pitchFamily="34" charset="0"/>
                <a:cs typeface="Arial" panose="020B0604020202020204" pitchFamily="34" charset="0"/>
              </a:rPr>
              <a:t>記錄</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zh-TW" altLang="zh-TW" dirty="0" smtClean="0"/>
              <a:t>步驟</a:t>
            </a:r>
            <a:r>
              <a:rPr lang="en-US" altLang="zh-TW" dirty="0" smtClean="0"/>
              <a:t> </a:t>
            </a:r>
            <a:r>
              <a:rPr lang="en-US" altLang="zh-TW" dirty="0"/>
              <a:t>3</a:t>
            </a:r>
            <a:r>
              <a:rPr lang="zh-TW" altLang="zh-TW" dirty="0"/>
              <a:t>：記錄</a:t>
            </a:r>
            <a:br>
              <a:rPr lang="zh-TW" altLang="zh-TW" dirty="0"/>
            </a:br>
            <a:endParaRPr lang="en-GB" dirty="0"/>
          </a:p>
        </p:txBody>
      </p:sp>
      <p:sp>
        <p:nvSpPr>
          <p:cNvPr id="74755" name="Content Placeholder 8"/>
          <p:cNvSpPr>
            <a:spLocks noGrp="1"/>
          </p:cNvSpPr>
          <p:nvPr>
            <p:ph idx="1"/>
          </p:nvPr>
        </p:nvSpPr>
        <p:spPr>
          <a:xfrm>
            <a:off x="685800" y="2438400"/>
            <a:ext cx="4495800" cy="3459163"/>
          </a:xfrm>
        </p:spPr>
        <p:txBody>
          <a:bodyPr/>
          <a:lstStyle/>
          <a:p>
            <a:pPr lvl="0"/>
            <a:r>
              <a:rPr lang="zh-TW" altLang="zh-TW" dirty="0"/>
              <a:t>快速計算微小垃圾的方法：</a:t>
            </a:r>
          </a:p>
          <a:p>
            <a:pPr lvl="1"/>
            <a:r>
              <a:rPr lang="zh-TW" altLang="zh-TW" dirty="0"/>
              <a:t>分成數個體積大致相等的小堆</a:t>
            </a:r>
          </a:p>
          <a:p>
            <a:pPr lvl="1"/>
            <a:r>
              <a:rPr lang="zh-TW" altLang="zh-TW" dirty="0"/>
              <a:t>算出其中一堆內的垃圾件數</a:t>
            </a:r>
          </a:p>
          <a:p>
            <a:pPr lvl="1"/>
            <a:r>
              <a:rPr lang="zh-TW" altLang="zh-TW" dirty="0"/>
              <a:t>將垃圾件數乘以總堆數</a:t>
            </a:r>
          </a:p>
          <a:p>
            <a:pPr lvl="0"/>
            <a:r>
              <a:rPr lang="zh-TW" altLang="zh-TW" dirty="0"/>
              <a:t>記錄到「碎片」項目</a:t>
            </a:r>
          </a:p>
          <a:p>
            <a:pPr lvl="1"/>
            <a:endParaRPr lang="en-GB" dirty="0" smtClean="0"/>
          </a:p>
        </p:txBody>
      </p:sp>
      <p:sp>
        <p:nvSpPr>
          <p:cNvPr id="74756" name="Text Placeholder 9"/>
          <p:cNvSpPr>
            <a:spLocks noGrp="1"/>
          </p:cNvSpPr>
          <p:nvPr>
            <p:ph type="body" sz="quarter" idx="12"/>
          </p:nvPr>
        </p:nvSpPr>
        <p:spPr>
          <a:xfrm>
            <a:off x="457200" y="1676400"/>
            <a:ext cx="8153400" cy="685800"/>
          </a:xfrm>
        </p:spPr>
        <p:txBody>
          <a:bodyPr/>
          <a:lstStyle/>
          <a:p>
            <a:r>
              <a:rPr lang="zh-TW" altLang="zh-TW" dirty="0"/>
              <a:t>難以計算的微小垃圾</a:t>
            </a:r>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74760" name="Picture 14"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a:t>步驟</a:t>
            </a:r>
            <a:r>
              <a:rPr lang="en-US" altLang="zh-TW" dirty="0"/>
              <a:t> 3</a:t>
            </a:r>
            <a:r>
              <a:rPr lang="zh-TW" altLang="zh-TW" dirty="0"/>
              <a:t>：記錄</a:t>
            </a:r>
            <a:br>
              <a:rPr lang="zh-TW" altLang="zh-TW" dirty="0"/>
            </a:br>
            <a:endParaRPr dirty="0"/>
          </a:p>
        </p:txBody>
      </p:sp>
      <p:sp>
        <p:nvSpPr>
          <p:cNvPr id="76803" name="Content Placeholder 2"/>
          <p:cNvSpPr>
            <a:spLocks noGrp="1"/>
          </p:cNvSpPr>
          <p:nvPr>
            <p:ph idx="1"/>
          </p:nvPr>
        </p:nvSpPr>
        <p:spPr>
          <a:xfrm>
            <a:off x="609600" y="2590800"/>
            <a:ext cx="4495800" cy="3429000"/>
          </a:xfrm>
        </p:spPr>
        <p:txBody>
          <a:bodyPr>
            <a:normAutofit/>
          </a:bodyPr>
          <a:lstStyle/>
          <a:p>
            <a:pPr lvl="0"/>
            <a:r>
              <a:rPr lang="zh-TW" altLang="zh-TW" dirty="0"/>
              <a:t>調查潛點位置</a:t>
            </a:r>
          </a:p>
          <a:p>
            <a:pPr lvl="1"/>
            <a:r>
              <a:rPr lang="zh-TW" altLang="zh-TW" dirty="0"/>
              <a:t>城市／鄉鎮</a:t>
            </a:r>
          </a:p>
          <a:p>
            <a:pPr lvl="1"/>
            <a:r>
              <a:rPr lang="zh-TW" altLang="zh-TW" dirty="0"/>
              <a:t>州／省</a:t>
            </a:r>
          </a:p>
          <a:p>
            <a:pPr lvl="1"/>
            <a:r>
              <a:rPr lang="zh-TW" altLang="zh-TW" dirty="0"/>
              <a:t>國家</a:t>
            </a:r>
          </a:p>
          <a:p>
            <a:pPr lvl="0"/>
            <a:r>
              <a:rPr lang="zh-TW" altLang="zh-TW" dirty="0"/>
              <a:t>調查潛點</a:t>
            </a:r>
            <a:r>
              <a:rPr lang="zh-TW" altLang="zh-TW" dirty="0" smtClean="0"/>
              <a:t>的</a:t>
            </a:r>
            <a:r>
              <a:rPr lang="en-US" altLang="zh-TW" dirty="0" smtClean="0"/>
              <a:t> GPS </a:t>
            </a:r>
            <a:r>
              <a:rPr lang="zh-TW" altLang="zh-TW" dirty="0" smtClean="0"/>
              <a:t>座標</a:t>
            </a:r>
            <a:endParaRPr lang="zh-TW" altLang="zh-TW" dirty="0"/>
          </a:p>
          <a:p>
            <a:pPr lvl="1"/>
            <a:r>
              <a:rPr lang="zh-TW" altLang="zh-TW" dirty="0"/>
              <a:t>回報正確座標很重要</a:t>
            </a:r>
          </a:p>
          <a:p>
            <a:pPr lvl="1"/>
            <a:r>
              <a:rPr lang="zh-TW" altLang="zh-TW" dirty="0"/>
              <a:t>使用線上資料提交表的點擊式地圖，或者</a:t>
            </a:r>
          </a:p>
          <a:p>
            <a:pPr lvl="1"/>
            <a:r>
              <a:rPr lang="zh-TW" altLang="zh-TW" dirty="0"/>
              <a:t>使用 </a:t>
            </a:r>
            <a:r>
              <a:rPr lang="en-US" altLang="zh-TW" dirty="0"/>
              <a:t>GPS </a:t>
            </a:r>
            <a:r>
              <a:rPr lang="zh-TW" altLang="zh-TW" dirty="0"/>
              <a:t>讀數</a:t>
            </a:r>
          </a:p>
          <a:p>
            <a:pPr lvl="2"/>
            <a:r>
              <a:rPr lang="en-US" altLang="zh-TW" dirty="0"/>
              <a:t>WGS84</a:t>
            </a:r>
            <a:r>
              <a:rPr lang="zh-TW" altLang="zh-TW" dirty="0"/>
              <a:t>／</a:t>
            </a:r>
            <a:r>
              <a:rPr lang="zh-TW" altLang="zh-TW" dirty="0" smtClean="0"/>
              <a:t>十進位制</a:t>
            </a:r>
            <a:endParaRPr lang="zh-TW" altLang="zh-TW" dirty="0"/>
          </a:p>
        </p:txBody>
      </p:sp>
      <p:sp>
        <p:nvSpPr>
          <p:cNvPr id="76804" name="Text Placeholder 13"/>
          <p:cNvSpPr>
            <a:spLocks noGrp="1"/>
          </p:cNvSpPr>
          <p:nvPr>
            <p:ph type="body" sz="quarter" idx="12"/>
          </p:nvPr>
        </p:nvSpPr>
        <p:spPr>
          <a:xfrm>
            <a:off x="457200" y="1905000"/>
            <a:ext cx="8153400" cy="685800"/>
          </a:xfrm>
        </p:spPr>
        <p:txBody>
          <a:bodyPr>
            <a:normAutofit/>
          </a:bodyPr>
          <a:lstStyle/>
          <a:p>
            <a:r>
              <a:rPr lang="zh-TW" altLang="zh-TW" dirty="0"/>
              <a:t>線上回報資料的時候，請回答下列潛點問題：</a:t>
            </a:r>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76808"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zh-TW" altLang="zh-TW" dirty="0"/>
              <a:t>步驟</a:t>
            </a:r>
            <a:r>
              <a:rPr lang="en-US" altLang="zh-TW" dirty="0"/>
              <a:t> 3</a:t>
            </a:r>
            <a:r>
              <a:rPr lang="zh-TW" altLang="zh-TW" dirty="0"/>
              <a:t>：記錄</a:t>
            </a:r>
            <a:br>
              <a:rPr lang="zh-TW" altLang="zh-TW" dirty="0"/>
            </a:br>
            <a:endParaRPr dirty="0"/>
          </a:p>
        </p:txBody>
      </p:sp>
      <p:sp>
        <p:nvSpPr>
          <p:cNvPr id="41987" name="Content Placeholder 2"/>
          <p:cNvSpPr>
            <a:spLocks noGrp="1"/>
          </p:cNvSpPr>
          <p:nvPr>
            <p:ph idx="1"/>
          </p:nvPr>
        </p:nvSpPr>
        <p:spPr>
          <a:xfrm>
            <a:off x="685800" y="2438400"/>
            <a:ext cx="5410200" cy="3459163"/>
          </a:xfrm>
        </p:spPr>
        <p:txBody>
          <a:bodyPr/>
          <a:lstStyle/>
          <a:p>
            <a:pPr lvl="0">
              <a:defRPr/>
            </a:pPr>
            <a:r>
              <a:rPr lang="zh-TW" altLang="zh-TW" dirty="0" smtClean="0">
                <a:solidFill>
                  <a:schemeClr val="accent2">
                    <a:lumMod val="75000"/>
                  </a:schemeClr>
                </a:solidFill>
              </a:rPr>
              <a:t>調查</a:t>
            </a:r>
            <a:r>
              <a:rPr lang="zh-TW" altLang="zh-TW" dirty="0">
                <a:solidFill>
                  <a:schemeClr val="accent2">
                    <a:lumMod val="75000"/>
                  </a:schemeClr>
                </a:solidFill>
              </a:rPr>
              <a:t>時長是所有潛伴小組在海底清除垃圾</a:t>
            </a:r>
            <a:r>
              <a:rPr lang="zh-TW" altLang="zh-TW" sz="2800" u="sng" dirty="0">
                <a:solidFill>
                  <a:schemeClr val="accent2">
                    <a:lumMod val="75000"/>
                  </a:schemeClr>
                </a:solidFill>
              </a:rPr>
              <a:t>平均</a:t>
            </a:r>
            <a:r>
              <a:rPr lang="zh-TW" altLang="zh-TW" dirty="0">
                <a:solidFill>
                  <a:schemeClr val="accent2">
                    <a:lumMod val="75000"/>
                  </a:schemeClr>
                </a:solidFill>
              </a:rPr>
              <a:t>所花的時間</a:t>
            </a:r>
          </a:p>
          <a:p>
            <a:pPr lvl="0"/>
            <a:r>
              <a:rPr lang="zh-TW" altLang="zh-TW" dirty="0"/>
              <a:t>調查時長以分鐘計時</a:t>
            </a:r>
          </a:p>
          <a:p>
            <a:pPr lvl="1">
              <a:defRPr/>
            </a:pPr>
            <a:r>
              <a:rPr lang="zh-TW" altLang="zh-TW" dirty="0"/>
              <a:t>例如：</a:t>
            </a:r>
            <a:r>
              <a:rPr lang="en-US" altLang="zh-TW" dirty="0"/>
              <a:t>45 </a:t>
            </a:r>
            <a:r>
              <a:rPr lang="zh-TW" altLang="zh-TW" dirty="0"/>
              <a:t>分鐘、</a:t>
            </a:r>
            <a:r>
              <a:rPr lang="en-US" altLang="zh-TW" dirty="0"/>
              <a:t>115 </a:t>
            </a:r>
            <a:r>
              <a:rPr lang="zh-TW" altLang="zh-TW" dirty="0"/>
              <a:t>分鐘</a:t>
            </a:r>
          </a:p>
          <a:p>
            <a:pPr lvl="0"/>
            <a:r>
              <a:rPr lang="zh-TW" altLang="zh-TW" dirty="0"/>
              <a:t>以下請勿列入計算</a:t>
            </a:r>
          </a:p>
          <a:p>
            <a:pPr lvl="1"/>
            <a:r>
              <a:rPr lang="zh-TW" altLang="zh-TW" dirty="0"/>
              <a:t>水面游泳</a:t>
            </a:r>
          </a:p>
          <a:p>
            <a:pPr lvl="1"/>
            <a:r>
              <a:rPr lang="zh-TW" altLang="zh-TW" dirty="0"/>
              <a:t>上升下潛</a:t>
            </a:r>
          </a:p>
          <a:p>
            <a:pPr lvl="1"/>
            <a:r>
              <a:rPr lang="zh-TW" altLang="zh-TW" dirty="0"/>
              <a:t>非潛水員的參與時間</a:t>
            </a:r>
          </a:p>
          <a:p>
            <a:pPr lvl="1"/>
            <a:r>
              <a:rPr lang="zh-TW" altLang="zh-TW" dirty="0"/>
              <a:t>分類、記錄垃圾的時間</a:t>
            </a:r>
          </a:p>
        </p:txBody>
      </p:sp>
      <p:sp>
        <p:nvSpPr>
          <p:cNvPr id="78852" name="Text Placeholder 18"/>
          <p:cNvSpPr>
            <a:spLocks noGrp="1"/>
          </p:cNvSpPr>
          <p:nvPr>
            <p:ph type="body" sz="quarter" idx="12"/>
          </p:nvPr>
        </p:nvSpPr>
        <p:spPr>
          <a:xfrm>
            <a:off x="457200" y="1828800"/>
            <a:ext cx="8153400" cy="685800"/>
          </a:xfrm>
        </p:spPr>
        <p:txBody>
          <a:bodyPr/>
          <a:lstStyle/>
          <a:p>
            <a:r>
              <a:rPr lang="zh-TW" altLang="zh-TW" dirty="0"/>
              <a:t>請正確記錄調查時長：</a:t>
            </a:r>
          </a:p>
          <a:p>
            <a:endParaRPr lang="en-GB" dirty="0"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78856"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zh-TW" altLang="zh-TW" dirty="0"/>
              <a:t>步驟</a:t>
            </a:r>
            <a:r>
              <a:rPr lang="en-US" altLang="zh-TW" dirty="0"/>
              <a:t> 3</a:t>
            </a:r>
            <a:r>
              <a:rPr lang="zh-TW" altLang="zh-TW" dirty="0"/>
              <a:t>：記錄</a:t>
            </a:r>
            <a:br>
              <a:rPr lang="zh-TW" altLang="zh-TW" dirty="0"/>
            </a:br>
            <a:endParaRPr dirty="0"/>
          </a:p>
        </p:txBody>
      </p:sp>
      <p:sp>
        <p:nvSpPr>
          <p:cNvPr id="80899" name="Text Placeholder 18"/>
          <p:cNvSpPr>
            <a:spLocks noGrp="1"/>
          </p:cNvSpPr>
          <p:nvPr>
            <p:ph type="body" sz="quarter" idx="12"/>
          </p:nvPr>
        </p:nvSpPr>
        <p:spPr>
          <a:xfrm>
            <a:off x="457200" y="1676400"/>
            <a:ext cx="8153400" cy="685800"/>
          </a:xfrm>
        </p:spPr>
        <p:txBody>
          <a:bodyPr/>
          <a:lstStyle/>
          <a:p>
            <a:r>
              <a:rPr lang="zh-TW" altLang="zh-TW" dirty="0"/>
              <a:t>計算調查時長範例</a:t>
            </a:r>
          </a:p>
          <a:p>
            <a:endParaRPr lang="en-GB" dirty="0"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pic>
        <p:nvPicPr>
          <p:cNvPr id="80903"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defRPr/>
            </a:pPr>
            <a:r>
              <a:rPr lang="zh-TW" altLang="zh-TW" b="1" dirty="0">
                <a:solidFill>
                  <a:srgbClr val="376092"/>
                </a:solidFill>
                <a:latin typeface="Arial" panose="020B0604020202020204" pitchFamily="34" charset="0"/>
                <a:cs typeface="Arial" panose="020B0604020202020204" pitchFamily="34" charset="0"/>
              </a:rPr>
              <a:t>例</a:t>
            </a:r>
            <a:r>
              <a:rPr lang="zh-TW" altLang="zh-TW" b="1" dirty="0" smtClean="0">
                <a:solidFill>
                  <a:srgbClr val="376092"/>
                </a:solidFill>
                <a:latin typeface="Arial" panose="020B0604020202020204" pitchFamily="34" charset="0"/>
                <a:cs typeface="Arial" panose="020B0604020202020204" pitchFamily="34" charset="0"/>
              </a:rPr>
              <a:t>二</a:t>
            </a:r>
            <a:endParaRPr lang="en-AU" b="1" dirty="0" smtClean="0">
              <a:solidFill>
                <a:srgbClr val="376092"/>
              </a:solidFill>
              <a:latin typeface="Arial" panose="020B0604020202020204" pitchFamily="34" charset="0"/>
              <a:cs typeface="Arial" panose="020B0604020202020204" pitchFamily="34" charset="0"/>
            </a:endParaRPr>
          </a:p>
          <a:p>
            <a:pPr marL="0" lvl="1" indent="-342900">
              <a:spcBef>
                <a:spcPct val="20000"/>
              </a:spcBef>
              <a:buSzPct val="75000"/>
              <a:buFont typeface="Wingdings" pitchFamily="2" charset="2"/>
              <a:buChar char="l"/>
              <a:defRPr/>
            </a:pPr>
            <a:r>
              <a:rPr lang="en-AU" b="1" dirty="0" smtClean="0">
                <a:solidFill>
                  <a:srgbClr val="376092"/>
                </a:solidFill>
                <a:latin typeface="Arial" panose="020B0604020202020204" pitchFamily="34" charset="0"/>
                <a:cs typeface="Arial" panose="020B0604020202020204" pitchFamily="34" charset="0"/>
              </a:rPr>
              <a:t>3 </a:t>
            </a:r>
            <a:r>
              <a:rPr lang="zh-TW" altLang="zh-TW" b="1" dirty="0" smtClean="0">
                <a:solidFill>
                  <a:srgbClr val="376092"/>
                </a:solidFill>
                <a:latin typeface="Arial" panose="020B0604020202020204" pitchFamily="34" charset="0"/>
                <a:cs typeface="Arial" panose="020B0604020202020204" pitchFamily="34" charset="0"/>
              </a:rPr>
              <a:t>個</a:t>
            </a:r>
            <a:r>
              <a:rPr lang="zh-TW" altLang="zh-TW" b="1" dirty="0">
                <a:solidFill>
                  <a:srgbClr val="376092"/>
                </a:solidFill>
                <a:latin typeface="Arial" panose="020B0604020202020204" pitchFamily="34" charset="0"/>
                <a:cs typeface="Arial" panose="020B0604020202020204" pitchFamily="34" charset="0"/>
              </a:rPr>
              <a:t>潛伴小組</a:t>
            </a:r>
            <a:endParaRPr lang="en-AU" b="1" dirty="0">
              <a:solidFill>
                <a:srgbClr val="376092"/>
              </a:solidFill>
              <a:latin typeface="Arial" panose="020B0604020202020204" pitchFamily="34" charset="0"/>
              <a:cs typeface="Arial" panose="020B0604020202020204" pitchFamily="34" charset="0"/>
            </a:endParaRPr>
          </a:p>
          <a:p>
            <a:pPr marL="936000" lvl="2" indent="-342900">
              <a:spcBef>
                <a:spcPct val="20000"/>
              </a:spcBef>
              <a:buSzPct val="75000"/>
              <a:buFont typeface="Wingdings" pitchFamily="2" charset="2"/>
              <a:buChar char="l"/>
              <a:defRPr/>
            </a:pPr>
            <a:r>
              <a:rPr lang="en-US" altLang="zh-TW" b="1" dirty="0">
                <a:solidFill>
                  <a:srgbClr val="376092"/>
                </a:solidFill>
                <a:latin typeface="Arial" panose="020B0604020202020204" pitchFamily="34" charset="0"/>
                <a:cs typeface="Arial" panose="020B0604020202020204" pitchFamily="34" charset="0"/>
              </a:rPr>
              <a:t>A </a:t>
            </a:r>
            <a:r>
              <a:rPr lang="zh-TW" altLang="zh-TW" b="1" dirty="0">
                <a:solidFill>
                  <a:srgbClr val="376092"/>
                </a:solidFill>
                <a:latin typeface="Arial" panose="020B0604020202020204" pitchFamily="34" charset="0"/>
                <a:cs typeface="Arial" panose="020B0604020202020204" pitchFamily="34" charset="0"/>
              </a:rPr>
              <a:t>組和 </a:t>
            </a:r>
            <a:r>
              <a:rPr lang="en-US" altLang="zh-TW" b="1" dirty="0">
                <a:solidFill>
                  <a:srgbClr val="376092"/>
                </a:solidFill>
                <a:latin typeface="Arial" panose="020B0604020202020204" pitchFamily="34" charset="0"/>
                <a:cs typeface="Arial" panose="020B0604020202020204" pitchFamily="34" charset="0"/>
              </a:rPr>
              <a:t>B </a:t>
            </a:r>
            <a:r>
              <a:rPr lang="zh-TW" altLang="zh-TW" b="1" dirty="0">
                <a:solidFill>
                  <a:srgbClr val="376092"/>
                </a:solidFill>
                <a:latin typeface="Arial" panose="020B0604020202020204" pitchFamily="34" charset="0"/>
                <a:cs typeface="Arial" panose="020B0604020202020204" pitchFamily="34" charset="0"/>
              </a:rPr>
              <a:t>組分別有 </a:t>
            </a:r>
            <a:r>
              <a:rPr lang="en-US" altLang="zh-TW" b="1" dirty="0">
                <a:solidFill>
                  <a:srgbClr val="376092"/>
                </a:solidFill>
                <a:latin typeface="Arial" panose="020B0604020202020204" pitchFamily="34" charset="0"/>
                <a:cs typeface="Arial" panose="020B0604020202020204" pitchFamily="34" charset="0"/>
              </a:rPr>
              <a:t>2 </a:t>
            </a:r>
            <a:r>
              <a:rPr lang="zh-TW" altLang="zh-TW" b="1" dirty="0">
                <a:solidFill>
                  <a:srgbClr val="376092"/>
                </a:solidFill>
                <a:latin typeface="Arial" panose="020B0604020202020204" pitchFamily="34" charset="0"/>
                <a:cs typeface="Arial" panose="020B0604020202020204" pitchFamily="34" charset="0"/>
              </a:rPr>
              <a:t>名潛水員</a:t>
            </a:r>
          </a:p>
          <a:p>
            <a:pPr marL="936000" lvl="2" indent="-342900">
              <a:spcBef>
                <a:spcPct val="20000"/>
              </a:spcBef>
              <a:buSzPct val="75000"/>
              <a:buFont typeface="Wingdings" pitchFamily="2" charset="2"/>
              <a:buChar char="l"/>
              <a:defRPr/>
            </a:pPr>
            <a:r>
              <a:rPr lang="en-US" altLang="zh-TW" b="1" dirty="0">
                <a:solidFill>
                  <a:srgbClr val="376092"/>
                </a:solidFill>
                <a:latin typeface="Arial" panose="020B0604020202020204" pitchFamily="34" charset="0"/>
                <a:cs typeface="Arial" panose="020B0604020202020204" pitchFamily="34" charset="0"/>
              </a:rPr>
              <a:t>C </a:t>
            </a:r>
            <a:r>
              <a:rPr lang="zh-TW" altLang="zh-TW" b="1" dirty="0">
                <a:solidFill>
                  <a:srgbClr val="376092"/>
                </a:solidFill>
                <a:latin typeface="Arial" panose="020B0604020202020204" pitchFamily="34" charset="0"/>
                <a:cs typeface="Arial" panose="020B0604020202020204" pitchFamily="34" charset="0"/>
              </a:rPr>
              <a:t>組有 </a:t>
            </a:r>
            <a:r>
              <a:rPr lang="en-US" altLang="zh-TW" b="1" dirty="0">
                <a:solidFill>
                  <a:srgbClr val="376092"/>
                </a:solidFill>
                <a:latin typeface="Arial" panose="020B0604020202020204" pitchFamily="34" charset="0"/>
                <a:cs typeface="Arial" panose="020B0604020202020204" pitchFamily="34" charset="0"/>
              </a:rPr>
              <a:t>3 </a:t>
            </a:r>
            <a:r>
              <a:rPr lang="zh-TW" altLang="zh-TW" b="1" dirty="0">
                <a:solidFill>
                  <a:srgbClr val="376092"/>
                </a:solidFill>
                <a:latin typeface="Arial" panose="020B0604020202020204" pitchFamily="34" charset="0"/>
                <a:cs typeface="Arial" panose="020B0604020202020204" pitchFamily="34" charset="0"/>
              </a:rPr>
              <a:t>名潛水員</a:t>
            </a:r>
          </a:p>
          <a:p>
            <a:pPr marL="342900" lvl="0" indent="-342900">
              <a:spcBef>
                <a:spcPct val="20000"/>
              </a:spcBef>
              <a:buSzPct val="75000"/>
              <a:buFont typeface="Wingdings" pitchFamily="2" charset="2"/>
              <a:buChar char="l"/>
              <a:defRPr/>
            </a:pPr>
            <a:r>
              <a:rPr lang="zh-TW" altLang="zh-TW" b="1" dirty="0">
                <a:solidFill>
                  <a:srgbClr val="376092"/>
                </a:solidFill>
                <a:latin typeface="Arial" panose="020B0604020202020204" pitchFamily="34" charset="0"/>
                <a:cs typeface="Arial" panose="020B0604020202020204" pitchFamily="34" charset="0"/>
              </a:rPr>
              <a:t>移除海洋垃圾時間：</a:t>
            </a:r>
          </a:p>
          <a:p>
            <a:pPr marL="936000" indent="-342900">
              <a:spcBef>
                <a:spcPct val="20000"/>
              </a:spcBef>
              <a:buSzPct val="75000"/>
              <a:buFont typeface="Wingdings" pitchFamily="2" charset="2"/>
              <a:buChar char="l"/>
              <a:defRPr/>
            </a:pPr>
            <a:r>
              <a:rPr lang="en-US" altLang="zh-TW" b="1" dirty="0">
                <a:solidFill>
                  <a:srgbClr val="376092"/>
                </a:solidFill>
                <a:latin typeface="Arial" panose="020B0604020202020204" pitchFamily="34" charset="0"/>
                <a:cs typeface="Arial" panose="020B0604020202020204" pitchFamily="34" charset="0"/>
              </a:rPr>
              <a:t>A </a:t>
            </a:r>
            <a:r>
              <a:rPr lang="zh-TW" altLang="zh-TW" b="1" dirty="0">
                <a:solidFill>
                  <a:srgbClr val="376092"/>
                </a:solidFill>
                <a:latin typeface="Arial" panose="020B0604020202020204" pitchFamily="34" charset="0"/>
                <a:cs typeface="Arial" panose="020B0604020202020204" pitchFamily="34" charset="0"/>
              </a:rPr>
              <a:t>組</a:t>
            </a:r>
            <a:r>
              <a:rPr lang="en-US" altLang="zh-TW" dirty="0" smtClean="0"/>
              <a:t>	</a:t>
            </a:r>
            <a:r>
              <a:rPr lang="en-AU" b="1" dirty="0">
                <a:solidFill>
                  <a:srgbClr val="376092"/>
                </a:solidFill>
                <a:latin typeface="Arial" panose="020B0604020202020204" pitchFamily="34" charset="0"/>
                <a:cs typeface="Arial" panose="020B0604020202020204" pitchFamily="34" charset="0"/>
              </a:rPr>
              <a:t>		</a:t>
            </a:r>
            <a:r>
              <a:rPr lang="en-AU" b="1" dirty="0" smtClean="0">
                <a:solidFill>
                  <a:srgbClr val="376092"/>
                </a:solidFill>
                <a:latin typeface="Arial" panose="020B0604020202020204" pitchFamily="34" charset="0"/>
                <a:cs typeface="Arial" panose="020B0604020202020204" pitchFamily="34" charset="0"/>
              </a:rPr>
              <a:t>42 </a:t>
            </a:r>
            <a:r>
              <a:rPr lang="zh-TW" altLang="zh-TW" b="1" dirty="0">
                <a:solidFill>
                  <a:srgbClr val="376092"/>
                </a:solidFill>
                <a:latin typeface="Arial" panose="020B0604020202020204" pitchFamily="34" charset="0"/>
                <a:cs typeface="Arial" panose="020B0604020202020204" pitchFamily="34" charset="0"/>
              </a:rPr>
              <a:t>分鐘</a:t>
            </a:r>
            <a:endParaRPr lang="en-AU" b="1" dirty="0">
              <a:solidFill>
                <a:srgbClr val="376092"/>
              </a:solidFill>
              <a:latin typeface="Arial" panose="020B0604020202020204" pitchFamily="34" charset="0"/>
              <a:cs typeface="Arial" panose="020B0604020202020204" pitchFamily="34" charset="0"/>
            </a:endParaRPr>
          </a:p>
          <a:p>
            <a:pPr marL="936000"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B </a:t>
            </a:r>
            <a:r>
              <a:rPr lang="zh-TW" altLang="zh-TW" b="1" dirty="0">
                <a:solidFill>
                  <a:srgbClr val="376092"/>
                </a:solidFill>
                <a:latin typeface="Arial" panose="020B0604020202020204" pitchFamily="34" charset="0"/>
                <a:cs typeface="Arial" panose="020B0604020202020204" pitchFamily="34" charset="0"/>
              </a:rPr>
              <a:t>組</a:t>
            </a:r>
            <a:r>
              <a:rPr lang="en-AU" b="1" dirty="0" smtClean="0">
                <a:solidFill>
                  <a:srgbClr val="376092"/>
                </a:solidFill>
                <a:latin typeface="Arial" panose="020B0604020202020204" pitchFamily="34" charset="0"/>
                <a:cs typeface="Arial" panose="020B0604020202020204" pitchFamily="34" charset="0"/>
              </a:rPr>
              <a:t>	 	 	48 </a:t>
            </a:r>
            <a:r>
              <a:rPr lang="zh-TW" altLang="zh-TW" b="1" dirty="0">
                <a:solidFill>
                  <a:srgbClr val="376092"/>
                </a:solidFill>
                <a:latin typeface="Arial" panose="020B0604020202020204" pitchFamily="34" charset="0"/>
                <a:cs typeface="Arial" panose="020B0604020202020204" pitchFamily="34" charset="0"/>
              </a:rPr>
              <a:t>分鐘</a:t>
            </a:r>
            <a:endParaRPr lang="en-AU" b="1" dirty="0">
              <a:solidFill>
                <a:srgbClr val="376092"/>
              </a:solidFill>
              <a:latin typeface="Arial" panose="020B0604020202020204" pitchFamily="34" charset="0"/>
              <a:cs typeface="Arial" panose="020B0604020202020204" pitchFamily="34" charset="0"/>
            </a:endParaRPr>
          </a:p>
          <a:p>
            <a:pPr marL="936000" indent="-342900">
              <a:spcBef>
                <a:spcPct val="20000"/>
              </a:spcBef>
              <a:buSzPct val="75000"/>
              <a:buFont typeface="Wingdings" pitchFamily="2" charset="2"/>
              <a:buChar char="l"/>
              <a:defRPr/>
            </a:pPr>
            <a:r>
              <a:rPr lang="en-US" altLang="zh-TW" b="1" dirty="0" smtClean="0">
                <a:solidFill>
                  <a:srgbClr val="376092"/>
                </a:solidFill>
                <a:latin typeface="Arial" panose="020B0604020202020204" pitchFamily="34" charset="0"/>
                <a:cs typeface="Arial" panose="020B0604020202020204" pitchFamily="34" charset="0"/>
              </a:rPr>
              <a:t>C </a:t>
            </a:r>
            <a:r>
              <a:rPr lang="zh-TW" altLang="zh-TW" b="1" dirty="0" smtClean="0">
                <a:solidFill>
                  <a:srgbClr val="376092"/>
                </a:solidFill>
                <a:latin typeface="Arial" panose="020B0604020202020204" pitchFamily="34" charset="0"/>
                <a:cs typeface="Arial" panose="020B0604020202020204" pitchFamily="34" charset="0"/>
              </a:rPr>
              <a:t>組</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		</a:t>
            </a:r>
            <a:r>
              <a:rPr lang="en-AU" b="1" dirty="0" smtClean="0">
                <a:solidFill>
                  <a:srgbClr val="376092"/>
                </a:solidFill>
                <a:latin typeface="Arial" panose="020B0604020202020204" pitchFamily="34" charset="0"/>
                <a:cs typeface="Arial" panose="020B0604020202020204" pitchFamily="34" charset="0"/>
              </a:rPr>
              <a:t>	51 </a:t>
            </a:r>
            <a:r>
              <a:rPr lang="zh-TW" altLang="zh-TW" b="1" dirty="0" smtClean="0">
                <a:solidFill>
                  <a:srgbClr val="376092"/>
                </a:solidFill>
                <a:latin typeface="Arial" panose="020B0604020202020204" pitchFamily="34" charset="0"/>
                <a:cs typeface="Arial" panose="020B0604020202020204" pitchFamily="34" charset="0"/>
              </a:rPr>
              <a:t>分鐘</a:t>
            </a:r>
            <a:endParaRPr lang="en-AU"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zh-TW" altLang="zh-TW" b="1" dirty="0">
                <a:solidFill>
                  <a:srgbClr val="376092"/>
                </a:solidFill>
                <a:latin typeface="Arial" panose="020B0604020202020204" pitchFamily="34" charset="0"/>
                <a:cs typeface="Arial" panose="020B0604020202020204" pitchFamily="34" charset="0"/>
              </a:rPr>
              <a:t>調查總時長</a:t>
            </a:r>
            <a:r>
              <a:rPr lang="en-AU" altLang="zh-TW" b="1" dirty="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		141</a:t>
            </a:r>
            <a:r>
              <a:rPr lang="zh-TW" altLang="zh-TW" b="1" dirty="0">
                <a:solidFill>
                  <a:srgbClr val="376092"/>
                </a:solidFill>
                <a:latin typeface="Arial" panose="020B0604020202020204" pitchFamily="34" charset="0"/>
                <a:cs typeface="Arial" panose="020B0604020202020204" pitchFamily="34" charset="0"/>
              </a:rPr>
              <a:t>分鐘</a:t>
            </a:r>
            <a:endParaRPr lang="en-AU" altLang="zh-TW"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defRPr/>
            </a:pPr>
            <a:r>
              <a:rPr lang="zh-TW" altLang="zh-TW" b="1" dirty="0">
                <a:solidFill>
                  <a:srgbClr val="376092"/>
                </a:solidFill>
                <a:latin typeface="Arial" panose="020B0604020202020204" pitchFamily="34" charset="0"/>
                <a:cs typeface="Arial" panose="020B0604020202020204" pitchFamily="34" charset="0"/>
              </a:rPr>
              <a:t>調查總時</a:t>
            </a:r>
            <a:r>
              <a:rPr lang="zh-TW" altLang="zh-TW" b="1" dirty="0" smtClean="0">
                <a:solidFill>
                  <a:srgbClr val="376092"/>
                </a:solidFill>
                <a:latin typeface="Arial" panose="020B0604020202020204" pitchFamily="34" charset="0"/>
                <a:cs typeface="Arial" panose="020B0604020202020204" pitchFamily="34" charset="0"/>
              </a:rPr>
              <a:t>長</a:t>
            </a:r>
            <a:r>
              <a:rPr lang="en-US" altLang="zh-TW" b="1" dirty="0" smtClean="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141</a:t>
            </a:r>
            <a:r>
              <a:rPr lang="zh-TW" altLang="zh-TW" b="1" dirty="0" smtClean="0">
                <a:solidFill>
                  <a:srgbClr val="376092"/>
                </a:solidFill>
                <a:latin typeface="Arial" panose="020B0604020202020204" pitchFamily="34" charset="0"/>
                <a:cs typeface="Arial" panose="020B0604020202020204" pitchFamily="34" charset="0"/>
              </a:rPr>
              <a:t>分鐘</a:t>
            </a:r>
            <a:r>
              <a:rPr lang="en-US" altLang="zh-TW" b="1" dirty="0" smtClean="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 </a:t>
            </a:r>
            <a:r>
              <a:rPr lang="en-AU" altLang="zh-TW" b="1" dirty="0">
                <a:solidFill>
                  <a:srgbClr val="376092"/>
                </a:solidFill>
                <a:latin typeface="Arial" panose="020B0604020202020204" pitchFamily="34" charset="0"/>
                <a:cs typeface="Arial" panose="020B0604020202020204" pitchFamily="34" charset="0"/>
              </a:rPr>
              <a:t>/ </a:t>
            </a:r>
            <a:r>
              <a:rPr lang="en-AU" altLang="zh-TW" b="1" dirty="0" smtClean="0">
                <a:solidFill>
                  <a:srgbClr val="376092"/>
                </a:solidFill>
                <a:latin typeface="Arial" panose="020B0604020202020204" pitchFamily="34" charset="0"/>
                <a:cs typeface="Arial" panose="020B0604020202020204" pitchFamily="34" charset="0"/>
              </a:rPr>
              <a:t>3 </a:t>
            </a:r>
            <a:r>
              <a:rPr lang="zh-TW" altLang="zh-TW" b="1" dirty="0" smtClean="0">
                <a:solidFill>
                  <a:srgbClr val="376092"/>
                </a:solidFill>
                <a:latin typeface="Arial" panose="020B0604020202020204" pitchFamily="34" charset="0"/>
                <a:cs typeface="Arial" panose="020B0604020202020204" pitchFamily="34" charset="0"/>
              </a:rPr>
              <a:t>組</a:t>
            </a:r>
            <a:r>
              <a:rPr lang="en-US" altLang="zh-TW" dirty="0" smtClean="0"/>
              <a:t> </a:t>
            </a:r>
            <a:r>
              <a:rPr lang="zh-TW" altLang="zh-TW" b="1" dirty="0">
                <a:solidFill>
                  <a:srgbClr val="376092"/>
                </a:solidFill>
                <a:latin typeface="Arial" panose="020B0604020202020204" pitchFamily="34" charset="0"/>
                <a:cs typeface="Arial" panose="020B0604020202020204" pitchFamily="34" charset="0"/>
              </a:rPr>
              <a:t>＝</a:t>
            </a:r>
            <a:r>
              <a:rPr lang="en-AU" altLang="zh-TW" b="1" dirty="0" smtClean="0">
                <a:solidFill>
                  <a:srgbClr val="376092"/>
                </a:solidFill>
                <a:latin typeface="Arial" panose="020B0604020202020204" pitchFamily="34" charset="0"/>
                <a:cs typeface="Arial" panose="020B0604020202020204" pitchFamily="34" charset="0"/>
              </a:rPr>
              <a:t> 	47 </a:t>
            </a:r>
            <a:r>
              <a:rPr lang="zh-TW" altLang="zh-TW" b="1" dirty="0" smtClean="0">
                <a:solidFill>
                  <a:srgbClr val="376092"/>
                </a:solidFill>
                <a:latin typeface="Arial" panose="020B0604020202020204" pitchFamily="34" charset="0"/>
                <a:cs typeface="Arial" panose="020B0604020202020204" pitchFamily="34" charset="0"/>
              </a:rPr>
              <a:t>分鐘</a:t>
            </a:r>
            <a:endParaRPr lang="en-AU" altLang="zh-TW" b="1" dirty="0">
              <a:solidFill>
                <a:srgbClr val="376092"/>
              </a:solidFill>
              <a:latin typeface="Arial" panose="020B0604020202020204" pitchFamily="34" charset="0"/>
              <a:cs typeface="Arial" panose="020B0604020202020204" pitchFamily="34" charset="0"/>
            </a:endParaRPr>
          </a:p>
          <a:p>
            <a:pPr marL="342900" lvl="0" indent="-342900">
              <a:spcBef>
                <a:spcPct val="20000"/>
              </a:spcBef>
              <a:buSzPct val="75000"/>
              <a:buFont typeface="Wingdings" pitchFamily="2" charset="2"/>
              <a:buChar char="l"/>
              <a:defRPr/>
            </a:pPr>
            <a:r>
              <a:rPr lang="zh-TW" altLang="zh-TW" b="1" dirty="0">
                <a:solidFill>
                  <a:schemeClr val="accent2">
                    <a:lumMod val="75000"/>
                  </a:schemeClr>
                </a:solidFill>
                <a:latin typeface="Arial" panose="020B0604020202020204" pitchFamily="34" charset="0"/>
                <a:cs typeface="Arial" panose="020B0604020202020204" pitchFamily="34" charset="0"/>
              </a:rPr>
              <a:t>調查時</a:t>
            </a:r>
            <a:r>
              <a:rPr lang="zh-TW" altLang="zh-TW" b="1" dirty="0" smtClean="0">
                <a:solidFill>
                  <a:schemeClr val="accent2">
                    <a:lumMod val="75000"/>
                  </a:schemeClr>
                </a:solidFill>
                <a:latin typeface="Arial" panose="020B0604020202020204" pitchFamily="34" charset="0"/>
                <a:cs typeface="Arial" panose="020B0604020202020204" pitchFamily="34" charset="0"/>
              </a:rPr>
              <a:t>長</a:t>
            </a:r>
            <a:r>
              <a:rPr lang="en-US" altLang="zh-TW" b="1" dirty="0" smtClean="0">
                <a:solidFill>
                  <a:schemeClr val="accent2">
                    <a:lumMod val="75000"/>
                  </a:schemeClr>
                </a:solidFill>
                <a:latin typeface="Arial" panose="020B0604020202020204" pitchFamily="34" charset="0"/>
                <a:cs typeface="Arial" panose="020B0604020202020204" pitchFamily="34" charset="0"/>
              </a:rPr>
              <a:t> </a:t>
            </a:r>
            <a:r>
              <a:rPr lang="zh-TW" altLang="zh-TW" b="1" dirty="0" smtClean="0">
                <a:solidFill>
                  <a:schemeClr val="accent2">
                    <a:lumMod val="75000"/>
                  </a:schemeClr>
                </a:solidFill>
                <a:latin typeface="Arial" panose="020B0604020202020204" pitchFamily="34" charset="0"/>
                <a:cs typeface="Arial" panose="020B0604020202020204" pitchFamily="34" charset="0"/>
              </a:rPr>
              <a:t>＝</a:t>
            </a:r>
            <a:r>
              <a:rPr lang="en-US" altLang="zh-TW" b="1" dirty="0" smtClean="0">
                <a:solidFill>
                  <a:schemeClr val="accent2">
                    <a:lumMod val="75000"/>
                  </a:schemeClr>
                </a:solidFill>
                <a:latin typeface="Arial" panose="020B0604020202020204" pitchFamily="34" charset="0"/>
                <a:cs typeface="Arial" panose="020B0604020202020204" pitchFamily="34" charset="0"/>
              </a:rPr>
              <a:t> 47 </a:t>
            </a:r>
            <a:r>
              <a:rPr lang="zh-TW" altLang="zh-TW" b="1" dirty="0" smtClean="0">
                <a:solidFill>
                  <a:schemeClr val="accent2">
                    <a:lumMod val="75000"/>
                  </a:schemeClr>
                </a:solidFill>
                <a:latin typeface="Arial" panose="020B0604020202020204" pitchFamily="34" charset="0"/>
                <a:cs typeface="Arial" panose="020B0604020202020204" pitchFamily="34" charset="0"/>
              </a:rPr>
              <a:t>分鐘</a:t>
            </a:r>
            <a:endParaRPr lang="zh-TW" altLang="zh-TW"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2971800" cy="3733800"/>
          </a:xfrm>
        </p:spPr>
        <p:txBody>
          <a:bodyPr/>
          <a:lstStyle/>
          <a:p>
            <a:pPr>
              <a:buNone/>
              <a:defRPr/>
            </a:pPr>
            <a:r>
              <a:rPr lang="zh-TW" altLang="zh-TW" dirty="0"/>
              <a:t>例一</a:t>
            </a:r>
          </a:p>
          <a:p>
            <a:pPr lvl="0"/>
            <a:r>
              <a:rPr lang="en-US" altLang="zh-TW" dirty="0"/>
              <a:t>2 </a:t>
            </a:r>
            <a:r>
              <a:rPr lang="zh-TW" altLang="zh-TW" dirty="0"/>
              <a:t>名潛水員一組</a:t>
            </a:r>
          </a:p>
          <a:p>
            <a:pPr lvl="0"/>
            <a:r>
              <a:rPr lang="zh-TW" altLang="zh-TW" dirty="0"/>
              <a:t>移除海洋垃圾時間：</a:t>
            </a:r>
          </a:p>
          <a:p>
            <a:pPr marL="936000">
              <a:defRPr/>
            </a:pPr>
            <a:r>
              <a:rPr lang="en-AU" dirty="0" smtClean="0"/>
              <a:t>43 </a:t>
            </a:r>
            <a:r>
              <a:rPr lang="zh-TW" altLang="zh-TW" dirty="0" smtClean="0"/>
              <a:t>分鐘</a:t>
            </a:r>
            <a:endParaRPr lang="en-AU" dirty="0" smtClean="0"/>
          </a:p>
          <a:p>
            <a:pPr lvl="0"/>
            <a:r>
              <a:rPr lang="zh-TW" altLang="zh-TW" dirty="0"/>
              <a:t>無其他潛水員參與此趟調查</a:t>
            </a:r>
          </a:p>
          <a:p>
            <a:pPr lvl="0">
              <a:defRPr/>
            </a:pPr>
            <a:r>
              <a:rPr lang="zh-TW" altLang="zh-TW" dirty="0">
                <a:solidFill>
                  <a:schemeClr val="accent2">
                    <a:lumMod val="75000"/>
                  </a:schemeClr>
                </a:solidFill>
              </a:rPr>
              <a:t>調查時</a:t>
            </a:r>
            <a:r>
              <a:rPr lang="zh-TW" altLang="zh-TW" dirty="0" smtClean="0">
                <a:solidFill>
                  <a:schemeClr val="accent2">
                    <a:lumMod val="75000"/>
                  </a:schemeClr>
                </a:solidFill>
              </a:rPr>
              <a:t>長</a:t>
            </a:r>
            <a:r>
              <a:rPr lang="en-US" altLang="zh-TW" dirty="0" smtClean="0">
                <a:solidFill>
                  <a:schemeClr val="accent2">
                    <a:lumMod val="75000"/>
                  </a:schemeClr>
                </a:solidFill>
              </a:rPr>
              <a:t> </a:t>
            </a:r>
            <a:r>
              <a:rPr lang="zh-TW" altLang="zh-TW" dirty="0" smtClean="0">
                <a:solidFill>
                  <a:schemeClr val="accent2">
                    <a:lumMod val="75000"/>
                  </a:schemeClr>
                </a:solidFill>
              </a:rPr>
              <a:t>＝</a:t>
            </a:r>
            <a:r>
              <a:rPr lang="en-US" altLang="zh-TW" dirty="0" smtClean="0">
                <a:solidFill>
                  <a:schemeClr val="accent2">
                    <a:lumMod val="75000"/>
                  </a:schemeClr>
                </a:solidFill>
              </a:rPr>
              <a:t> 43 </a:t>
            </a:r>
            <a:r>
              <a:rPr lang="zh-TW" altLang="zh-TW" dirty="0">
                <a:solidFill>
                  <a:schemeClr val="accent2">
                    <a:lumMod val="75000"/>
                  </a:schemeClr>
                </a:solidFill>
              </a:rPr>
              <a:t>分鐘</a:t>
            </a:r>
          </a:p>
          <a:p>
            <a:pPr marL="0" indent="0">
              <a:buNone/>
              <a:defRPr/>
            </a:pPr>
            <a:endParaRPr lang="en-GB"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zh-TW" altLang="zh-TW" dirty="0"/>
              <a:t>步驟</a:t>
            </a:r>
            <a:r>
              <a:rPr lang="en-US" altLang="zh-TW" dirty="0"/>
              <a:t> 3</a:t>
            </a:r>
            <a:r>
              <a:rPr lang="zh-TW" altLang="zh-TW" dirty="0"/>
              <a:t>：記錄</a:t>
            </a:r>
            <a:br>
              <a:rPr lang="zh-TW" altLang="zh-TW" dirty="0"/>
            </a:br>
            <a:endParaRPr dirty="0"/>
          </a:p>
        </p:txBody>
      </p:sp>
      <p:sp>
        <p:nvSpPr>
          <p:cNvPr id="82947" name="Content Placeholder 8"/>
          <p:cNvSpPr>
            <a:spLocks noGrp="1"/>
          </p:cNvSpPr>
          <p:nvPr>
            <p:ph idx="1"/>
          </p:nvPr>
        </p:nvSpPr>
        <p:spPr>
          <a:xfrm>
            <a:off x="685800" y="2209800"/>
            <a:ext cx="4114800" cy="3733800"/>
          </a:xfrm>
        </p:spPr>
        <p:txBody>
          <a:bodyPr>
            <a:normAutofit/>
          </a:bodyPr>
          <a:lstStyle/>
          <a:p>
            <a:pPr lvl="0"/>
            <a:r>
              <a:rPr lang="zh-TW" altLang="zh-TW" dirty="0"/>
              <a:t>參加人數</a:t>
            </a:r>
          </a:p>
          <a:p>
            <a:pPr lvl="1"/>
            <a:r>
              <a:rPr lang="zh-TW" altLang="zh-TW" dirty="0"/>
              <a:t>只計入實際從事海底垃圾清除的潛水員</a:t>
            </a:r>
          </a:p>
          <a:p>
            <a:pPr lvl="1"/>
            <a:r>
              <a:rPr lang="zh-TW" altLang="zh-TW" dirty="0"/>
              <a:t>計算有多少位潛水員</a:t>
            </a:r>
          </a:p>
          <a:p>
            <a:pPr lvl="1"/>
            <a:r>
              <a:rPr lang="zh-TW" altLang="zh-TW" dirty="0"/>
              <a:t>請不要計入非潛水員</a:t>
            </a:r>
          </a:p>
          <a:p>
            <a:pPr marL="0" indent="0">
              <a:buNone/>
            </a:pPr>
            <a:endParaRPr lang="en-GB" dirty="0" smtClean="0"/>
          </a:p>
          <a:p>
            <a:pPr lvl="0"/>
            <a:r>
              <a:rPr lang="zh-TW" altLang="zh-TW" dirty="0"/>
              <a:t>浪潮的情況</a:t>
            </a:r>
          </a:p>
          <a:p>
            <a:pPr lvl="1"/>
            <a:r>
              <a:rPr lang="zh-TW" altLang="zh-TW" dirty="0"/>
              <a:t>平靜、平緩、稍有起伏或中等浪高</a:t>
            </a:r>
          </a:p>
          <a:p>
            <a:pPr lvl="1"/>
            <a:r>
              <a:rPr lang="zh-TW" altLang="zh-TW" dirty="0"/>
              <a:t>詳情請參考調查指引或調查記錄表</a:t>
            </a:r>
          </a:p>
        </p:txBody>
      </p:sp>
      <p:sp>
        <p:nvSpPr>
          <p:cNvPr id="82948" name="Text Placeholder 9"/>
          <p:cNvSpPr>
            <a:spLocks noGrp="1"/>
          </p:cNvSpPr>
          <p:nvPr>
            <p:ph type="body" sz="quarter" idx="12"/>
          </p:nvPr>
        </p:nvSpPr>
        <p:spPr>
          <a:xfrm>
            <a:off x="457200" y="1676400"/>
            <a:ext cx="8153400" cy="685800"/>
          </a:xfrm>
        </p:spPr>
        <p:txBody>
          <a:bodyPr/>
          <a:lstStyle/>
          <a:p>
            <a:r>
              <a:rPr lang="zh-TW" altLang="zh-TW" dirty="0"/>
              <a:t>更多調查資訊</a:t>
            </a:r>
          </a:p>
        </p:txBody>
      </p:sp>
      <p:sp>
        <p:nvSpPr>
          <p:cNvPr id="82949" name="Text Placeholder 20"/>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zh-TW" altLang="zh-TW" dirty="0"/>
              <a:t>步驟</a:t>
            </a:r>
            <a:r>
              <a:rPr lang="en-US" altLang="zh-TW" dirty="0"/>
              <a:t> 3</a:t>
            </a:r>
            <a:r>
              <a:rPr lang="zh-TW" altLang="zh-TW" dirty="0"/>
              <a:t>：記錄</a:t>
            </a:r>
            <a:br>
              <a:rPr lang="zh-TW" altLang="zh-TW" dirty="0"/>
            </a:br>
            <a:endParaRPr dirty="0"/>
          </a:p>
        </p:txBody>
      </p:sp>
      <p:sp>
        <p:nvSpPr>
          <p:cNvPr id="84995" name="Content Placeholder 8"/>
          <p:cNvSpPr>
            <a:spLocks noGrp="1"/>
          </p:cNvSpPr>
          <p:nvPr>
            <p:ph idx="1"/>
          </p:nvPr>
        </p:nvSpPr>
        <p:spPr>
          <a:xfrm>
            <a:off x="685800" y="2209800"/>
            <a:ext cx="4114800" cy="3733800"/>
          </a:xfrm>
        </p:spPr>
        <p:txBody>
          <a:bodyPr/>
          <a:lstStyle/>
          <a:p>
            <a:pPr lvl="0"/>
            <a:r>
              <a:rPr lang="zh-TW" altLang="zh-TW" dirty="0"/>
              <a:t>回報調查面積可幫助我們了解調查潛點的垃圾密度：</a:t>
            </a:r>
          </a:p>
          <a:p>
            <a:r>
              <a:rPr lang="zh-TW" altLang="zh-TW" dirty="0"/>
              <a:t>簡單又精準</a:t>
            </a:r>
            <a:r>
              <a:rPr lang="zh-TW" altLang="zh-TW" dirty="0" smtClean="0"/>
              <a:t>的</a:t>
            </a:r>
            <a:r>
              <a:rPr lang="en-US" altLang="zh-TW" dirty="0" smtClean="0"/>
              <a:t> </a:t>
            </a:r>
            <a:r>
              <a:rPr lang="en-US" altLang="zh-TW" u="sng" dirty="0" err="1">
                <a:hlinkClick r:id="rId3"/>
              </a:rPr>
              <a:t>線上工具</a:t>
            </a:r>
            <a:endParaRPr lang="en-AU" dirty="0" smtClean="0"/>
          </a:p>
          <a:p>
            <a:pPr marL="342900" lvl="1" indent="-342900">
              <a:buSzPct val="75000"/>
            </a:pPr>
            <a:r>
              <a:rPr lang="zh-TW" altLang="zh-TW" dirty="0"/>
              <a:t>平方公尺或平方英呎</a:t>
            </a:r>
          </a:p>
          <a:p>
            <a:pPr marL="0" indent="0">
              <a:buNone/>
            </a:pPr>
            <a:endParaRPr lang="en-US" dirty="0" smtClean="0"/>
          </a:p>
          <a:p>
            <a:pPr lvl="0"/>
            <a:r>
              <a:rPr lang="zh-TW" altLang="zh-TW" dirty="0"/>
              <a:t>無法使用線上工具？</a:t>
            </a:r>
          </a:p>
          <a:p>
            <a:pPr lvl="1"/>
            <a:r>
              <a:rPr lang="zh-TW" altLang="zh-TW" dirty="0"/>
              <a:t>長度乘以寬度即可算出</a:t>
            </a:r>
            <a:r>
              <a:rPr lang="zh-TW" altLang="zh-TW" dirty="0" smtClean="0"/>
              <a:t>面積</a:t>
            </a:r>
            <a:endParaRPr lang="en-AU" dirty="0" smtClean="0"/>
          </a:p>
          <a:p>
            <a:pPr lvl="1"/>
            <a:r>
              <a:rPr lang="zh-TW" altLang="zh-TW" dirty="0"/>
              <a:t>若以上方法皆不可行，請自行估算</a:t>
            </a:r>
          </a:p>
          <a:p>
            <a:pPr lvl="1"/>
            <a:endParaRPr lang="en-AU" dirty="0" smtClean="0"/>
          </a:p>
        </p:txBody>
      </p:sp>
      <p:sp>
        <p:nvSpPr>
          <p:cNvPr id="84996" name="Text Placeholder 9"/>
          <p:cNvSpPr>
            <a:spLocks noGrp="1"/>
          </p:cNvSpPr>
          <p:nvPr>
            <p:ph type="body" sz="quarter" idx="12"/>
          </p:nvPr>
        </p:nvSpPr>
        <p:spPr>
          <a:xfrm>
            <a:off x="457200" y="1676400"/>
            <a:ext cx="8153400" cy="685800"/>
          </a:xfrm>
        </p:spPr>
        <p:txBody>
          <a:bodyPr/>
          <a:lstStyle/>
          <a:p>
            <a:r>
              <a:rPr lang="zh-TW" altLang="zh-TW" dirty="0"/>
              <a:t>更多調查資訊</a:t>
            </a:r>
          </a:p>
        </p:txBody>
      </p:sp>
      <p:sp>
        <p:nvSpPr>
          <p:cNvPr id="84997" name="Text Placeholder 20"/>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pPr>
            <a:r>
              <a:rPr lang="zh-TW" altLang="zh-TW" sz="1400" b="1" dirty="0">
                <a:solidFill>
                  <a:srgbClr val="376092"/>
                </a:solidFill>
                <a:latin typeface="Arial" panose="020B0604020202020204" pitchFamily="34" charset="0"/>
                <a:cs typeface="Arial" panose="020B0604020202020204" pitchFamily="34" charset="0"/>
              </a:rPr>
              <a:t>使用線上工具測量</a:t>
            </a:r>
            <a:r>
              <a:rPr lang="zh-TW" altLang="zh-TW" sz="1400" b="1" dirty="0" smtClean="0">
                <a:solidFill>
                  <a:srgbClr val="376092"/>
                </a:solidFill>
                <a:latin typeface="Arial" panose="020B0604020202020204" pitchFamily="34" charset="0"/>
                <a:cs typeface="Arial" panose="020B0604020202020204" pitchFamily="34" charset="0"/>
              </a:rPr>
              <a:t>面積</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a:t>你將會學到</a:t>
            </a:r>
            <a:r>
              <a:rPr lang="en-GB" altLang="zh-TW" dirty="0"/>
              <a:t>. . .</a:t>
            </a:r>
            <a:endParaRPr lang="en-GB" dirty="0"/>
          </a:p>
        </p:txBody>
      </p:sp>
      <p:sp>
        <p:nvSpPr>
          <p:cNvPr id="15363" name="Content Placeholder 2"/>
          <p:cNvSpPr>
            <a:spLocks noGrp="1"/>
          </p:cNvSpPr>
          <p:nvPr>
            <p:ph idx="1"/>
          </p:nvPr>
        </p:nvSpPr>
        <p:spPr>
          <a:xfrm>
            <a:off x="685800" y="3017838"/>
            <a:ext cx="4495800" cy="3459162"/>
          </a:xfrm>
        </p:spPr>
        <p:txBody>
          <a:bodyPr/>
          <a:lstStyle/>
          <a:p>
            <a:pPr lvl="0"/>
            <a:r>
              <a:rPr lang="zh-TW" altLang="zh-TW" dirty="0"/>
              <a:t>步驟一：</a:t>
            </a:r>
            <a:r>
              <a:rPr lang="en-US" altLang="zh-TW" dirty="0"/>
              <a:t> </a:t>
            </a:r>
            <a:r>
              <a:rPr lang="zh-TW" altLang="zh-TW" dirty="0"/>
              <a:t>秤重</a:t>
            </a:r>
          </a:p>
          <a:p>
            <a:pPr lvl="0"/>
            <a:r>
              <a:rPr lang="zh-TW" altLang="zh-TW" dirty="0"/>
              <a:t>步驟二：</a:t>
            </a:r>
            <a:r>
              <a:rPr lang="en-US" altLang="zh-TW" dirty="0"/>
              <a:t> </a:t>
            </a:r>
            <a:r>
              <a:rPr lang="zh-TW" altLang="zh-TW" dirty="0"/>
              <a:t>分類</a:t>
            </a:r>
          </a:p>
          <a:p>
            <a:pPr lvl="0"/>
            <a:r>
              <a:rPr lang="zh-TW" altLang="zh-TW" dirty="0"/>
              <a:t>步驟三：</a:t>
            </a:r>
            <a:r>
              <a:rPr lang="en-US" altLang="zh-TW" dirty="0"/>
              <a:t> </a:t>
            </a:r>
            <a:r>
              <a:rPr lang="zh-TW" altLang="zh-TW" dirty="0"/>
              <a:t>記錄</a:t>
            </a:r>
          </a:p>
          <a:p>
            <a:pPr lvl="0"/>
            <a:r>
              <a:rPr lang="zh-TW" altLang="zh-TW" dirty="0"/>
              <a:t>步驟四：</a:t>
            </a:r>
            <a:r>
              <a:rPr lang="en-US" altLang="zh-TW" dirty="0"/>
              <a:t> </a:t>
            </a:r>
            <a:r>
              <a:rPr lang="zh-TW" altLang="zh-TW" dirty="0"/>
              <a:t>處理</a:t>
            </a:r>
          </a:p>
          <a:p>
            <a:pPr lvl="0"/>
            <a:r>
              <a:rPr lang="zh-TW" altLang="zh-TW" dirty="0"/>
              <a:t>步驟五：</a:t>
            </a:r>
            <a:r>
              <a:rPr lang="en-US" altLang="zh-TW" dirty="0"/>
              <a:t> </a:t>
            </a:r>
            <a:r>
              <a:rPr lang="zh-TW" altLang="zh-TW" dirty="0"/>
              <a:t>回報</a:t>
            </a:r>
          </a:p>
        </p:txBody>
      </p:sp>
      <p:sp>
        <p:nvSpPr>
          <p:cNvPr id="15364" name="Text Placeholder 3"/>
          <p:cNvSpPr>
            <a:spLocks noGrp="1"/>
          </p:cNvSpPr>
          <p:nvPr>
            <p:ph type="body" sz="quarter" idx="12"/>
          </p:nvPr>
        </p:nvSpPr>
        <p:spPr>
          <a:xfrm>
            <a:off x="457200" y="1951038"/>
            <a:ext cx="7467600" cy="685800"/>
          </a:xfrm>
        </p:spPr>
        <p:txBody>
          <a:bodyPr/>
          <a:lstStyle/>
          <a:p>
            <a:r>
              <a:rPr lang="zh-TW" altLang="zh-TW" dirty="0">
                <a:latin typeface="Arial" charset="0"/>
                <a:cs typeface="Arial" charset="0"/>
              </a:rPr>
              <a:t>第 </a:t>
            </a:r>
            <a:r>
              <a:rPr lang="en-US" altLang="zh-TW" dirty="0">
                <a:latin typeface="Arial" charset="0"/>
                <a:cs typeface="Arial" charset="0"/>
              </a:rPr>
              <a:t>3 </a:t>
            </a:r>
            <a:r>
              <a:rPr lang="zh-TW" altLang="zh-TW" dirty="0">
                <a:latin typeface="Arial" charset="0"/>
                <a:cs typeface="Arial" charset="0"/>
              </a:rPr>
              <a:t>節：讓調查更具價值</a:t>
            </a:r>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調查</a:t>
            </a:r>
            <a:r>
              <a:rPr lang="zh-TW" altLang="zh-TW" dirty="0"/>
              <a:t>指引</a:t>
            </a:r>
            <a:endParaRPr lang="en-US" dirty="0" smtClean="0">
              <a:latin typeface="Arial" charset="0"/>
              <a:cs typeface="Arial" charset="0"/>
            </a:endParaRP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zh-TW" altLang="zh-TW" dirty="0"/>
              <a:t>歡迎</a:t>
            </a:r>
          </a:p>
          <a:p>
            <a:endParaRPr lang="en-GB" dirty="0"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Arial" panose="020B0604020202020204" pitchFamily="34" charset="0"/>
                <a:cs typeface="Arial" panose="020B0604020202020204" pitchFamily="34" charset="0"/>
              </a:rPr>
              <a:t>第</a:t>
            </a:r>
            <a:r>
              <a:rPr lang="en-US" altLang="zh-TW" b="1" dirty="0" smtClean="0">
                <a:solidFill>
                  <a:schemeClr val="tx2"/>
                </a:solidFill>
                <a:latin typeface="Arial" panose="020B0604020202020204" pitchFamily="34" charset="0"/>
                <a:cs typeface="Arial" panose="020B0604020202020204" pitchFamily="34" charset="0"/>
              </a:rPr>
              <a:t> 3 </a:t>
            </a:r>
            <a:r>
              <a:rPr lang="zh-TW" altLang="zh-TW" b="1" dirty="0" smtClean="0">
                <a:solidFill>
                  <a:schemeClr val="tx2"/>
                </a:solidFill>
                <a:latin typeface="Arial" panose="020B0604020202020204" pitchFamily="34" charset="0"/>
                <a:cs typeface="Arial" panose="020B0604020202020204" pitchFamily="34" charset="0"/>
              </a:rPr>
              <a:t>節</a:t>
            </a:r>
            <a:endParaRPr lang="zh-TW" altLang="zh-TW" b="1" dirty="0">
              <a:solidFill>
                <a:schemeClr val="tx2"/>
              </a:solidFill>
              <a:latin typeface="Arial" panose="020B0604020202020204" pitchFamily="34" charset="0"/>
              <a:cs typeface="Arial" panose="020B0604020202020204" pitchFamily="34" charset="0"/>
            </a:endParaRPr>
          </a:p>
          <a:p>
            <a:pPr algn="ctr"/>
            <a:r>
              <a:rPr lang="zh-TW" altLang="zh-TW" b="1" dirty="0">
                <a:solidFill>
                  <a:schemeClr val="tx2"/>
                </a:solidFill>
                <a:latin typeface="Arial" panose="020B0604020202020204" pitchFamily="34" charset="0"/>
                <a:cs typeface="Arial" panose="020B0604020202020204" pitchFamily="34" charset="0"/>
              </a:rPr>
              <a:t>回報資料</a:t>
            </a: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a:solidFill>
                  <a:srgbClr val="376092"/>
                </a:solidFill>
                <a:latin typeface="Arial" panose="020B0604020202020204" pitchFamily="34" charset="0"/>
                <a:cs typeface="Arial" panose="020B0604020202020204" pitchFamily="34" charset="0"/>
              </a:rPr>
              <a:t>回報調查資料</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a:t>步驟</a:t>
            </a:r>
            <a:r>
              <a:rPr lang="en-US" altLang="zh-TW" dirty="0"/>
              <a:t> 3</a:t>
            </a:r>
            <a:r>
              <a:rPr lang="zh-TW" altLang="zh-TW" dirty="0"/>
              <a:t>：記錄</a:t>
            </a:r>
            <a:br>
              <a:rPr lang="zh-TW" altLang="zh-TW" dirty="0"/>
            </a:br>
            <a:endParaRPr lang="en-GB" dirty="0"/>
          </a:p>
        </p:txBody>
      </p:sp>
      <p:sp>
        <p:nvSpPr>
          <p:cNvPr id="87043" name="Content Placeholder 2"/>
          <p:cNvSpPr>
            <a:spLocks noGrp="1"/>
          </p:cNvSpPr>
          <p:nvPr>
            <p:ph idx="1"/>
          </p:nvPr>
        </p:nvSpPr>
        <p:spPr>
          <a:xfrm>
            <a:off x="5181600" y="2362200"/>
            <a:ext cx="3581400" cy="3459163"/>
          </a:xfrm>
        </p:spPr>
        <p:txBody>
          <a:bodyPr/>
          <a:lstStyle/>
          <a:p>
            <a:pPr lvl="0"/>
            <a:r>
              <a:rPr lang="zh-TW" altLang="zh-TW" dirty="0"/>
              <a:t>生態系統</a:t>
            </a:r>
          </a:p>
          <a:p>
            <a:pPr lvl="1"/>
            <a:r>
              <a:rPr lang="zh-TW" altLang="zh-TW" dirty="0"/>
              <a:t>調查潛點的海洋生態系統</a:t>
            </a:r>
          </a:p>
          <a:p>
            <a:pPr lvl="0"/>
            <a:r>
              <a:rPr lang="zh-TW" altLang="zh-TW" dirty="0"/>
              <a:t>珊瑚礁</a:t>
            </a:r>
          </a:p>
          <a:p>
            <a:pPr lvl="0"/>
            <a:r>
              <a:rPr lang="zh-TW" altLang="zh-TW" dirty="0"/>
              <a:t>岩礁</a:t>
            </a:r>
          </a:p>
          <a:p>
            <a:pPr lvl="0"/>
            <a:r>
              <a:rPr lang="zh-TW" altLang="zh-TW" dirty="0"/>
              <a:t>海藻</a:t>
            </a:r>
          </a:p>
          <a:p>
            <a:pPr lvl="0"/>
            <a:r>
              <a:rPr lang="zh-TW" altLang="zh-TW" dirty="0"/>
              <a:t>紅樹林</a:t>
            </a:r>
          </a:p>
          <a:p>
            <a:pPr lvl="0"/>
            <a:r>
              <a:rPr lang="zh-TW" altLang="zh-TW" dirty="0"/>
              <a:t>海草</a:t>
            </a:r>
          </a:p>
          <a:p>
            <a:pPr lvl="0"/>
            <a:r>
              <a:rPr lang="zh-TW" altLang="zh-TW" dirty="0"/>
              <a:t>其他（請說明）</a:t>
            </a:r>
          </a:p>
        </p:txBody>
      </p:sp>
      <p:sp>
        <p:nvSpPr>
          <p:cNvPr id="87044" name="Text Placeholder 3"/>
          <p:cNvSpPr>
            <a:spLocks noGrp="1"/>
          </p:cNvSpPr>
          <p:nvPr>
            <p:ph type="body" sz="quarter" idx="12"/>
          </p:nvPr>
        </p:nvSpPr>
        <p:spPr>
          <a:xfrm>
            <a:off x="457200" y="1828800"/>
            <a:ext cx="8153400" cy="685800"/>
          </a:xfrm>
        </p:spPr>
        <p:txBody>
          <a:bodyPr/>
          <a:lstStyle/>
          <a:p>
            <a:r>
              <a:rPr lang="zh-TW" altLang="zh-TW" dirty="0"/>
              <a:t>更多調查資訊</a:t>
            </a:r>
          </a:p>
        </p:txBody>
      </p:sp>
      <p:sp>
        <p:nvSpPr>
          <p:cNvPr id="87045"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a:p>
            <a:endParaRPr lang="en-GB" dirty="0" smtClean="0"/>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主要地質構造</a:t>
            </a:r>
          </a:p>
          <a:p>
            <a:pPr marL="742950" lvl="1" indent="-285750">
              <a:spcBef>
                <a:spcPct val="20000"/>
              </a:spcBef>
              <a:buSzPct val="60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此趟調查所待區域的地質</a:t>
            </a:r>
            <a:r>
              <a:rPr lang="zh-TW" altLang="zh-TW" b="1" dirty="0" smtClean="0">
                <a:solidFill>
                  <a:srgbClr val="376092"/>
                </a:solidFill>
                <a:latin typeface="Arial" panose="020B0604020202020204" pitchFamily="34" charset="0"/>
                <a:cs typeface="Arial" panose="020B0604020202020204" pitchFamily="34" charset="0"/>
              </a:rPr>
              <a:t>結構</a:t>
            </a:r>
            <a:endParaRPr lang="en-AU"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沙</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泥</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碎石</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岩石</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珊瑚</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海草</a:t>
            </a:r>
          </a:p>
          <a:p>
            <a:pPr marL="34290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其他（請說明</a:t>
            </a:r>
            <a:r>
              <a:rPr lang="en-AU" b="1" dirty="0">
                <a:solidFill>
                  <a:srgbClr val="376092"/>
                </a:solidFill>
                <a:latin typeface="Arial" panose="020B0604020202020204" pitchFamily="34" charset="0"/>
                <a:cs typeface="Arial" panose="020B0604020202020204" pitchFamily="34" charset="0"/>
              </a:rPr>
              <a:t>)</a:t>
            </a:r>
          </a:p>
          <a:p>
            <a:pPr marL="742950" lvl="1" indent="-285750">
              <a:spcBef>
                <a:spcPct val="20000"/>
              </a:spcBef>
              <a:buSzPct val="60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a:t>步驟</a:t>
            </a:r>
            <a:r>
              <a:rPr lang="en-US" altLang="zh-TW" dirty="0"/>
              <a:t> 3</a:t>
            </a:r>
            <a:r>
              <a:rPr lang="zh-TW" altLang="zh-TW" dirty="0"/>
              <a:t>：記錄</a:t>
            </a:r>
            <a:br>
              <a:rPr lang="zh-TW" altLang="zh-TW" dirty="0"/>
            </a:br>
            <a:endParaRPr lang="en-GB" dirty="0"/>
          </a:p>
        </p:txBody>
      </p:sp>
      <p:sp>
        <p:nvSpPr>
          <p:cNvPr id="89091" name="Content Placeholder 2"/>
          <p:cNvSpPr>
            <a:spLocks noGrp="1"/>
          </p:cNvSpPr>
          <p:nvPr>
            <p:ph idx="1"/>
          </p:nvPr>
        </p:nvSpPr>
        <p:spPr>
          <a:xfrm>
            <a:off x="533400" y="2438400"/>
            <a:ext cx="3962400" cy="3459163"/>
          </a:xfrm>
        </p:spPr>
        <p:txBody>
          <a:bodyPr/>
          <a:lstStyle/>
          <a:p>
            <a:pPr lvl="0"/>
            <a:r>
              <a:rPr lang="zh-TW" altLang="zh-TW" dirty="0"/>
              <a:t>被垃圾纏住的動物</a:t>
            </a:r>
          </a:p>
          <a:p>
            <a:pPr lvl="1"/>
            <a:r>
              <a:rPr lang="zh-TW" altLang="zh-TW" dirty="0"/>
              <a:t>回報動物物種和垃圾種類</a:t>
            </a:r>
          </a:p>
          <a:p>
            <a:pPr lvl="1"/>
            <a:r>
              <a:rPr lang="zh-TW" altLang="zh-TW" dirty="0"/>
              <a:t>拍下照片一併回報</a:t>
            </a:r>
          </a:p>
        </p:txBody>
      </p:sp>
      <p:sp>
        <p:nvSpPr>
          <p:cNvPr id="89092" name="Text Placeholder 3"/>
          <p:cNvSpPr>
            <a:spLocks noGrp="1"/>
          </p:cNvSpPr>
          <p:nvPr>
            <p:ph type="body" sz="quarter" idx="12"/>
          </p:nvPr>
        </p:nvSpPr>
        <p:spPr>
          <a:xfrm>
            <a:off x="457200" y="1828800"/>
            <a:ext cx="8153400" cy="685800"/>
          </a:xfrm>
        </p:spPr>
        <p:txBody>
          <a:bodyPr/>
          <a:lstStyle/>
          <a:p>
            <a:r>
              <a:rPr lang="zh-TW" altLang="zh-TW" dirty="0"/>
              <a:t>更多調查資訊</a:t>
            </a:r>
          </a:p>
        </p:txBody>
      </p:sp>
      <p:sp>
        <p:nvSpPr>
          <p:cNvPr id="89093"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調查深度範圍</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垃圾移除地最深與最淺的深度</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可能淺於你此趟潛水的最大深度</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請勿把最淺深度寫成</a:t>
            </a:r>
            <a:r>
              <a:rPr lang="en-US" altLang="zh-TW" b="1" dirty="0">
                <a:solidFill>
                  <a:srgbClr val="376092"/>
                </a:solidFill>
                <a:latin typeface="Arial" panose="020B0604020202020204" pitchFamily="34" charset="0"/>
                <a:cs typeface="Arial" panose="020B0604020202020204" pitchFamily="34" charset="0"/>
              </a:rPr>
              <a:t> 0 </a:t>
            </a:r>
            <a:r>
              <a:rPr lang="zh-TW" altLang="zh-TW" b="1" dirty="0">
                <a:solidFill>
                  <a:srgbClr val="376092"/>
                </a:solidFill>
                <a:latin typeface="Arial" panose="020B0604020202020204" pitchFamily="34" charset="0"/>
                <a:cs typeface="Arial" panose="020B0604020202020204" pitchFamily="34" charset="0"/>
              </a:rPr>
              <a:t>公尺或英呎</a:t>
            </a:r>
          </a:p>
          <a:p>
            <a:pPr marL="1257300" lvl="2"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浮在海面上的垃圾不應列入</a:t>
            </a:r>
            <a:r>
              <a:rPr lang="zh-TW" altLang="zh-TW" b="1" dirty="0" smtClean="0">
                <a:solidFill>
                  <a:srgbClr val="376092"/>
                </a:solidFill>
                <a:latin typeface="Arial" panose="020B0604020202020204" pitchFamily="34" charset="0"/>
                <a:cs typeface="Arial" panose="020B0604020202020204" pitchFamily="34" charset="0"/>
              </a:rPr>
              <a:t>計算</a:t>
            </a:r>
            <a:endParaRPr lang="en-AU" b="1" dirty="0">
              <a:solidFill>
                <a:srgbClr val="376092"/>
              </a:solidFill>
              <a:latin typeface="Arial" panose="020B0604020202020204" pitchFamily="34" charset="0"/>
              <a:cs typeface="Arial" panose="020B0604020202020204" pitchFamily="34" charset="0"/>
            </a:endParaRPr>
          </a:p>
        </p:txBody>
      </p:sp>
      <p:pic>
        <p:nvPicPr>
          <p:cNvPr id="89097"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a:t>步驟</a:t>
            </a:r>
            <a:r>
              <a:rPr lang="en-US" altLang="zh-TW" dirty="0"/>
              <a:t> 3</a:t>
            </a:r>
            <a:r>
              <a:rPr lang="zh-TW" altLang="zh-TW" dirty="0"/>
              <a:t>：記錄</a:t>
            </a:r>
            <a:br>
              <a:rPr lang="zh-TW" altLang="zh-TW" dirty="0"/>
            </a:br>
            <a:endParaRPr lang="en-GB" dirty="0"/>
          </a:p>
        </p:txBody>
      </p:sp>
      <p:sp>
        <p:nvSpPr>
          <p:cNvPr id="91139" name="Content Placeholder 2"/>
          <p:cNvSpPr>
            <a:spLocks noGrp="1"/>
          </p:cNvSpPr>
          <p:nvPr>
            <p:ph idx="1"/>
          </p:nvPr>
        </p:nvSpPr>
        <p:spPr>
          <a:xfrm>
            <a:off x="533400" y="2438400"/>
            <a:ext cx="3962400" cy="3459163"/>
          </a:xfrm>
        </p:spPr>
        <p:txBody>
          <a:bodyPr/>
          <a:lstStyle/>
          <a:p>
            <a:pPr lvl="0"/>
            <a:r>
              <a:rPr lang="zh-TW" altLang="zh-TW" dirty="0"/>
              <a:t>上週的天候狀況</a:t>
            </a:r>
          </a:p>
          <a:p>
            <a:pPr marL="800100" lvl="1" indent="-342900">
              <a:buSzPct val="75000"/>
            </a:pPr>
            <a:r>
              <a:rPr lang="zh-TW" altLang="zh-TW" dirty="0"/>
              <a:t>可能將垃圾移入或移出調查潛點的天氣</a:t>
            </a:r>
            <a:r>
              <a:rPr lang="zh-TW" altLang="zh-TW" dirty="0" smtClean="0"/>
              <a:t>事件</a:t>
            </a:r>
            <a:endParaRPr lang="en-AU" dirty="0" smtClean="0"/>
          </a:p>
        </p:txBody>
      </p:sp>
      <p:sp>
        <p:nvSpPr>
          <p:cNvPr id="91140" name="Text Placeholder 3"/>
          <p:cNvSpPr>
            <a:spLocks noGrp="1"/>
          </p:cNvSpPr>
          <p:nvPr>
            <p:ph type="body" sz="quarter" idx="12"/>
          </p:nvPr>
        </p:nvSpPr>
        <p:spPr>
          <a:xfrm>
            <a:off x="457200" y="1828800"/>
            <a:ext cx="8153400" cy="685800"/>
          </a:xfrm>
        </p:spPr>
        <p:txBody>
          <a:bodyPr/>
          <a:lstStyle/>
          <a:p>
            <a:r>
              <a:rPr lang="zh-TW" altLang="zh-TW" dirty="0"/>
              <a:t>更多調查資訊</a:t>
            </a:r>
          </a:p>
        </p:txBody>
      </p:sp>
      <p:sp>
        <p:nvSpPr>
          <p:cNvPr id="91141"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lvl="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當地應注意的垃圾種類</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列出三大問題垃圾並說明原因</a:t>
            </a:r>
          </a:p>
          <a:p>
            <a:pPr>
              <a:spcBef>
                <a:spcPct val="20000"/>
              </a:spcBef>
              <a:buSzPct val="75000"/>
            </a:pPr>
            <a:endParaRPr lang="en-AU" b="1" dirty="0">
              <a:solidFill>
                <a:srgbClr val="376092"/>
              </a:solidFill>
              <a:latin typeface="Arial" panose="020B0604020202020204" pitchFamily="34" charset="0"/>
              <a:cs typeface="Arial" panose="020B0604020202020204" pitchFamily="34" charset="0"/>
            </a:endParaRPr>
          </a:p>
          <a:p>
            <a:pPr marL="342900" lvl="0"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其他資訊</a:t>
            </a:r>
          </a:p>
          <a:p>
            <a:pPr marL="800100" lvl="1" indent="-342900">
              <a:spcBef>
                <a:spcPct val="20000"/>
              </a:spcBef>
              <a:buSzPct val="75000"/>
              <a:buFont typeface="Wingdings" pitchFamily="2" charset="2"/>
              <a:buChar char="l"/>
            </a:pPr>
            <a:r>
              <a:rPr lang="zh-TW" altLang="zh-TW" b="1" dirty="0">
                <a:solidFill>
                  <a:srgbClr val="376092"/>
                </a:solidFill>
                <a:latin typeface="Arial" panose="020B0604020202020204" pitchFamily="34" charset="0"/>
                <a:cs typeface="Arial" panose="020B0604020202020204" pitchFamily="34" charset="0"/>
              </a:rPr>
              <a:t>可能導致這些垃圾出現的</a:t>
            </a:r>
            <a:r>
              <a:rPr lang="zh-TW" altLang="zh-TW" b="1" dirty="0" smtClean="0">
                <a:solidFill>
                  <a:srgbClr val="376092"/>
                </a:solidFill>
                <a:latin typeface="Arial" panose="020B0604020202020204" pitchFamily="34" charset="0"/>
                <a:cs typeface="Arial" panose="020B0604020202020204" pitchFamily="34" charset="0"/>
              </a:rPr>
              <a:t>事件</a:t>
            </a:r>
            <a:endParaRPr lang="en-GB" dirty="0">
              <a:solidFill>
                <a:srgbClr val="376092"/>
              </a:solidFill>
              <a:latin typeface="Arial" panose="020B0604020202020204" pitchFamily="34" charset="0"/>
              <a:cs typeface="Arial" panose="020B0604020202020204" pitchFamily="34" charset="0"/>
            </a:endParaRPr>
          </a:p>
        </p:txBody>
      </p:sp>
      <p:pic>
        <p:nvPicPr>
          <p:cNvPr id="91145"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3</a:t>
            </a:r>
            <a:r>
              <a:rPr lang="zh-TW" altLang="zh-TW" sz="1600" b="1" i="1" dirty="0">
                <a:solidFill>
                  <a:srgbClr val="376092"/>
                </a:solidFill>
                <a:latin typeface="Arial" panose="020B0604020202020204" pitchFamily="34" charset="0"/>
                <a:cs typeface="Arial" panose="020B0604020202020204" pitchFamily="34" charset="0"/>
              </a:rPr>
              <a:t>：記錄</a:t>
            </a:r>
            <a:endParaRPr lang="en-GB" altLang="zh-TW"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步驟</a:t>
            </a:r>
            <a:r>
              <a:rPr lang="en-US" altLang="zh-TW" dirty="0" smtClean="0"/>
              <a:t> </a:t>
            </a:r>
            <a:r>
              <a:rPr lang="en-US" altLang="zh-TW" dirty="0"/>
              <a:t>4</a:t>
            </a:r>
            <a:r>
              <a:rPr lang="zh-TW" altLang="zh-TW" dirty="0"/>
              <a:t>：處理</a:t>
            </a:r>
          </a:p>
        </p:txBody>
      </p:sp>
      <p:sp>
        <p:nvSpPr>
          <p:cNvPr id="93187" name="Content Placeholder 2"/>
          <p:cNvSpPr>
            <a:spLocks noGrp="1"/>
          </p:cNvSpPr>
          <p:nvPr>
            <p:ph idx="1"/>
          </p:nvPr>
        </p:nvSpPr>
        <p:spPr>
          <a:xfrm>
            <a:off x="685800" y="2438400"/>
            <a:ext cx="4343400" cy="3733800"/>
          </a:xfrm>
        </p:spPr>
        <p:txBody>
          <a:bodyPr/>
          <a:lstStyle/>
          <a:p>
            <a:pPr lvl="0"/>
            <a:r>
              <a:rPr lang="zh-TW" altLang="zh-TW" dirty="0"/>
              <a:t>分類後回收</a:t>
            </a:r>
          </a:p>
          <a:p>
            <a:pPr lvl="0"/>
            <a:r>
              <a:rPr lang="zh-TW" altLang="zh-TW" dirty="0"/>
              <a:t>體積小的垃圾丟在公共垃圾桶</a:t>
            </a:r>
          </a:p>
          <a:p>
            <a:pPr lvl="0"/>
            <a:r>
              <a:rPr lang="zh-TW" altLang="zh-TW" dirty="0"/>
              <a:t>當地主管機關會收走垃圾</a:t>
            </a:r>
          </a:p>
          <a:p>
            <a:pPr lvl="0"/>
            <a:r>
              <a:rPr lang="zh-TW" altLang="zh-TW" dirty="0"/>
              <a:t>帶至當地的垃圾處理場</a:t>
            </a:r>
          </a:p>
          <a:p>
            <a:pPr lvl="0"/>
            <a:r>
              <a:rPr lang="zh-TW" altLang="zh-TW" dirty="0"/>
              <a:t>事先瞭解當地棄置垃圾的法規</a:t>
            </a:r>
          </a:p>
          <a:p>
            <a:pPr lvl="1"/>
            <a:r>
              <a:rPr lang="zh-TW" altLang="zh-TW" dirty="0"/>
              <a:t>查詢有害垃圾的處置方式，例如燈管、螢光棒、汽油／燃料</a:t>
            </a:r>
            <a:r>
              <a:rPr lang="zh-TW" altLang="zh-TW" dirty="0" smtClean="0"/>
              <a:t>容器</a:t>
            </a:r>
            <a:endParaRPr lang="en-AU" dirty="0" smtClean="0"/>
          </a:p>
        </p:txBody>
      </p:sp>
      <p:sp>
        <p:nvSpPr>
          <p:cNvPr id="93188" name="Text Placeholder 3"/>
          <p:cNvSpPr>
            <a:spLocks noGrp="1"/>
          </p:cNvSpPr>
          <p:nvPr>
            <p:ph type="body" sz="quarter" idx="12"/>
          </p:nvPr>
        </p:nvSpPr>
        <p:spPr>
          <a:xfrm>
            <a:off x="457200" y="1828800"/>
            <a:ext cx="8153400" cy="685800"/>
          </a:xfrm>
        </p:spPr>
        <p:txBody>
          <a:bodyPr/>
          <a:lstStyle/>
          <a:p>
            <a:r>
              <a:rPr lang="zh-TW" altLang="zh-TW" dirty="0"/>
              <a:t>適當處理這些垃圾，不讓垃圾返回海洋：</a:t>
            </a:r>
          </a:p>
        </p:txBody>
      </p:sp>
      <p:sp>
        <p:nvSpPr>
          <p:cNvPr id="93189" name="Text Placeholder 4"/>
          <p:cNvSpPr>
            <a:spLocks noGrp="1"/>
          </p:cNvSpPr>
          <p:nvPr>
            <p:ph type="body" sz="quarter" idx="16"/>
          </p:nvPr>
        </p:nvSpPr>
        <p:spPr>
          <a:xfrm>
            <a:off x="76200" y="6418263"/>
            <a:ext cx="2590800" cy="304800"/>
          </a:xfrm>
        </p:spPr>
        <p:txBody>
          <a:bodyPr/>
          <a:lstStyle/>
          <a:p>
            <a:r>
              <a:rPr lang="zh-TW" altLang="zh-TW" b="1" dirty="0">
                <a:solidFill>
                  <a:schemeClr val="bg1"/>
                </a:solidFill>
              </a:rPr>
              <a:t>節</a:t>
            </a:r>
            <a:r>
              <a:rPr lang="en-US" altLang="zh-TW" b="1" dirty="0">
                <a:solidFill>
                  <a:schemeClr val="bg1"/>
                </a:solidFill>
              </a:rPr>
              <a:t> 3</a:t>
            </a:r>
            <a:r>
              <a:rPr lang="zh-TW" altLang="zh-TW" b="1" dirty="0">
                <a:solidFill>
                  <a:schemeClr val="bg1"/>
                </a:solidFill>
              </a:rPr>
              <a:t>：回報資料</a:t>
            </a:r>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en-US" altLang="zh-TW" sz="1600" b="1" i="1" dirty="0">
                <a:solidFill>
                  <a:srgbClr val="376092"/>
                </a:solidFill>
                <a:latin typeface="Arial" panose="020B0604020202020204" pitchFamily="34" charset="0"/>
                <a:cs typeface="Arial" panose="020B0604020202020204" pitchFamily="34" charset="0"/>
              </a:rPr>
              <a:t> 4</a:t>
            </a:r>
            <a:r>
              <a:rPr lang="zh-TW" altLang="zh-TW" sz="1600" b="1" i="1" dirty="0">
                <a:solidFill>
                  <a:srgbClr val="376092"/>
                </a:solidFill>
                <a:latin typeface="Arial" panose="020B0604020202020204" pitchFamily="34" charset="0"/>
                <a:cs typeface="Arial" panose="020B0604020202020204" pitchFamily="34" charset="0"/>
              </a:rPr>
              <a:t>：</a:t>
            </a:r>
            <a:r>
              <a:rPr lang="zh-TW" altLang="zh-TW" sz="1600" b="1" i="1" dirty="0" smtClean="0">
                <a:solidFill>
                  <a:srgbClr val="376092"/>
                </a:solidFill>
                <a:latin typeface="Arial" panose="020B0604020202020204" pitchFamily="34" charset="0"/>
                <a:cs typeface="Arial" panose="020B0604020202020204" pitchFamily="34" charset="0"/>
              </a:rPr>
              <a:t>處理</a:t>
            </a:r>
            <a:endParaRPr lang="zh-TW" altLang="zh-TW" sz="1600" b="1" i="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smtClean="0"/>
              <a:t>步驟</a:t>
            </a:r>
            <a:r>
              <a:rPr lang="zh-TW" altLang="en-US" dirty="0" smtClean="0"/>
              <a:t> </a:t>
            </a:r>
            <a:r>
              <a:rPr lang="en-US" altLang="zh-TW" dirty="0" smtClean="0"/>
              <a:t>5</a:t>
            </a:r>
            <a:r>
              <a:rPr lang="zh-TW" altLang="zh-TW" dirty="0"/>
              <a:t>：回報</a:t>
            </a:r>
            <a:r>
              <a:rPr lang="zh-TW" altLang="zh-TW" dirty="0">
                <a:effectLst/>
              </a:rPr>
              <a:t/>
            </a:r>
            <a:br>
              <a:rPr lang="zh-TW" altLang="zh-TW" dirty="0">
                <a:effectLst/>
              </a:rPr>
            </a:br>
            <a:endParaRPr lang="en-GB" dirty="0"/>
          </a:p>
        </p:txBody>
      </p:sp>
      <p:sp>
        <p:nvSpPr>
          <p:cNvPr id="95236" name="Text Placeholder 3"/>
          <p:cNvSpPr>
            <a:spLocks noGrp="1"/>
          </p:cNvSpPr>
          <p:nvPr>
            <p:ph type="body" sz="quarter" idx="12"/>
          </p:nvPr>
        </p:nvSpPr>
        <p:spPr>
          <a:xfrm>
            <a:off x="457200" y="1676400"/>
            <a:ext cx="8153400" cy="685800"/>
          </a:xfrm>
        </p:spPr>
        <p:txBody>
          <a:bodyPr/>
          <a:lstStyle/>
          <a:p>
            <a:r>
              <a:rPr lang="zh-TW" altLang="zh-TW" dirty="0"/>
              <a:t>回報調查資料</a:t>
            </a:r>
          </a:p>
        </p:txBody>
      </p:sp>
      <p:sp>
        <p:nvSpPr>
          <p:cNvPr id="95237"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a:p>
            <a:endParaRPr lang="en-GB" dirty="0"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smtClean="0">
                <a:solidFill>
                  <a:srgbClr val="376092"/>
                </a:solidFill>
                <a:latin typeface="Arial" panose="020B0604020202020204" pitchFamily="34" charset="0"/>
                <a:cs typeface="Arial" panose="020B0604020202020204" pitchFamily="34" charset="0"/>
              </a:rPr>
              <a:t>步驟</a:t>
            </a:r>
            <a:r>
              <a:rPr lang="zh-TW" altLang="en-US" sz="1600" b="1" i="1" dirty="0" smtClean="0">
                <a:solidFill>
                  <a:srgbClr val="376092"/>
                </a:solidFill>
                <a:latin typeface="Arial" panose="020B0604020202020204" pitchFamily="34" charset="0"/>
                <a:cs typeface="Arial" panose="020B0604020202020204" pitchFamily="34" charset="0"/>
              </a:rPr>
              <a:t> </a:t>
            </a:r>
            <a:r>
              <a:rPr lang="en-US" altLang="zh-TW" sz="1600" b="1" i="1" dirty="0" smtClean="0">
                <a:solidFill>
                  <a:srgbClr val="376092"/>
                </a:solidFill>
                <a:latin typeface="Arial" panose="020B0604020202020204" pitchFamily="34" charset="0"/>
                <a:cs typeface="Arial" panose="020B0604020202020204" pitchFamily="34" charset="0"/>
              </a:rPr>
              <a:t>5</a:t>
            </a:r>
            <a:r>
              <a:rPr lang="zh-TW" altLang="zh-TW" sz="1600" b="1" i="1" dirty="0">
                <a:solidFill>
                  <a:srgbClr val="376092"/>
                </a:solidFill>
                <a:latin typeface="Arial" panose="020B0604020202020204" pitchFamily="34" charset="0"/>
                <a:cs typeface="Arial" panose="020B0604020202020204" pitchFamily="34" charset="0"/>
              </a:rPr>
              <a:t>：</a:t>
            </a:r>
            <a:r>
              <a:rPr lang="zh-TW" altLang="zh-TW" sz="1600" b="1" i="1" dirty="0" smtClean="0">
                <a:solidFill>
                  <a:srgbClr val="376092"/>
                </a:solidFill>
                <a:latin typeface="Arial" panose="020B0604020202020204" pitchFamily="34" charset="0"/>
                <a:cs typeface="Arial" panose="020B0604020202020204" pitchFamily="34" charset="0"/>
              </a:rPr>
              <a:t>回報</a:t>
            </a:r>
            <a:endParaRPr lang="zh-TW" altLang="zh-TW" sz="1600" b="1" i="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300728"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zh-TW" altLang="zh-TW" u="sng" dirty="0"/>
              <a:t>提交英文資料</a:t>
            </a:r>
            <a:r>
              <a:rPr lang="zh-TW" altLang="zh-TW" u="sng" dirty="0" smtClean="0"/>
              <a:t>：</a:t>
            </a:r>
            <a:endParaRPr lang="en-GB" u="sng" dirty="0" smtClean="0"/>
          </a:p>
          <a:p>
            <a:pPr marL="0" indent="0">
              <a:lnSpc>
                <a:spcPct val="110000"/>
              </a:lnSpc>
              <a:buNone/>
            </a:pPr>
            <a:r>
              <a:rPr lang="zh-TW" altLang="zh-TW" sz="1600" dirty="0"/>
              <a:t>使用線上的資料提交</a:t>
            </a:r>
            <a:r>
              <a:rPr lang="zh-TW" altLang="zh-TW" sz="1600" dirty="0" smtClean="0"/>
              <a:t>表</a:t>
            </a:r>
            <a:endParaRPr lang="en-GB" sz="1500" dirty="0" smtClean="0"/>
          </a:p>
          <a:p>
            <a:pPr marL="0" indent="0">
              <a:lnSpc>
                <a:spcPct val="110000"/>
              </a:lnSpc>
              <a:buFont typeface="Wingdings" pitchFamily="2" charset="2"/>
              <a:buNone/>
            </a:pPr>
            <a:endParaRPr lang="en-GB" sz="1500" dirty="0" smtClean="0"/>
          </a:p>
          <a:p>
            <a:pPr marL="0" indent="0">
              <a:lnSpc>
                <a:spcPct val="110000"/>
              </a:lnSpc>
              <a:buNone/>
            </a:pPr>
            <a:r>
              <a:rPr lang="zh-TW" altLang="zh-TW" sz="1600" dirty="0"/>
              <a:t>所有英文資料須使用線上的「資料提交表」（</a:t>
            </a:r>
            <a:r>
              <a:rPr lang="en-US" altLang="zh-TW" sz="1600" dirty="0"/>
              <a:t>Data Submission Form</a:t>
            </a:r>
            <a:r>
              <a:rPr lang="zh-TW" altLang="zh-TW" sz="1600" dirty="0"/>
              <a:t>）提交資料</a:t>
            </a:r>
            <a:r>
              <a:rPr lang="zh-TW" altLang="zh-TW" sz="1600" dirty="0" smtClean="0"/>
              <a:t>：</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lvl="0">
              <a:lnSpc>
                <a:spcPct val="110000"/>
              </a:lnSpc>
            </a:pPr>
            <a:r>
              <a:rPr lang="zh-TW" altLang="zh-TW" sz="1600" dirty="0"/>
              <a:t>需</a:t>
            </a:r>
            <a:r>
              <a:rPr lang="en-US" altLang="zh-TW" sz="1600" dirty="0"/>
              <a:t> My Ocean </a:t>
            </a:r>
            <a:r>
              <a:rPr lang="zh-TW" altLang="zh-TW" sz="1600" dirty="0"/>
              <a:t>個人檔案</a:t>
            </a:r>
          </a:p>
          <a:p>
            <a:pPr lvl="1">
              <a:lnSpc>
                <a:spcPct val="110000"/>
              </a:lnSpc>
            </a:pPr>
            <a:r>
              <a:rPr lang="zh-TW" altLang="zh-TW" sz="1600" dirty="0"/>
              <a:t>登入或建立新檔案</a:t>
            </a:r>
          </a:p>
          <a:p>
            <a:pPr lvl="0"/>
            <a:r>
              <a:rPr lang="zh-TW" altLang="zh-TW" sz="1600" dirty="0"/>
              <a:t>按照表格上的指示填寫</a:t>
            </a:r>
          </a:p>
          <a:p>
            <a:r>
              <a:rPr lang="zh-TW" altLang="zh-TW" sz="1600" dirty="0"/>
              <a:t>詳細說明請參考《</a:t>
            </a:r>
            <a:r>
              <a:rPr lang="en-US" altLang="zh-TW" sz="1600" dirty="0"/>
              <a:t>Dive Against </a:t>
            </a:r>
            <a:r>
              <a:rPr lang="en-US" altLang="zh-TW" sz="1600" dirty="0" smtClean="0"/>
              <a:t>Debris® </a:t>
            </a:r>
            <a:r>
              <a:rPr lang="zh-TW" altLang="zh-TW" sz="1600" dirty="0"/>
              <a:t>調查指引》</a:t>
            </a:r>
            <a:endParaRPr lang="en-GB" sz="1500" dirty="0"/>
          </a:p>
        </p:txBody>
      </p:sp>
      <p:sp>
        <p:nvSpPr>
          <p:cNvPr id="11" name="Content Placeholder 2"/>
          <p:cNvSpPr txBox="1">
            <a:spLocks/>
          </p:cNvSpPr>
          <p:nvPr/>
        </p:nvSpPr>
        <p:spPr>
          <a:xfrm>
            <a:off x="4800600" y="2209800"/>
            <a:ext cx="41148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zh-TW" u="sng" dirty="0"/>
              <a:t>提交非英文資料</a:t>
            </a:r>
            <a:r>
              <a:rPr lang="zh-TW" altLang="zh-TW" u="sng" dirty="0" smtClean="0"/>
              <a:t>：</a:t>
            </a:r>
            <a:endParaRPr lang="en-GB" u="sng" dirty="0" smtClean="0"/>
          </a:p>
          <a:p>
            <a:pPr marL="0" indent="0">
              <a:buNone/>
            </a:pPr>
            <a:r>
              <a:rPr lang="zh-TW" altLang="zh-TW" sz="1600" dirty="0"/>
              <a:t>用</a:t>
            </a:r>
            <a:r>
              <a:rPr lang="en-US" altLang="zh-TW" sz="1600" dirty="0"/>
              <a:t> Email </a:t>
            </a:r>
            <a:r>
              <a:rPr lang="zh-TW" altLang="zh-TW" sz="1600" dirty="0"/>
              <a:t>寄出填寫完畢的調查記錄</a:t>
            </a:r>
            <a:r>
              <a:rPr lang="zh-TW" altLang="zh-TW" sz="1600" dirty="0" smtClean="0"/>
              <a:t>表</a:t>
            </a:r>
            <a:endParaRPr lang="en-GB" sz="1500" dirty="0" smtClean="0"/>
          </a:p>
          <a:p>
            <a:pPr marL="0" indent="0">
              <a:buNone/>
            </a:pPr>
            <a:endParaRPr lang="en-GB" sz="1500" dirty="0" smtClean="0"/>
          </a:p>
          <a:p>
            <a:pPr marL="0" indent="0">
              <a:buNone/>
            </a:pPr>
            <a:r>
              <a:rPr lang="zh-TW" altLang="zh-TW" sz="1600" dirty="0"/>
              <a:t>非英語資料請將填寫完畢的調查記錄表寄</a:t>
            </a:r>
            <a:r>
              <a:rPr lang="zh-TW" altLang="zh-TW" sz="1600" dirty="0" smtClean="0"/>
              <a:t>至</a:t>
            </a:r>
            <a:endParaRPr lang="en-US" altLang="zh-TW" sz="1600" dirty="0" smtClean="0"/>
          </a:p>
          <a:p>
            <a:pPr marL="0" indent="0">
              <a:buNone/>
            </a:pP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zh-TW" altLang="zh-TW" sz="1600" dirty="0"/>
              <a:t>並確保所有欄位已清楚填寫。</a:t>
            </a:r>
            <a:endParaRPr lang="en-GB"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zh-TW" altLang="zh-TW" dirty="0"/>
              <a:t>步驟</a:t>
            </a:r>
            <a:r>
              <a:rPr lang="zh-TW" altLang="en-US" dirty="0"/>
              <a:t> </a:t>
            </a:r>
            <a:r>
              <a:rPr lang="en-US" altLang="zh-TW" dirty="0"/>
              <a:t>5</a:t>
            </a:r>
            <a:r>
              <a:rPr lang="zh-TW" altLang="zh-TW" dirty="0"/>
              <a:t>：回報</a:t>
            </a:r>
            <a:r>
              <a:rPr lang="zh-TW" altLang="zh-TW" dirty="0">
                <a:effectLst/>
              </a:rPr>
              <a:t/>
            </a:r>
            <a:br>
              <a:rPr lang="zh-TW" altLang="zh-TW" dirty="0">
                <a:effectLst/>
              </a:rPr>
            </a:br>
            <a:endParaRPr lang="en-GB" dirty="0"/>
          </a:p>
        </p:txBody>
      </p:sp>
      <p:sp>
        <p:nvSpPr>
          <p:cNvPr id="97283" name="Content Placeholder 2"/>
          <p:cNvSpPr>
            <a:spLocks noGrp="1"/>
          </p:cNvSpPr>
          <p:nvPr>
            <p:ph idx="1"/>
          </p:nvPr>
        </p:nvSpPr>
        <p:spPr>
          <a:xfrm>
            <a:off x="685800" y="2667000"/>
            <a:ext cx="8001000" cy="2438400"/>
          </a:xfrm>
        </p:spPr>
        <p:txBody>
          <a:bodyPr>
            <a:normAutofit/>
          </a:bodyPr>
          <a:lstStyle/>
          <a:p>
            <a:pPr algn="just">
              <a:buNone/>
            </a:pPr>
            <a:r>
              <a:rPr lang="en-US" dirty="0" smtClean="0"/>
              <a:t>	</a:t>
            </a:r>
            <a:r>
              <a:rPr lang="zh-TW" altLang="zh-TW" dirty="0"/>
              <a:t>本人已詳讀《</a:t>
            </a:r>
            <a:r>
              <a:rPr lang="en-US" altLang="zh-TW" dirty="0"/>
              <a:t>Dive Against </a:t>
            </a:r>
            <a:r>
              <a:rPr lang="en-US" altLang="zh-TW" dirty="0" smtClean="0"/>
              <a:t>Debris® </a:t>
            </a:r>
            <a:r>
              <a:rPr lang="zh-TW" altLang="zh-TW" dirty="0"/>
              <a:t>調查指引》，本次所回報的資料是在單趟潛水中，和一個或數個潛伴小組共同蒐集完成。我已充分了解：只能回報當地海裡收集到的垃圾資料，不同梯次蒐集的垃圾應依次各別回報，陸地收集的垃圾可</a:t>
            </a:r>
            <a:r>
              <a:rPr lang="zh-TW" altLang="zh-TW" dirty="0" smtClean="0"/>
              <a:t>到</a:t>
            </a:r>
            <a:r>
              <a:rPr lang="en-US" altLang="zh-TW" b="0" dirty="0" smtClean="0"/>
              <a:t> </a:t>
            </a:r>
            <a:r>
              <a:rPr lang="en-US" altLang="zh-TW" dirty="0" smtClean="0"/>
              <a:t>My</a:t>
            </a:r>
            <a:r>
              <a:rPr lang="zh-TW" altLang="en-US" dirty="0" smtClean="0"/>
              <a:t> </a:t>
            </a:r>
            <a:r>
              <a:rPr lang="en-US" altLang="zh-TW" dirty="0" smtClean="0"/>
              <a:t>Ocean </a:t>
            </a:r>
            <a:r>
              <a:rPr lang="zh-TW" altLang="zh-TW" dirty="0" smtClean="0"/>
              <a:t>社</a:t>
            </a:r>
            <a:r>
              <a:rPr lang="zh-TW" altLang="zh-TW" dirty="0"/>
              <a:t>群分享。我瞭解回報的資料若通過 </a:t>
            </a:r>
            <a:r>
              <a:rPr lang="en-US" altLang="zh-TW" dirty="0"/>
              <a:t>Project </a:t>
            </a:r>
            <a:r>
              <a:rPr lang="en-US" altLang="zh-TW" dirty="0" smtClean="0"/>
              <a:t>AWARE </a:t>
            </a:r>
            <a:r>
              <a:rPr lang="zh-TW" altLang="zh-TW" dirty="0" smtClean="0"/>
              <a:t>的</a:t>
            </a:r>
            <a:r>
              <a:rPr lang="zh-TW" altLang="zh-TW" dirty="0"/>
              <a:t>內部審查，將會顯示在</a:t>
            </a:r>
            <a:r>
              <a:rPr lang="en-US" altLang="zh-TW" dirty="0"/>
              <a:t> Dive Against </a:t>
            </a:r>
            <a:r>
              <a:rPr lang="en-US" altLang="zh-TW" dirty="0" smtClean="0"/>
              <a:t>Debris® </a:t>
            </a:r>
            <a:r>
              <a:rPr lang="zh-TW" altLang="zh-TW" dirty="0"/>
              <a:t>地圖</a:t>
            </a:r>
            <a:r>
              <a:rPr lang="zh-TW" altLang="zh-TW" dirty="0" smtClean="0"/>
              <a:t>。</a:t>
            </a:r>
            <a:endParaRPr lang="en-GB"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zh-TW" altLang="zh-TW" dirty="0"/>
              <a:t>在資料送出前，你必須確認同意本調查活動的相關</a:t>
            </a:r>
            <a:r>
              <a:rPr lang="zh-TW" altLang="zh-TW" dirty="0" smtClean="0"/>
              <a:t>規定（</a:t>
            </a:r>
            <a:r>
              <a:rPr lang="en-US" altLang="zh-TW" dirty="0"/>
              <a:t>Dive Against </a:t>
            </a:r>
            <a:r>
              <a:rPr lang="en-US" altLang="zh-TW" dirty="0" smtClean="0"/>
              <a:t>Debris® </a:t>
            </a:r>
            <a:r>
              <a:rPr lang="en-US" altLang="zh-TW" dirty="0"/>
              <a:t>Surveyor Statement</a:t>
            </a:r>
            <a:r>
              <a:rPr lang="zh-TW" altLang="zh-TW" dirty="0"/>
              <a:t>）：</a:t>
            </a:r>
          </a:p>
        </p:txBody>
      </p:sp>
      <p:sp>
        <p:nvSpPr>
          <p:cNvPr id="97285"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a:p>
            <a:endParaRPr lang="en-GB" dirty="0"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r>
              <a:rPr lang="zh-TW" altLang="zh-TW" sz="2200" b="1" dirty="0" smtClean="0">
                <a:solidFill>
                  <a:schemeClr val="accent2">
                    <a:lumMod val="75000"/>
                  </a:schemeClr>
                </a:solidFill>
                <a:latin typeface="Arial" panose="020B0604020202020204" pitchFamily="34" charset="0"/>
                <a:cs typeface="Arial" panose="020B0604020202020204" pitchFamily="34" charset="0"/>
              </a:rPr>
              <a:t>只有</a:t>
            </a:r>
            <a:r>
              <a:rPr lang="zh-TW" altLang="zh-TW" sz="2200" b="1" dirty="0">
                <a:solidFill>
                  <a:schemeClr val="accent2">
                    <a:lumMod val="75000"/>
                  </a:schemeClr>
                </a:solidFill>
                <a:latin typeface="Arial" panose="020B0604020202020204" pitchFamily="34" charset="0"/>
                <a:cs typeface="Arial" panose="020B0604020202020204" pitchFamily="34" charset="0"/>
              </a:rPr>
              <a:t>潛水員具備移除海底垃圾及提交相關報告的技能</a:t>
            </a: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pPr>
            <a:r>
              <a:rPr lang="zh-TW" altLang="zh-TW" sz="1600" b="1" i="1" dirty="0">
                <a:solidFill>
                  <a:srgbClr val="376092"/>
                </a:solidFill>
                <a:latin typeface="Arial" panose="020B0604020202020204" pitchFamily="34" charset="0"/>
                <a:cs typeface="Arial" panose="020B0604020202020204" pitchFamily="34" charset="0"/>
              </a:rPr>
              <a:t>步驟</a:t>
            </a:r>
            <a:r>
              <a:rPr lang="zh-TW" altLang="en-US" sz="1600" b="1" i="1" dirty="0">
                <a:solidFill>
                  <a:srgbClr val="376092"/>
                </a:solidFill>
                <a:latin typeface="Arial" panose="020B0604020202020204" pitchFamily="34" charset="0"/>
                <a:cs typeface="Arial" panose="020B0604020202020204" pitchFamily="34" charset="0"/>
              </a:rPr>
              <a:t> </a:t>
            </a:r>
            <a:r>
              <a:rPr lang="en-US" altLang="zh-TW" sz="1600" b="1" i="1" dirty="0">
                <a:solidFill>
                  <a:srgbClr val="376092"/>
                </a:solidFill>
                <a:latin typeface="Arial" panose="020B0604020202020204" pitchFamily="34" charset="0"/>
                <a:cs typeface="Arial" panose="020B0604020202020204" pitchFamily="34" charset="0"/>
              </a:rPr>
              <a:t>5</a:t>
            </a:r>
            <a:r>
              <a:rPr lang="zh-TW" altLang="zh-TW" sz="1600" b="1" i="1" dirty="0">
                <a:solidFill>
                  <a:srgbClr val="376092"/>
                </a:solidFill>
                <a:latin typeface="Arial" panose="020B0604020202020204" pitchFamily="34" charset="0"/>
                <a:cs typeface="Arial" panose="020B0604020202020204" pitchFamily="34" charset="0"/>
              </a:rPr>
              <a:t>：回報</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a:t>你已經學</a:t>
            </a:r>
            <a:r>
              <a:rPr lang="zh-TW" altLang="zh-TW" dirty="0" smtClean="0"/>
              <a:t>到</a:t>
            </a:r>
            <a:endParaRPr lang="en-GB" dirty="0"/>
          </a:p>
        </p:txBody>
      </p:sp>
      <p:sp>
        <p:nvSpPr>
          <p:cNvPr id="99331" name="Content Placeholder 2"/>
          <p:cNvSpPr>
            <a:spLocks noGrp="1"/>
          </p:cNvSpPr>
          <p:nvPr>
            <p:ph idx="1"/>
          </p:nvPr>
        </p:nvSpPr>
        <p:spPr>
          <a:xfrm>
            <a:off x="685800" y="3048000"/>
            <a:ext cx="4495800" cy="3459163"/>
          </a:xfrm>
        </p:spPr>
        <p:txBody>
          <a:bodyPr/>
          <a:lstStyle/>
          <a:p>
            <a:pPr lvl="0"/>
            <a:r>
              <a:rPr lang="zh-TW" altLang="zh-TW" dirty="0"/>
              <a:t>步驟一：秤重</a:t>
            </a:r>
          </a:p>
          <a:p>
            <a:pPr lvl="0"/>
            <a:r>
              <a:rPr lang="zh-TW" altLang="zh-TW" dirty="0"/>
              <a:t>步驟二：分類</a:t>
            </a:r>
          </a:p>
          <a:p>
            <a:pPr lvl="0"/>
            <a:r>
              <a:rPr lang="zh-TW" altLang="zh-TW" dirty="0"/>
              <a:t>步驟三：記錄</a:t>
            </a:r>
          </a:p>
          <a:p>
            <a:pPr lvl="0"/>
            <a:r>
              <a:rPr lang="zh-TW" altLang="zh-TW" dirty="0"/>
              <a:t>步驟四：處理</a:t>
            </a:r>
          </a:p>
          <a:p>
            <a:pPr lvl="0"/>
            <a:r>
              <a:rPr lang="zh-TW" altLang="zh-TW" dirty="0"/>
              <a:t>步驟五：回報</a:t>
            </a:r>
          </a:p>
          <a:p>
            <a:pPr marL="0" indent="0">
              <a:buNone/>
            </a:pPr>
            <a:endParaRPr lang="en-AU" dirty="0" smtClean="0"/>
          </a:p>
        </p:txBody>
      </p:sp>
      <p:sp>
        <p:nvSpPr>
          <p:cNvPr id="99332" name="Text Placeholder 3"/>
          <p:cNvSpPr>
            <a:spLocks noGrp="1"/>
          </p:cNvSpPr>
          <p:nvPr>
            <p:ph type="body" sz="quarter" idx="12"/>
          </p:nvPr>
        </p:nvSpPr>
        <p:spPr>
          <a:xfrm>
            <a:off x="457200" y="1951038"/>
            <a:ext cx="8153400" cy="685800"/>
          </a:xfrm>
        </p:spPr>
        <p:txBody>
          <a:bodyPr/>
          <a:lstStyle/>
          <a:p>
            <a:r>
              <a:rPr lang="zh-TW" altLang="zh-TW" dirty="0" smtClean="0"/>
              <a:t>第</a:t>
            </a:r>
            <a:r>
              <a:rPr lang="en-US" altLang="zh-TW" dirty="0" smtClean="0"/>
              <a:t> 3 </a:t>
            </a:r>
            <a:r>
              <a:rPr lang="zh-TW" altLang="zh-TW" dirty="0" smtClean="0"/>
              <a:t>節</a:t>
            </a:r>
            <a:r>
              <a:rPr lang="zh-TW" altLang="zh-TW" dirty="0"/>
              <a:t>：讓調查更具價值</a:t>
            </a:r>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zh-TW" altLang="zh-TW" dirty="0"/>
              <a:t>節</a:t>
            </a:r>
            <a:r>
              <a:rPr lang="en-US" altLang="zh-TW" dirty="0"/>
              <a:t> 3</a:t>
            </a:r>
            <a:r>
              <a:rPr lang="zh-TW" altLang="zh-TW" dirty="0"/>
              <a:t>：回報資料</a:t>
            </a:r>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zh-TW" altLang="zh-TW" b="1" dirty="0">
                <a:solidFill>
                  <a:srgbClr val="376092"/>
                </a:solidFill>
                <a:latin typeface="Arial" panose="020B0604020202020204" pitchFamily="34" charset="0"/>
                <a:cs typeface="Arial" panose="020B0604020202020204" pitchFamily="34" charset="0"/>
              </a:rPr>
              <a:t>回報調查</a:t>
            </a:r>
            <a:r>
              <a:rPr lang="zh-TW" altLang="zh-TW" b="1" dirty="0" smtClean="0">
                <a:solidFill>
                  <a:srgbClr val="376092"/>
                </a:solidFill>
                <a:latin typeface="Arial" panose="020B0604020202020204" pitchFamily="34" charset="0"/>
                <a:cs typeface="Arial" panose="020B0604020202020204" pitchFamily="34" charset="0"/>
              </a:rPr>
              <a:t>資料</a:t>
            </a:r>
            <a:endParaRPr lang="zh-TW" altLang="zh-TW"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pPr>
            <a:r>
              <a:rPr lang="zh-TW" altLang="zh-TW" sz="2000" b="1" dirty="0">
                <a:solidFill>
                  <a:srgbClr val="376092"/>
                </a:solidFill>
                <a:latin typeface="Arial" panose="020B0604020202020204" pitchFamily="34" charset="0"/>
                <a:cs typeface="Arial" panose="020B0604020202020204" pitchFamily="34" charset="0"/>
              </a:rPr>
              <a:t>有任何問題嗎</a:t>
            </a:r>
            <a:r>
              <a:rPr lang="zh-TW" altLang="zh-TW" sz="2000" b="1" dirty="0" smtClean="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r>
              <a:rPr lang="zh-TW" altLang="zh-TW" dirty="0" smtClean="0"/>
              <a:t>現在</a:t>
            </a:r>
            <a:r>
              <a:rPr lang="zh-TW" altLang="zh-TW" dirty="0"/>
              <a:t>輪到你了！</a:t>
            </a:r>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dirty="0"/>
              <a:t>第</a:t>
            </a:r>
            <a:r>
              <a:rPr lang="en-US" altLang="zh-TW" dirty="0"/>
              <a:t> 4 </a:t>
            </a:r>
            <a:r>
              <a:rPr lang="zh-TW" altLang="zh-TW" dirty="0" smtClean="0"/>
              <a:t>節</a:t>
            </a:r>
            <a:r>
              <a:rPr lang="zh-TW" altLang="en-US" dirty="0" smtClean="0"/>
              <a:t>：</a:t>
            </a:r>
            <a:endParaRPr lang="zh-TW" altLang="zh-TW" dirty="0"/>
          </a:p>
          <a:p>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715000" cy="990600"/>
          </a:xfrm>
        </p:spPr>
        <p:txBody>
          <a:bodyPr anchor="t"/>
          <a:lstStyle/>
          <a:p>
            <a:pPr>
              <a:defRPr/>
            </a:pPr>
            <a:r>
              <a:rPr lang="en-US" altLang="zh-TW" dirty="0" smtClean="0"/>
              <a:t/>
            </a:r>
            <a:br>
              <a:rPr lang="en-US" altLang="zh-TW" dirty="0" smtClean="0"/>
            </a:br>
            <a:r>
              <a:rPr lang="zh-TW" altLang="zh-TW" dirty="0" smtClean="0"/>
              <a:t>關於</a:t>
            </a:r>
            <a:r>
              <a:rPr lang="zh-TW" altLang="zh-TW" dirty="0"/>
              <a:t>本計畫的一些建議</a:t>
            </a:r>
            <a:br>
              <a:rPr lang="zh-TW" altLang="zh-TW" dirty="0"/>
            </a:br>
            <a:endParaRPr lang="en-GB" dirty="0"/>
          </a:p>
        </p:txBody>
      </p:sp>
      <p:sp>
        <p:nvSpPr>
          <p:cNvPr id="103427" name="Content Placeholder 2"/>
          <p:cNvSpPr>
            <a:spLocks noGrp="1"/>
          </p:cNvSpPr>
          <p:nvPr>
            <p:ph idx="1"/>
          </p:nvPr>
        </p:nvSpPr>
        <p:spPr>
          <a:xfrm>
            <a:off x="685800" y="2713038"/>
            <a:ext cx="4114800" cy="3459162"/>
          </a:xfrm>
        </p:spPr>
        <p:txBody>
          <a:bodyPr>
            <a:normAutofit/>
          </a:bodyPr>
          <a:lstStyle/>
          <a:p>
            <a:pPr lvl="0"/>
            <a:r>
              <a:rPr lang="zh-TW" altLang="zh-TW" dirty="0"/>
              <a:t>分享行動成果，改變垃圾製造行為</a:t>
            </a:r>
          </a:p>
          <a:p>
            <a:r>
              <a:rPr lang="en-US" altLang="zh-TW" dirty="0"/>
              <a:t>Project AWARE </a:t>
            </a:r>
            <a:r>
              <a:rPr lang="zh-TW" altLang="zh-TW" dirty="0"/>
              <a:t>的</a:t>
            </a:r>
            <a:r>
              <a:rPr lang="en-US" altLang="zh-TW" dirty="0"/>
              <a:t> My </a:t>
            </a:r>
            <a:r>
              <a:rPr lang="en-US" altLang="zh-TW" dirty="0" smtClean="0"/>
              <a:t>Ocean</a:t>
            </a:r>
            <a:r>
              <a:rPr lang="en-US" dirty="0" smtClean="0">
                <a:latin typeface="Arial" charset="0"/>
                <a:cs typeface="Arial" charset="0"/>
              </a:rPr>
              <a:t> </a:t>
            </a:r>
            <a:r>
              <a:rPr lang="en-US" dirty="0" smtClean="0">
                <a:solidFill>
                  <a:srgbClr val="FF0000"/>
                </a:solidFill>
              </a:rPr>
              <a:t>www.projectaware.org/MyOcean</a:t>
            </a:r>
            <a:endParaRPr lang="en-US" dirty="0" smtClean="0">
              <a:solidFill>
                <a:srgbClr val="FF0000"/>
              </a:solidFill>
              <a:latin typeface="Arial" charset="0"/>
              <a:cs typeface="Arial" charset="0"/>
            </a:endParaRPr>
          </a:p>
          <a:p>
            <a:pPr lvl="1"/>
            <a:r>
              <a:rPr lang="zh-TW" altLang="zh-TW" dirty="0"/>
              <a:t>將行動寫成網誌</a:t>
            </a:r>
          </a:p>
          <a:p>
            <a:pPr lvl="1"/>
            <a:r>
              <a:rPr lang="zh-TW" altLang="zh-TW" dirty="0"/>
              <a:t>上傳照片和影片</a:t>
            </a:r>
          </a:p>
          <a:p>
            <a:pPr lvl="1"/>
            <a:r>
              <a:rPr lang="zh-TW" altLang="zh-TW" dirty="0"/>
              <a:t>吸引其他人加入</a:t>
            </a:r>
            <a:r>
              <a:rPr lang="zh-TW" altLang="zh-TW" dirty="0" smtClean="0"/>
              <a:t>行動</a:t>
            </a:r>
            <a:endParaRPr lang="en-US" altLang="zh-TW" dirty="0" smtClean="0"/>
          </a:p>
          <a:p>
            <a:pPr lvl="1"/>
            <a:r>
              <a:rPr lang="zh-TW" altLang="zh-TW" dirty="0" smtClean="0"/>
              <a:t>尋找</a:t>
            </a:r>
            <a:r>
              <a:rPr lang="zh-TW" altLang="zh-TW" dirty="0"/>
              <a:t>相關活動</a:t>
            </a:r>
            <a:r>
              <a:rPr lang="zh-TW" altLang="zh-TW" dirty="0" smtClean="0"/>
              <a:t>參加</a:t>
            </a:r>
            <a:endParaRPr lang="en-US" dirty="0" smtClean="0">
              <a:latin typeface="Arial" charset="0"/>
              <a:cs typeface="Arial" charset="0"/>
            </a:endParaRPr>
          </a:p>
        </p:txBody>
      </p:sp>
      <p:sp>
        <p:nvSpPr>
          <p:cNvPr id="103428" name="Text Placeholder 3"/>
          <p:cNvSpPr>
            <a:spLocks noGrp="1"/>
          </p:cNvSpPr>
          <p:nvPr>
            <p:ph type="body" sz="quarter" idx="12"/>
          </p:nvPr>
        </p:nvSpPr>
        <p:spPr>
          <a:xfrm>
            <a:off x="457200" y="1951038"/>
            <a:ext cx="8153400" cy="685800"/>
          </a:xfrm>
        </p:spPr>
        <p:txBody>
          <a:bodyPr/>
          <a:lstStyle/>
          <a:p>
            <a:r>
              <a:rPr lang="zh-TW" altLang="zh-TW" dirty="0"/>
              <a:t>開始定期進行 </a:t>
            </a:r>
            <a:r>
              <a:rPr lang="en-US" altLang="zh-TW" dirty="0"/>
              <a:t>Dive Against </a:t>
            </a:r>
            <a:r>
              <a:rPr lang="en-US" altLang="zh-TW" dirty="0" smtClean="0"/>
              <a:t>Debris® </a:t>
            </a:r>
            <a:r>
              <a:rPr lang="zh-TW" altLang="zh-TW" dirty="0"/>
              <a:t>調查，並且：</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4</a:t>
            </a:r>
            <a:r>
              <a:rPr lang="zh-TW" altLang="zh-TW" dirty="0"/>
              <a:t>：輪到你了！</a:t>
            </a:r>
          </a:p>
          <a:p>
            <a:endParaRPr lang="en-GB"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nchor="t"/>
          <a:lstStyle/>
          <a:p>
            <a:pPr>
              <a:defRPr/>
            </a:pPr>
            <a:r>
              <a:rPr lang="en-AU" dirty="0" smtClean="0"/>
              <a:t/>
            </a:r>
            <a:br>
              <a:rPr lang="en-AU" dirty="0" smtClean="0"/>
            </a:br>
            <a:r>
              <a:rPr lang="zh-TW" altLang="zh-TW" dirty="0" smtClean="0"/>
              <a:t>關於本計畫的一些建議</a:t>
            </a:r>
            <a:br>
              <a:rPr lang="zh-TW" altLang="zh-TW" dirty="0" smtClean="0"/>
            </a:br>
            <a:endParaRPr lang="en-GB" dirty="0"/>
          </a:p>
        </p:txBody>
      </p:sp>
      <p:sp>
        <p:nvSpPr>
          <p:cNvPr id="103427" name="Content Placeholder 2"/>
          <p:cNvSpPr>
            <a:spLocks noGrp="1"/>
          </p:cNvSpPr>
          <p:nvPr>
            <p:ph idx="1"/>
          </p:nvPr>
        </p:nvSpPr>
        <p:spPr>
          <a:xfrm>
            <a:off x="685800" y="2713038"/>
            <a:ext cx="3886200" cy="3459162"/>
          </a:xfrm>
        </p:spPr>
        <p:txBody>
          <a:bodyPr>
            <a:normAutofit/>
          </a:bodyPr>
          <a:lstStyle/>
          <a:p>
            <a:pPr lvl="0"/>
            <a:r>
              <a:rPr lang="zh-TW" altLang="zh-TW" dirty="0"/>
              <a:t>回報乾淨的調查潛點</a:t>
            </a:r>
          </a:p>
          <a:p>
            <a:pPr lvl="0"/>
            <a:r>
              <a:rPr lang="zh-TW" altLang="zh-TW" dirty="0"/>
              <a:t>隨時隨地打擊海洋垃圾</a:t>
            </a:r>
          </a:p>
          <a:p>
            <a:r>
              <a:rPr lang="zh-TW" altLang="zh-TW" dirty="0"/>
              <a:t>陸面垃圾可以回報嗎</a:t>
            </a:r>
            <a:r>
              <a:rPr lang="zh-TW" altLang="zh-TW" dirty="0" smtClean="0"/>
              <a:t>？</a:t>
            </a:r>
            <a:endParaRPr lang="en-AU" dirty="0" smtClean="0">
              <a:latin typeface="Arial" charset="0"/>
              <a:cs typeface="Arial" charset="0"/>
            </a:endParaRPr>
          </a:p>
          <a:p>
            <a:pPr lvl="1"/>
            <a:r>
              <a:rPr lang="zh-TW" altLang="zh-TW" dirty="0"/>
              <a:t>僅回報潛水員在水底發現的垃圾</a:t>
            </a:r>
          </a:p>
          <a:p>
            <a:pPr lvl="0"/>
            <a:r>
              <a:rPr lang="zh-TW" altLang="zh-TW" dirty="0"/>
              <a:t>給予回饋：</a:t>
            </a:r>
          </a:p>
          <a:p>
            <a:pPr>
              <a:buFont typeface="Wingdings" pitchFamily="2" charset="2"/>
              <a:buNone/>
            </a:pPr>
            <a:endParaRPr lang="en-AU" sz="800" dirty="0" smtClean="0">
              <a:latin typeface="Arial" charset="0"/>
              <a:cs typeface="Arial" charset="0"/>
            </a:endParaRPr>
          </a:p>
          <a:p>
            <a:pPr algn="ctr">
              <a:buNone/>
            </a:pPr>
            <a:r>
              <a:rPr lang="en-US" sz="1600" dirty="0" smtClean="0">
                <a:hlinkClick r:id="rId3"/>
              </a:rPr>
              <a:t>www.projectaware.org/contact</a:t>
            </a:r>
            <a:r>
              <a:rPr lang="en-US" sz="1600" dirty="0" smtClean="0"/>
              <a:t> </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4</a:t>
            </a:r>
            <a:r>
              <a:rPr lang="zh-TW" altLang="zh-TW" dirty="0"/>
              <a:t>：輪到你了！</a:t>
            </a:r>
          </a:p>
          <a:p>
            <a:endParaRPr lang="en-GB"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zh-TW" altLang="zh-TW" dirty="0" smtClean="0"/>
              <a:t>你</a:t>
            </a:r>
            <a:r>
              <a:rPr lang="zh-TW" altLang="zh-TW" dirty="0"/>
              <a:t>將會學到</a:t>
            </a:r>
            <a:r>
              <a:rPr lang="en-GB" dirty="0" smtClean="0"/>
              <a:t>. . .</a:t>
            </a:r>
            <a:endParaRPr lang="en-GB" dirty="0"/>
          </a:p>
        </p:txBody>
      </p:sp>
      <p:sp>
        <p:nvSpPr>
          <p:cNvPr id="17411" name="Content Placeholder 2"/>
          <p:cNvSpPr>
            <a:spLocks noGrp="1"/>
          </p:cNvSpPr>
          <p:nvPr>
            <p:ph idx="1"/>
          </p:nvPr>
        </p:nvSpPr>
        <p:spPr>
          <a:xfrm>
            <a:off x="685800" y="3017838"/>
            <a:ext cx="5867400" cy="2316162"/>
          </a:xfrm>
        </p:spPr>
        <p:txBody>
          <a:bodyPr/>
          <a:lstStyle/>
          <a:p>
            <a:pPr lvl="0"/>
            <a:r>
              <a:rPr lang="zh-TW" altLang="zh-TW" dirty="0"/>
              <a:t>關於本計畫的一些建議</a:t>
            </a:r>
          </a:p>
          <a:p>
            <a:pPr lvl="0"/>
            <a:r>
              <a:rPr lang="zh-TW" altLang="zh-TW" dirty="0" smtClean="0"/>
              <a:t>參與</a:t>
            </a:r>
            <a:r>
              <a:rPr lang="en-US" altLang="zh-TW" dirty="0" smtClean="0"/>
              <a:t> Project AWARE </a:t>
            </a:r>
            <a:r>
              <a:rPr lang="zh-TW" altLang="zh-TW" dirty="0" smtClean="0"/>
              <a:t>環保</a:t>
            </a:r>
            <a:r>
              <a:rPr lang="zh-TW" altLang="zh-TW" dirty="0"/>
              <a:t>活動</a:t>
            </a:r>
          </a:p>
        </p:txBody>
      </p:sp>
      <p:sp>
        <p:nvSpPr>
          <p:cNvPr id="17412" name="Text Placeholder 3"/>
          <p:cNvSpPr>
            <a:spLocks noGrp="1"/>
          </p:cNvSpPr>
          <p:nvPr>
            <p:ph type="body" sz="quarter" idx="12"/>
          </p:nvPr>
        </p:nvSpPr>
        <p:spPr>
          <a:xfrm>
            <a:off x="457200" y="1951038"/>
            <a:ext cx="8153400" cy="685800"/>
          </a:xfrm>
        </p:spPr>
        <p:txBody>
          <a:bodyPr/>
          <a:lstStyle/>
          <a:p>
            <a:r>
              <a:rPr lang="zh-TW" altLang="zh-TW" dirty="0" smtClean="0">
                <a:latin typeface="Arial" charset="0"/>
                <a:cs typeface="Arial" charset="0"/>
              </a:rPr>
              <a:t>第</a:t>
            </a:r>
            <a:r>
              <a:rPr lang="en-US" altLang="zh-TW" dirty="0" smtClean="0">
                <a:latin typeface="Arial" charset="0"/>
                <a:cs typeface="Arial" charset="0"/>
              </a:rPr>
              <a:t> 4 </a:t>
            </a:r>
            <a:r>
              <a:rPr lang="zh-TW" altLang="zh-TW" dirty="0" smtClean="0">
                <a:latin typeface="Arial" charset="0"/>
                <a:cs typeface="Arial" charset="0"/>
              </a:rPr>
              <a:t>節</a:t>
            </a:r>
            <a:r>
              <a:rPr lang="zh-TW" altLang="zh-TW" dirty="0">
                <a:latin typeface="Arial" charset="0"/>
                <a:cs typeface="Arial" charset="0"/>
              </a:rPr>
              <a:t>：現在輪到你了！</a:t>
            </a:r>
          </a:p>
        </p:txBody>
      </p:sp>
      <p:sp>
        <p:nvSpPr>
          <p:cNvPr id="17413" name="Text Placeholder 4"/>
          <p:cNvSpPr>
            <a:spLocks noGrp="1"/>
          </p:cNvSpPr>
          <p:nvPr>
            <p:ph type="body" sz="quarter" idx="16"/>
          </p:nvPr>
        </p:nvSpPr>
        <p:spPr>
          <a:xfrm>
            <a:off x="76200" y="6418263"/>
            <a:ext cx="2590800" cy="304800"/>
          </a:xfrm>
        </p:spPr>
        <p:txBody>
          <a:bodyPr/>
          <a:lstStyle/>
          <a:p>
            <a:r>
              <a:rPr lang="zh-TW" altLang="zh-TW" dirty="0"/>
              <a:t>歡迎</a:t>
            </a:r>
          </a:p>
          <a:p>
            <a:endParaRPr lang="en-GB" dirty="0" smtClean="0">
              <a:latin typeface="Arial" charset="0"/>
              <a:cs typeface="Arial" charset="0"/>
            </a:endParaRP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調查</a:t>
            </a:r>
            <a:r>
              <a:rPr lang="zh-TW" altLang="zh-TW" dirty="0"/>
              <a:t>指引</a:t>
            </a:r>
            <a:endParaRPr lang="en-US" dirty="0" smtClean="0">
              <a:latin typeface="Arial" charset="0"/>
              <a:cs typeface="Arial" charset="0"/>
            </a:endParaRP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a:r>
              <a:rPr lang="zh-TW" altLang="zh-TW" b="1" dirty="0" smtClean="0">
                <a:solidFill>
                  <a:schemeClr val="tx2"/>
                </a:solidFill>
                <a:latin typeface="Arial" panose="020B0604020202020204" pitchFamily="34" charset="0"/>
                <a:cs typeface="Arial" panose="020B0604020202020204" pitchFamily="34" charset="0"/>
              </a:rPr>
              <a:t>第</a:t>
            </a:r>
            <a:r>
              <a:rPr lang="en-US" altLang="zh-TW" b="1" dirty="0" smtClean="0">
                <a:solidFill>
                  <a:schemeClr val="tx2"/>
                </a:solidFill>
                <a:latin typeface="Arial" panose="020B0604020202020204" pitchFamily="34" charset="0"/>
                <a:cs typeface="Arial" panose="020B0604020202020204" pitchFamily="34" charset="0"/>
              </a:rPr>
              <a:t> 4 </a:t>
            </a:r>
            <a:r>
              <a:rPr lang="zh-TW" altLang="zh-TW" b="1" dirty="0" smtClean="0">
                <a:solidFill>
                  <a:schemeClr val="tx2"/>
                </a:solidFill>
                <a:latin typeface="Arial" panose="020B0604020202020204" pitchFamily="34" charset="0"/>
                <a:cs typeface="Arial" panose="020B0604020202020204" pitchFamily="34" charset="0"/>
              </a:rPr>
              <a:t>節</a:t>
            </a:r>
            <a:endParaRPr lang="zh-TW" altLang="zh-TW" b="1" dirty="0">
              <a:solidFill>
                <a:schemeClr val="tx2"/>
              </a:solidFill>
              <a:latin typeface="Arial" panose="020B0604020202020204" pitchFamily="34" charset="0"/>
              <a:cs typeface="Arial" panose="020B0604020202020204" pitchFamily="34" charset="0"/>
            </a:endParaRPr>
          </a:p>
          <a:p>
            <a:pPr algn="ctr"/>
            <a:r>
              <a:rPr lang="zh-TW" altLang="zh-TW" b="1" dirty="0">
                <a:solidFill>
                  <a:schemeClr val="tx2"/>
                </a:solidFill>
                <a:latin typeface="Arial" panose="020B0604020202020204" pitchFamily="34" charset="0"/>
                <a:cs typeface="Arial" panose="020B0604020202020204" pitchFamily="34" charset="0"/>
              </a:rPr>
              <a:t>輪到你了！</a:t>
            </a: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r>
              <a:rPr lang="zh-TW" altLang="zh-TW" b="1" dirty="0" smtClean="0">
                <a:solidFill>
                  <a:srgbClr val="376092"/>
                </a:solidFill>
                <a:latin typeface="Arial" panose="020B0604020202020204" pitchFamily="34" charset="0"/>
                <a:cs typeface="Arial" panose="020B0604020202020204" pitchFamily="34" charset="0"/>
              </a:rPr>
              <a:t>加入</a:t>
            </a:r>
            <a:r>
              <a:rPr lang="zh-TW" altLang="zh-TW" b="1" dirty="0">
                <a:solidFill>
                  <a:srgbClr val="376092"/>
                </a:solidFill>
                <a:latin typeface="Arial" panose="020B0604020202020204" pitchFamily="34" charset="0"/>
                <a:cs typeface="Arial" panose="020B0604020202020204" pitchFamily="34" charset="0"/>
              </a:rPr>
              <a:t>全球</a:t>
            </a:r>
            <a:r>
              <a:rPr lang="en-US" altLang="zh-TW" b="1" dirty="0">
                <a:solidFill>
                  <a:srgbClr val="376092"/>
                </a:solidFill>
                <a:latin typeface="Arial" panose="020B0604020202020204" pitchFamily="34" charset="0"/>
                <a:cs typeface="Arial" panose="020B0604020202020204" pitchFamily="34" charset="0"/>
              </a:rPr>
              <a:t> </a:t>
            </a:r>
            <a:r>
              <a:rPr lang="en-US" altLang="zh-TW" b="1" dirty="0" smtClean="0">
                <a:solidFill>
                  <a:srgbClr val="376092"/>
                </a:solidFill>
                <a:latin typeface="Arial" panose="020B0604020202020204" pitchFamily="34" charset="0"/>
                <a:cs typeface="Arial" panose="020B0604020202020204" pitchFamily="34" charset="0"/>
              </a:rPr>
              <a:t> AWARE </a:t>
            </a:r>
            <a:r>
              <a:rPr lang="zh-TW" altLang="zh-TW" b="1" dirty="0">
                <a:solidFill>
                  <a:srgbClr val="376092"/>
                </a:solidFill>
                <a:latin typeface="Arial" panose="020B0604020202020204" pitchFamily="34" charset="0"/>
                <a:cs typeface="Arial" panose="020B0604020202020204" pitchFamily="34" charset="0"/>
              </a:rPr>
              <a:t>潛水員的行列，一同打擊海洋垃圾</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334000" cy="990600"/>
          </a:xfrm>
        </p:spPr>
        <p:txBody>
          <a:bodyPr anchor="t"/>
          <a:lstStyle/>
          <a:p>
            <a:r>
              <a:rPr lang="zh-TW" altLang="zh-TW" dirty="0" smtClean="0"/>
              <a:t>參與</a:t>
            </a:r>
            <a:r>
              <a:rPr lang="en-US" altLang="zh-TW" dirty="0" smtClean="0"/>
              <a:t> </a:t>
            </a:r>
            <a:r>
              <a:rPr lang="en-US" altLang="zh-TW" dirty="0"/>
              <a:t>Project AWARE </a:t>
            </a:r>
            <a:r>
              <a:rPr lang="zh-TW" altLang="zh-TW" dirty="0"/>
              <a:t>環保活動</a:t>
            </a:r>
          </a:p>
        </p:txBody>
      </p:sp>
      <p:sp>
        <p:nvSpPr>
          <p:cNvPr id="105475" name="Content Placeholder 2"/>
          <p:cNvSpPr>
            <a:spLocks noGrp="1"/>
          </p:cNvSpPr>
          <p:nvPr>
            <p:ph idx="1"/>
          </p:nvPr>
        </p:nvSpPr>
        <p:spPr>
          <a:xfrm>
            <a:off x="685800" y="2713038"/>
            <a:ext cx="4191000" cy="411162"/>
          </a:xfrm>
        </p:spPr>
        <p:txBody>
          <a:bodyPr/>
          <a:lstStyle/>
          <a:p>
            <a:pPr lvl="0"/>
            <a:r>
              <a:rPr lang="zh-TW" altLang="zh-TW" dirty="0"/>
              <a:t>兩項重大海洋議題：</a:t>
            </a:r>
          </a:p>
          <a:p>
            <a:pPr>
              <a:buFont typeface="Wingdings" pitchFamily="2" charset="2"/>
              <a:buNone/>
            </a:pPr>
            <a:endParaRPr lang="en-US"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en-US" altLang="zh-TW" dirty="0"/>
              <a:t>Project AWARE Foundation </a:t>
            </a:r>
            <a:r>
              <a:rPr lang="zh-TW" altLang="zh-TW" dirty="0"/>
              <a:t>的目標是凝聚「潛」力，保護我們的海洋星球。</a:t>
            </a:r>
          </a:p>
        </p:txBody>
      </p:sp>
      <p:sp>
        <p:nvSpPr>
          <p:cNvPr id="105477"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4</a:t>
            </a:r>
            <a:r>
              <a:rPr lang="zh-TW" altLang="zh-TW" dirty="0"/>
              <a:t>：輪到你了！</a:t>
            </a:r>
          </a:p>
          <a:p>
            <a:endParaRPr lang="en-GB" dirty="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1143000" y="3048000"/>
            <a:ext cx="3657600" cy="1477328"/>
          </a:xfrm>
          <a:prstGeom prst="rect">
            <a:avLst/>
          </a:prstGeom>
          <a:noFill/>
        </p:spPr>
        <p:txBody>
          <a:bodyPr>
            <a:spAutoFit/>
          </a:bodyPr>
          <a:lstStyle/>
          <a:p>
            <a:pPr marL="342900" indent="-342900">
              <a:buFont typeface="+mj-lt"/>
              <a:buAutoNum type="arabicPeriod"/>
              <a:defRPr/>
            </a:pPr>
            <a:r>
              <a:rPr lang="en-US" altLang="zh-TW" b="1" dirty="0" smtClean="0">
                <a:solidFill>
                  <a:srgbClr val="376092"/>
                </a:solidFill>
                <a:latin typeface="Arial" panose="020B0604020202020204" pitchFamily="34" charset="0"/>
                <a:cs typeface="Arial" panose="020B0604020202020204" pitchFamily="34" charset="0"/>
              </a:rPr>
              <a:t>瀕臨絕種的鯊魚</a:t>
            </a:r>
            <a:r>
              <a:rPr lang="zh-TW" altLang="zh-TW" b="1" dirty="0" smtClean="0">
                <a:solidFill>
                  <a:srgbClr val="376092"/>
                </a:solidFill>
                <a:latin typeface="Arial" panose="020B0604020202020204" pitchFamily="34" charset="0"/>
                <a:cs typeface="Arial" panose="020B0604020202020204" pitchFamily="34" charset="0"/>
              </a:rPr>
              <a:t>與</a:t>
            </a:r>
            <a:r>
              <a:rPr lang="zh-TW" altLang="zh-TW" b="1" dirty="0">
                <a:solidFill>
                  <a:srgbClr val="376092"/>
                </a:solidFill>
                <a:latin typeface="Arial" panose="020B0604020202020204" pitchFamily="34" charset="0"/>
                <a:cs typeface="Arial" panose="020B0604020202020204" pitchFamily="34" charset="0"/>
              </a:rPr>
              <a:t>蝠魟</a:t>
            </a:r>
          </a:p>
          <a:p>
            <a:pPr marL="800100" lvl="1" indent="-342900">
              <a:defRPr/>
            </a:pPr>
            <a:r>
              <a:rPr lang="zh-TW" altLang="zh-TW" b="1" dirty="0">
                <a:solidFill>
                  <a:schemeClr val="accent2">
                    <a:lumMod val="75000"/>
                  </a:schemeClr>
                </a:solidFill>
                <a:latin typeface="Arial" panose="020B0604020202020204" pitchFamily="34" charset="0"/>
                <a:cs typeface="Arial" panose="020B0604020202020204" pitchFamily="34" charset="0"/>
              </a:rPr>
              <a:t>成為</a:t>
            </a:r>
            <a:r>
              <a:rPr lang="zh-TW" altLang="zh-TW" b="1" dirty="0" smtClean="0">
                <a:solidFill>
                  <a:schemeClr val="accent2">
                    <a:lumMod val="75000"/>
                  </a:schemeClr>
                </a:solidFill>
                <a:latin typeface="Arial" panose="020B0604020202020204" pitchFamily="34" charset="0"/>
                <a:cs typeface="Arial" panose="020B0604020202020204" pitchFamily="34" charset="0"/>
              </a:rPr>
              <a:t>一名</a:t>
            </a:r>
            <a:r>
              <a:rPr lang="zh-TW" altLang="en-US" b="1" dirty="0" smtClean="0">
                <a:solidFill>
                  <a:schemeClr val="accent2">
                    <a:lumMod val="75000"/>
                  </a:schemeClr>
                </a:solidFill>
                <a:latin typeface="Arial" panose="020B0604020202020204" pitchFamily="34" charset="0"/>
                <a:cs typeface="Arial" panose="020B0604020202020204" pitchFamily="34" charset="0"/>
              </a:rPr>
              <a:t> </a:t>
            </a:r>
            <a:r>
              <a:rPr lang="en-US" altLang="zh-TW" b="1" dirty="0" smtClean="0">
                <a:solidFill>
                  <a:schemeClr val="accent2">
                    <a:lumMod val="75000"/>
                  </a:schemeClr>
                </a:solidFill>
                <a:latin typeface="Arial" panose="020B0604020202020204" pitchFamily="34" charset="0"/>
                <a:cs typeface="Arial" panose="020B0604020202020204" pitchFamily="34" charset="0"/>
              </a:rPr>
              <a:t>AWARE </a:t>
            </a:r>
            <a:r>
              <a:rPr lang="en-US" altLang="zh-TW" b="1" dirty="0">
                <a:solidFill>
                  <a:schemeClr val="accent2">
                    <a:lumMod val="75000"/>
                  </a:schemeClr>
                </a:solidFill>
                <a:latin typeface="Arial" panose="020B0604020202020204" pitchFamily="34" charset="0"/>
                <a:cs typeface="Arial" panose="020B0604020202020204" pitchFamily="34" charset="0"/>
              </a:rPr>
              <a:t>Shark Conservation </a:t>
            </a:r>
            <a:r>
              <a:rPr lang="zh-TW" altLang="zh-TW" b="1" dirty="0">
                <a:solidFill>
                  <a:schemeClr val="accent2">
                    <a:lumMod val="75000"/>
                  </a:schemeClr>
                </a:solidFill>
                <a:latin typeface="Arial" panose="020B0604020202020204" pitchFamily="34" charset="0"/>
                <a:cs typeface="Arial" panose="020B0604020202020204" pitchFamily="34" charset="0"/>
              </a:rPr>
              <a:t>潛水員</a:t>
            </a:r>
          </a:p>
          <a:p>
            <a:pPr marL="342900" lvl="0" indent="-342900">
              <a:buFont typeface="+mj-lt"/>
              <a:buAutoNum type="arabicPeriod"/>
              <a:defRPr/>
            </a:pPr>
            <a:r>
              <a:rPr lang="zh-TW" altLang="zh-TW" b="1" dirty="0" smtClean="0">
                <a:solidFill>
                  <a:srgbClr val="376092"/>
                </a:solidFill>
                <a:latin typeface="Arial" panose="020B0604020202020204" pitchFamily="34" charset="0"/>
                <a:cs typeface="Arial" panose="020B0604020202020204" pitchFamily="34" charset="0"/>
              </a:rPr>
              <a:t>海洋</a:t>
            </a:r>
            <a:r>
              <a:rPr lang="zh-TW" altLang="zh-TW" b="1" dirty="0">
                <a:solidFill>
                  <a:srgbClr val="376092"/>
                </a:solidFill>
                <a:latin typeface="Arial" panose="020B0604020202020204" pitchFamily="34" charset="0"/>
                <a:cs typeface="Arial" panose="020B0604020202020204" pitchFamily="34" charset="0"/>
              </a:rPr>
              <a:t>垃圾</a:t>
            </a:r>
          </a:p>
          <a:p>
            <a:pPr lvl="1">
              <a:defRPr/>
            </a:pPr>
            <a:r>
              <a:rPr lang="en-AU" b="1" dirty="0" smtClean="0">
                <a:solidFill>
                  <a:srgbClr val="376092"/>
                </a:solidFill>
                <a:latin typeface="Arial" panose="020B0604020202020204" pitchFamily="34" charset="0"/>
                <a:cs typeface="Arial" panose="020B0604020202020204" pitchFamily="34" charset="0"/>
              </a:rPr>
              <a:t>Dive Against Debris®</a:t>
            </a:r>
            <a:endParaRPr lang="en-AU" b="1"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572000"/>
            <a:ext cx="4038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indent="-342900">
              <a:spcBef>
                <a:spcPct val="20000"/>
              </a:spcBef>
              <a:buSzPct val="75000"/>
              <a:buFont typeface="Wingdings" pitchFamily="2" charset="2"/>
              <a:buChar char="l"/>
              <a:defRPr/>
            </a:pPr>
            <a:r>
              <a:rPr lang="zh-TW" altLang="zh-TW" b="1" dirty="0">
                <a:solidFill>
                  <a:schemeClr val="accent1">
                    <a:lumMod val="75000"/>
                  </a:schemeClr>
                </a:solidFill>
                <a:latin typeface="Arial" charset="0"/>
                <a:cs typeface="Arial" charset="0"/>
              </a:rPr>
              <a:t>做個</a:t>
            </a:r>
            <a:r>
              <a:rPr lang="en-US" altLang="zh-TW" b="1" dirty="0">
                <a:solidFill>
                  <a:schemeClr val="accent1">
                    <a:lumMod val="75000"/>
                  </a:schemeClr>
                </a:solidFill>
                <a:latin typeface="Arial" charset="0"/>
                <a:cs typeface="Arial" charset="0"/>
              </a:rPr>
              <a:t> AWARE </a:t>
            </a:r>
            <a:r>
              <a:rPr lang="zh-TW" altLang="zh-TW" b="1" dirty="0">
                <a:solidFill>
                  <a:schemeClr val="accent1">
                    <a:lumMod val="75000"/>
                  </a:schemeClr>
                </a:solidFill>
                <a:latin typeface="Arial" charset="0"/>
                <a:cs typeface="Arial" charset="0"/>
              </a:rPr>
              <a:t>潛水員</a:t>
            </a:r>
          </a:p>
          <a:p>
            <a:pPr marL="742950" lvl="1" indent="-285750">
              <a:spcBef>
                <a:spcPct val="20000"/>
              </a:spcBef>
              <a:buSzPct val="60000"/>
              <a:buFont typeface="Wingdings" pitchFamily="2" charset="2"/>
              <a:buChar char="l"/>
              <a:defRPr/>
            </a:pPr>
            <a:r>
              <a:rPr lang="zh-TW" altLang="zh-TW" b="1" dirty="0">
                <a:solidFill>
                  <a:schemeClr val="accent1">
                    <a:lumMod val="75000"/>
                  </a:schemeClr>
                </a:solidFill>
                <a:latin typeface="Arial" charset="0"/>
                <a:cs typeface="Arial" charset="0"/>
              </a:rPr>
              <a:t>《潛水員保護水底環境的十種方法</a:t>
            </a:r>
            <a:r>
              <a:rPr lang="zh-TW" altLang="zh-TW" b="1" dirty="0" smtClean="0">
                <a:solidFill>
                  <a:schemeClr val="accent1">
                    <a:lumMod val="75000"/>
                  </a:schemeClr>
                </a:solidFill>
                <a:latin typeface="Arial" charset="0"/>
                <a:cs typeface="Arial" charset="0"/>
              </a:rPr>
              <a:t>》</a:t>
            </a:r>
            <a:endParaRPr kumimoji="0" lang="en-AU"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zh-TW" altLang="zh-TW" dirty="0" smtClean="0"/>
              <a:t>你</a:t>
            </a:r>
            <a:r>
              <a:rPr lang="zh-TW" altLang="zh-TW" dirty="0"/>
              <a:t>已經學到</a:t>
            </a:r>
            <a:br>
              <a:rPr lang="zh-TW" altLang="zh-TW" dirty="0"/>
            </a:br>
            <a:endParaRPr lang="en-GB" dirty="0"/>
          </a:p>
        </p:txBody>
      </p:sp>
      <p:sp>
        <p:nvSpPr>
          <p:cNvPr id="109571" name="Content Placeholder 2"/>
          <p:cNvSpPr>
            <a:spLocks noGrp="1"/>
          </p:cNvSpPr>
          <p:nvPr>
            <p:ph idx="1"/>
          </p:nvPr>
        </p:nvSpPr>
        <p:spPr>
          <a:xfrm>
            <a:off x="685800" y="3017838"/>
            <a:ext cx="5715000" cy="1782762"/>
          </a:xfrm>
        </p:spPr>
        <p:txBody>
          <a:bodyPr/>
          <a:lstStyle/>
          <a:p>
            <a:pPr lvl="0"/>
            <a:r>
              <a:rPr lang="zh-TW" altLang="zh-TW" dirty="0"/>
              <a:t>關於本計畫的一些建議</a:t>
            </a:r>
          </a:p>
          <a:p>
            <a:pPr lvl="0"/>
            <a:r>
              <a:rPr lang="zh-TW" altLang="zh-TW" dirty="0" smtClean="0"/>
              <a:t>參與</a:t>
            </a:r>
            <a:r>
              <a:rPr lang="en-US" altLang="zh-TW" dirty="0" smtClean="0"/>
              <a:t> Project AWARE </a:t>
            </a:r>
            <a:r>
              <a:rPr lang="zh-TW" altLang="zh-TW" dirty="0" smtClean="0"/>
              <a:t>環保</a:t>
            </a:r>
            <a:r>
              <a:rPr lang="zh-TW" altLang="zh-TW" dirty="0"/>
              <a:t>活動</a:t>
            </a:r>
          </a:p>
        </p:txBody>
      </p:sp>
      <p:sp>
        <p:nvSpPr>
          <p:cNvPr id="109572" name="Text Placeholder 3"/>
          <p:cNvSpPr>
            <a:spLocks noGrp="1"/>
          </p:cNvSpPr>
          <p:nvPr>
            <p:ph type="body" sz="quarter" idx="12"/>
          </p:nvPr>
        </p:nvSpPr>
        <p:spPr>
          <a:xfrm>
            <a:off x="457200" y="1981200"/>
            <a:ext cx="8153400" cy="457200"/>
          </a:xfrm>
        </p:spPr>
        <p:txBody>
          <a:bodyPr/>
          <a:lstStyle/>
          <a:p>
            <a:r>
              <a:rPr lang="zh-TW" altLang="zh-TW" dirty="0" smtClean="0"/>
              <a:t>第</a:t>
            </a:r>
            <a:r>
              <a:rPr lang="en-US" altLang="zh-TW" dirty="0" smtClean="0"/>
              <a:t> 4 </a:t>
            </a:r>
            <a:r>
              <a:rPr lang="zh-TW" altLang="zh-TW" dirty="0" smtClean="0"/>
              <a:t>節</a:t>
            </a:r>
            <a:r>
              <a:rPr lang="zh-TW" altLang="zh-TW" dirty="0"/>
              <a:t>：現在輪到你了！</a:t>
            </a:r>
          </a:p>
        </p:txBody>
      </p:sp>
      <p:sp>
        <p:nvSpPr>
          <p:cNvPr id="109573" name="Text Placeholder 4"/>
          <p:cNvSpPr>
            <a:spLocks noGrp="1"/>
          </p:cNvSpPr>
          <p:nvPr>
            <p:ph type="body" sz="quarter" idx="16"/>
          </p:nvPr>
        </p:nvSpPr>
        <p:spPr>
          <a:xfrm>
            <a:off x="76200" y="6418263"/>
            <a:ext cx="2590800" cy="304800"/>
          </a:xfrm>
        </p:spPr>
        <p:txBody>
          <a:bodyPr/>
          <a:lstStyle/>
          <a:p>
            <a:r>
              <a:rPr lang="zh-TW" altLang="zh-TW" dirty="0"/>
              <a:t>節</a:t>
            </a:r>
            <a:r>
              <a:rPr lang="en-US" altLang="zh-TW" dirty="0"/>
              <a:t> 4</a:t>
            </a:r>
            <a:r>
              <a:rPr lang="zh-TW" altLang="zh-TW" dirty="0"/>
              <a:t>：輪到你了！</a:t>
            </a:r>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t>Dive Against </a:t>
            </a:r>
            <a:r>
              <a:rPr lang="en-AU" altLang="zh-TW" dirty="0" smtClean="0"/>
              <a:t>Debris®</a:t>
            </a:r>
            <a:r>
              <a:rPr lang="en-AU" altLang="zh-TW" dirty="0"/>
              <a:t/>
            </a:r>
            <a:br>
              <a:rPr lang="en-AU" altLang="zh-TW" dirty="0"/>
            </a:br>
            <a:r>
              <a:rPr lang="zh-TW" altLang="zh-TW" dirty="0"/>
              <a:t>調查指引</a:t>
            </a:r>
            <a:endParaRPr lang="en-US" altLang="zh-TW" dirty="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zh-TW" altLang="zh-TW" b="1" dirty="0">
                <a:solidFill>
                  <a:srgbClr val="376092"/>
                </a:solidFill>
                <a:latin typeface="Arial" panose="020B0604020202020204" pitchFamily="34" charset="0"/>
                <a:cs typeface="Arial" panose="020B0604020202020204" pitchFamily="34" charset="0"/>
              </a:rPr>
              <a:t>加入全球</a:t>
            </a:r>
            <a:r>
              <a:rPr lang="en-US" altLang="zh-TW" b="1" dirty="0">
                <a:solidFill>
                  <a:srgbClr val="376092"/>
                </a:solidFill>
                <a:latin typeface="Arial" panose="020B0604020202020204" pitchFamily="34" charset="0"/>
                <a:cs typeface="Arial" panose="020B0604020202020204" pitchFamily="34" charset="0"/>
              </a:rPr>
              <a:t> AWARE </a:t>
            </a:r>
            <a:r>
              <a:rPr lang="zh-TW" altLang="zh-TW" b="1" dirty="0">
                <a:solidFill>
                  <a:srgbClr val="376092"/>
                </a:solidFill>
                <a:latin typeface="Arial" panose="020B0604020202020204" pitchFamily="34" charset="0"/>
                <a:cs typeface="Arial" panose="020B0604020202020204" pitchFamily="34" charset="0"/>
              </a:rPr>
              <a:t>潛水員的行列，一同打擊海洋</a:t>
            </a:r>
            <a:r>
              <a:rPr lang="zh-TW" altLang="zh-TW" b="1" dirty="0" smtClean="0">
                <a:solidFill>
                  <a:srgbClr val="376092"/>
                </a:solidFill>
                <a:latin typeface="Arial" panose="020B0604020202020204" pitchFamily="34" charset="0"/>
                <a:cs typeface="Arial" panose="020B0604020202020204" pitchFamily="34" charset="0"/>
              </a:rPr>
              <a:t>垃圾</a:t>
            </a:r>
            <a:endParaRPr lang="zh-TW" altLang="zh-TW"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zh-TW" altLang="zh-TW" sz="2000" b="1" dirty="0">
                <a:solidFill>
                  <a:srgbClr val="376092"/>
                </a:solidFill>
                <a:latin typeface="Arial" panose="020B0604020202020204" pitchFamily="34" charset="0"/>
                <a:cs typeface="Arial" panose="020B0604020202020204" pitchFamily="34" charset="0"/>
              </a:rPr>
              <a:t>有任何問題嗎</a:t>
            </a:r>
            <a:r>
              <a:rPr lang="zh-TW" altLang="zh-TW" sz="2000" b="1" dirty="0" smtClean="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algn="ctr"/>
            <a:r>
              <a:rPr lang="zh-TW" altLang="zh-TW"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感謝</a:t>
            </a:r>
            <a:r>
              <a:rPr lang="zh-TW" altLang="zh-TW" sz="4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參與</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algn="ctr">
              <a:spcBef>
                <a:spcPct val="0"/>
              </a:spcBef>
              <a:defRPr/>
            </a:pPr>
            <a:r>
              <a:rPr lang="zh-TW" altLang="zh-TW"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歡迎</a:t>
            </a:r>
            <a:r>
              <a:rPr lang="zh-TW" altLang="zh-TW" sz="2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提問</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r>
              <a:rPr lang="zh-TW" altLang="zh-TW" dirty="0" smtClean="0">
                <a:latin typeface="Arial" charset="0"/>
                <a:cs typeface="Arial" charset="0"/>
              </a:rPr>
              <a:t>棘手</a:t>
            </a:r>
            <a:r>
              <a:rPr lang="zh-TW" altLang="zh-TW" dirty="0">
                <a:latin typeface="Arial" charset="0"/>
                <a:cs typeface="Arial" charset="0"/>
              </a:rPr>
              <a:t>的海洋垃圾問題</a:t>
            </a:r>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pPr lvl="0"/>
            <a:r>
              <a:rPr lang="zh-TW" altLang="zh-TW" sz="3100" dirty="0" smtClean="0">
                <a:latin typeface="Arial" charset="0"/>
                <a:cs typeface="Arial" charset="0"/>
              </a:rPr>
              <a:t>第</a:t>
            </a:r>
            <a:r>
              <a:rPr lang="en-US" altLang="zh-TW" sz="3100" dirty="0" smtClean="0">
                <a:latin typeface="Arial" charset="0"/>
                <a:cs typeface="Arial" charset="0"/>
              </a:rPr>
              <a:t> 1 </a:t>
            </a:r>
            <a:r>
              <a:rPr lang="zh-TW" altLang="zh-TW" sz="3100" dirty="0" smtClean="0">
                <a:latin typeface="Arial" charset="0"/>
                <a:cs typeface="Arial" charset="0"/>
              </a:rPr>
              <a:t>節</a:t>
            </a:r>
            <a:r>
              <a:rPr lang="zh-TW" altLang="en-US" sz="3100" dirty="0" smtClean="0">
                <a:latin typeface="Arial" charset="0"/>
                <a:cs typeface="Arial" charset="0"/>
              </a:rPr>
              <a:t>：</a:t>
            </a:r>
            <a:endParaRPr lang="zh-TW" altLang="zh-TW" sz="3100" dirty="0">
              <a:latin typeface="Arial" charset="0"/>
              <a:cs typeface="Arial" charset="0"/>
            </a:endParaRPr>
          </a:p>
          <a:p>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海洋</a:t>
            </a:r>
            <a:r>
              <a:rPr lang="zh-TW" altLang="zh-TW" dirty="0"/>
              <a:t>垃圾</a:t>
            </a:r>
            <a:r>
              <a:rPr lang="zh-TW" altLang="zh-TW" dirty="0" smtClean="0"/>
              <a:t>：</a:t>
            </a:r>
            <a:r>
              <a:rPr lang="en-US" altLang="zh-TW" dirty="0" smtClean="0"/>
              <a:t/>
            </a:r>
            <a:br>
              <a:rPr lang="en-US" altLang="zh-TW" dirty="0" smtClean="0"/>
            </a:br>
            <a:r>
              <a:rPr lang="zh-TW" altLang="zh-TW" dirty="0" smtClean="0"/>
              <a:t>覆水難收</a:t>
            </a:r>
            <a:r>
              <a:rPr lang="zh-TW" altLang="zh-TW" dirty="0"/>
              <a:t>的傷害</a:t>
            </a:r>
          </a:p>
        </p:txBody>
      </p:sp>
      <p:sp>
        <p:nvSpPr>
          <p:cNvPr id="21507" name="Content Placeholder 2"/>
          <p:cNvSpPr>
            <a:spLocks noGrp="1"/>
          </p:cNvSpPr>
          <p:nvPr>
            <p:ph idx="1"/>
          </p:nvPr>
        </p:nvSpPr>
        <p:spPr>
          <a:xfrm>
            <a:off x="685800" y="2514600"/>
            <a:ext cx="3886200" cy="3657600"/>
          </a:xfrm>
        </p:spPr>
        <p:txBody>
          <a:bodyPr>
            <a:normAutofit/>
          </a:bodyPr>
          <a:lstStyle/>
          <a:p>
            <a:pPr lvl="0"/>
            <a:r>
              <a:rPr lang="zh-TW" altLang="zh-TW" dirty="0"/>
              <a:t>每年成千上萬的海洋生物和海鳥死亡</a:t>
            </a:r>
          </a:p>
          <a:p>
            <a:pPr lvl="0"/>
            <a:r>
              <a:rPr lang="zh-TW" altLang="zh-TW" dirty="0"/>
              <a:t>危害廣</a:t>
            </a:r>
            <a:r>
              <a:rPr lang="zh-TW" altLang="zh-TW" dirty="0" smtClean="0"/>
              <a:t>及</a:t>
            </a:r>
            <a:r>
              <a:rPr lang="en-US" altLang="zh-TW" dirty="0" smtClean="0"/>
              <a:t> 693 </a:t>
            </a:r>
            <a:r>
              <a:rPr lang="zh-TW" altLang="zh-TW" dirty="0" smtClean="0"/>
              <a:t>種</a:t>
            </a:r>
            <a:r>
              <a:rPr lang="zh-TW" altLang="zh-TW" dirty="0"/>
              <a:t>海洋物種</a:t>
            </a:r>
          </a:p>
          <a:p>
            <a:pPr marL="741600" lvl="0"/>
            <a:r>
              <a:rPr lang="zh-TW" altLang="zh-TW" dirty="0"/>
              <a:t>所有已知海龜種類</a:t>
            </a:r>
          </a:p>
          <a:p>
            <a:pPr marL="741600"/>
            <a:r>
              <a:rPr lang="zh-TW" altLang="zh-TW" dirty="0"/>
              <a:t>超過半數的海洋哺乳類</a:t>
            </a:r>
          </a:p>
          <a:p>
            <a:pPr marL="741600"/>
            <a:r>
              <a:rPr lang="zh-TW" altLang="zh-TW" dirty="0"/>
              <a:t>將近三分之二的海鳥類</a:t>
            </a:r>
          </a:p>
          <a:p>
            <a:pPr lvl="0"/>
            <a:r>
              <a:rPr lang="zh-TW" altLang="zh-TW" dirty="0"/>
              <a:t>死因多為誤食垃圾或被垃圾纏結致死</a:t>
            </a:r>
          </a:p>
          <a:p>
            <a:pPr lvl="1"/>
            <a:endParaRPr lang="en-AU"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zh-TW" altLang="zh-TW" dirty="0" smtClean="0">
                <a:latin typeface="Arial" charset="0"/>
                <a:cs typeface="Arial" charset="0"/>
              </a:rPr>
              <a:t>殺害</a:t>
            </a:r>
            <a:r>
              <a:rPr lang="zh-TW" altLang="zh-TW" dirty="0">
                <a:latin typeface="Arial" charset="0"/>
                <a:cs typeface="Arial" charset="0"/>
              </a:rPr>
              <a:t>野生動物</a:t>
            </a:r>
          </a:p>
        </p:txBody>
      </p:sp>
      <p:sp>
        <p:nvSpPr>
          <p:cNvPr id="21509" name="Text Placeholder 8"/>
          <p:cNvSpPr>
            <a:spLocks noGrp="1"/>
          </p:cNvSpPr>
          <p:nvPr>
            <p:ph type="body" sz="quarter" idx="16"/>
          </p:nvPr>
        </p:nvSpPr>
        <p:spPr>
          <a:xfrm>
            <a:off x="76200" y="6418263"/>
            <a:ext cx="2590800" cy="304800"/>
          </a:xfrm>
        </p:spPr>
        <p:txBody>
          <a:bodyPr/>
          <a:lstStyle/>
          <a:p>
            <a:r>
              <a:rPr lang="zh-TW" altLang="zh-TW" dirty="0"/>
              <a:t>節</a:t>
            </a:r>
            <a:r>
              <a:rPr lang="en-US" altLang="zh-TW" dirty="0"/>
              <a:t> </a:t>
            </a:r>
            <a:r>
              <a:rPr lang="en-US" altLang="zh-TW" dirty="0" smtClean="0"/>
              <a:t> 1</a:t>
            </a:r>
            <a:r>
              <a:rPr lang="zh-TW" altLang="zh-TW" dirty="0"/>
              <a:t>：海洋垃圾</a:t>
            </a: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br>
              <a:rPr lang="en-AU" dirty="0" smtClean="0">
                <a:latin typeface="Arial" charset="0"/>
                <a:cs typeface="Arial" charset="0"/>
              </a:rPr>
            </a:br>
            <a:r>
              <a:rPr lang="zh-TW" altLang="zh-TW" dirty="0" smtClean="0"/>
              <a:t>調查</a:t>
            </a:r>
            <a:r>
              <a:rPr lang="zh-TW" altLang="zh-TW" dirty="0"/>
              <a:t>指引</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r>
              <a:rPr lang="zh-TW" altLang="zh-TW" dirty="0" smtClean="0"/>
              <a:t>海洋</a:t>
            </a:r>
            <a:r>
              <a:rPr lang="zh-TW" altLang="zh-TW" dirty="0"/>
              <a:t>垃圾</a:t>
            </a:r>
            <a:r>
              <a:rPr lang="zh-TW" altLang="zh-TW" dirty="0" smtClean="0"/>
              <a:t>：</a:t>
            </a:r>
            <a:r>
              <a:rPr lang="en-US" altLang="zh-TW" dirty="0" smtClean="0"/>
              <a:t/>
            </a:r>
            <a:br>
              <a:rPr lang="en-US" altLang="zh-TW" dirty="0" smtClean="0"/>
            </a:br>
            <a:r>
              <a:rPr lang="zh-TW" altLang="zh-TW" dirty="0" smtClean="0"/>
              <a:t>覆水難收</a:t>
            </a:r>
            <a:r>
              <a:rPr lang="zh-TW" altLang="zh-TW" dirty="0"/>
              <a:t>的傷害</a:t>
            </a:r>
          </a:p>
        </p:txBody>
      </p:sp>
      <p:sp>
        <p:nvSpPr>
          <p:cNvPr id="23555" name="Content Placeholder 2"/>
          <p:cNvSpPr>
            <a:spLocks noGrp="1"/>
          </p:cNvSpPr>
          <p:nvPr>
            <p:ph idx="1"/>
          </p:nvPr>
        </p:nvSpPr>
        <p:spPr>
          <a:xfrm>
            <a:off x="685800" y="2438400"/>
            <a:ext cx="4038600" cy="1676400"/>
          </a:xfrm>
        </p:spPr>
        <p:txBody>
          <a:bodyPr/>
          <a:lstStyle/>
          <a:p>
            <a:pPr lvl="0"/>
            <a:r>
              <a:rPr lang="zh-TW" altLang="zh-TW" dirty="0"/>
              <a:t>大型垃圾摩擦礁石</a:t>
            </a:r>
          </a:p>
          <a:p>
            <a:pPr lvl="0"/>
            <a:r>
              <a:rPr lang="zh-TW" altLang="zh-TW" dirty="0"/>
              <a:t>塑膠袋使海草床窒息</a:t>
            </a:r>
          </a:p>
          <a:p>
            <a:pPr lvl="0"/>
            <a:r>
              <a:rPr lang="zh-TW" altLang="zh-TW" dirty="0"/>
              <a:t>漁網跟釣魚線切割珊瑚，海綿</a:t>
            </a:r>
            <a:r>
              <a:rPr lang="zh-TW" altLang="zh-TW" dirty="0" smtClean="0"/>
              <a:t>與</a:t>
            </a:r>
            <a:r>
              <a:rPr lang="en-US" altLang="zh-TW" dirty="0" smtClean="0"/>
              <a:t/>
            </a:r>
            <a:br>
              <a:rPr lang="en-US" altLang="zh-TW" dirty="0" smtClean="0"/>
            </a:br>
            <a:r>
              <a:rPr lang="zh-TW" altLang="zh-TW" dirty="0" smtClean="0"/>
              <a:t>海葵</a:t>
            </a:r>
            <a:endParaRPr lang="zh-TW" altLang="zh-TW" dirty="0"/>
          </a:p>
        </p:txBody>
      </p:sp>
      <p:sp>
        <p:nvSpPr>
          <p:cNvPr id="23556" name="Text Placeholder 11"/>
          <p:cNvSpPr>
            <a:spLocks noGrp="1"/>
          </p:cNvSpPr>
          <p:nvPr>
            <p:ph type="body" sz="quarter" idx="12"/>
          </p:nvPr>
        </p:nvSpPr>
        <p:spPr>
          <a:xfrm>
            <a:off x="457200" y="1951038"/>
            <a:ext cx="8153400" cy="411162"/>
          </a:xfrm>
        </p:spPr>
        <p:txBody>
          <a:bodyPr/>
          <a:lstStyle/>
          <a:p>
            <a:r>
              <a:rPr lang="zh-TW" altLang="zh-TW" dirty="0" smtClean="0"/>
              <a:t>破壞</a:t>
            </a:r>
            <a:r>
              <a:rPr lang="zh-TW" altLang="zh-TW" dirty="0"/>
              <a:t>環境</a:t>
            </a:r>
          </a:p>
        </p:txBody>
      </p:sp>
      <p:sp>
        <p:nvSpPr>
          <p:cNvPr id="23557" name="Text Placeholder 8"/>
          <p:cNvSpPr>
            <a:spLocks noGrp="1"/>
          </p:cNvSpPr>
          <p:nvPr>
            <p:ph type="body" sz="quarter" idx="16"/>
          </p:nvPr>
        </p:nvSpPr>
        <p:spPr>
          <a:xfrm>
            <a:off x="76200" y="6418263"/>
            <a:ext cx="2590800" cy="304800"/>
          </a:xfrm>
        </p:spPr>
        <p:txBody>
          <a:bodyPr/>
          <a:lstStyle/>
          <a:p>
            <a:r>
              <a:rPr lang="zh-TW" altLang="zh-TW" dirty="0"/>
              <a:t>節</a:t>
            </a:r>
            <a:r>
              <a:rPr lang="en-US" altLang="zh-TW" dirty="0"/>
              <a:t>  1</a:t>
            </a:r>
            <a:r>
              <a:rPr lang="zh-TW" altLang="zh-TW" dirty="0"/>
              <a:t>：海洋垃圾</a:t>
            </a: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altLang="zh-TW" dirty="0">
                <a:latin typeface="Arial" charset="0"/>
                <a:cs typeface="Arial" charset="0"/>
              </a:rPr>
              <a:t>Dive Against </a:t>
            </a:r>
            <a:r>
              <a:rPr lang="en-AU" altLang="zh-TW" dirty="0" smtClean="0">
                <a:latin typeface="Arial" charset="0"/>
                <a:cs typeface="Arial" charset="0"/>
              </a:rPr>
              <a:t>Debris®</a:t>
            </a:r>
            <a:r>
              <a:rPr lang="en-AU" altLang="zh-TW" dirty="0">
                <a:latin typeface="Arial" charset="0"/>
                <a:cs typeface="Arial" charset="0"/>
              </a:rPr>
              <a:t/>
            </a:r>
            <a:br>
              <a:rPr lang="en-AU" altLang="zh-TW" dirty="0">
                <a:latin typeface="Arial" charset="0"/>
                <a:cs typeface="Arial" charset="0"/>
              </a:rPr>
            </a:br>
            <a:r>
              <a:rPr lang="zh-TW" altLang="zh-TW" dirty="0"/>
              <a:t>調查指引</a:t>
            </a:r>
            <a:endParaRPr lang="en-US" altLang="zh-TW" dirty="0">
              <a:latin typeface="Arial" charset="0"/>
              <a:cs typeface="Arial" charset="0"/>
            </a:endParaRP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791200"/>
            <a:ext cx="8501856" cy="762000"/>
          </a:xfrm>
          <a:prstGeom prst="rect">
            <a:avLst/>
          </a:prstGeom>
          <a:noFill/>
          <a:ln w="9525">
            <a:noFill/>
            <a:miter lim="800000"/>
            <a:headEnd/>
            <a:tailEnd/>
          </a:ln>
        </p:spPr>
        <p:txBody>
          <a:bodyPr/>
          <a:lstStyle/>
          <a:p>
            <a:pPr algn="ctr"/>
            <a:r>
              <a:rPr lang="zh-TW" altLang="zh-TW" b="1" dirty="0" smtClean="0">
                <a:solidFill>
                  <a:schemeClr val="accent2">
                    <a:lumMod val="75000"/>
                  </a:schemeClr>
                </a:solidFill>
                <a:latin typeface="Arial" panose="020B0604020202020204" pitchFamily="34" charset="0"/>
                <a:cs typeface="Arial" panose="020B0604020202020204" pitchFamily="34" charset="0"/>
              </a:rPr>
              <a:t>只有</a:t>
            </a:r>
            <a:r>
              <a:rPr lang="zh-TW" altLang="zh-TW" b="1" dirty="0">
                <a:solidFill>
                  <a:schemeClr val="accent2">
                    <a:lumMod val="75000"/>
                  </a:schemeClr>
                </a:solidFill>
                <a:latin typeface="Arial" panose="020B0604020202020204" pitchFamily="34" charset="0"/>
                <a:cs typeface="Arial" panose="020B0604020202020204" pitchFamily="34" charset="0"/>
              </a:rPr>
              <a:t>潛水員具備移除海底垃圾及提交相關報告的技能</a:t>
            </a: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r>
              <a:rPr lang="zh-TW" altLang="zh-TW" sz="2000" b="1" dirty="0" smtClean="0">
                <a:solidFill>
                  <a:srgbClr val="376092"/>
                </a:solidFill>
                <a:latin typeface="Arial" pitchFamily="34" charset="0"/>
                <a:cs typeface="Arial" pitchFamily="34" charset="0"/>
              </a:rPr>
              <a:t>對</a:t>
            </a:r>
            <a:r>
              <a:rPr lang="zh-TW" altLang="zh-TW" sz="2000" b="1" dirty="0">
                <a:solidFill>
                  <a:srgbClr val="376092"/>
                </a:solidFill>
                <a:latin typeface="Arial" pitchFamily="34" charset="0"/>
                <a:cs typeface="Arial" pitchFamily="34" charset="0"/>
              </a:rPr>
              <a:t>人類的直接影響</a:t>
            </a: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破壞景觀</a:t>
            </a:r>
            <a:endParaRPr lang="en-US" altLang="zh-TW" b="1" dirty="0">
              <a:solidFill>
                <a:schemeClr val="accent1">
                  <a:lumMod val="75000"/>
                </a:schemeClr>
              </a:solidFill>
              <a:latin typeface="Arial" pitchFamily="34" charset="0"/>
              <a:cs typeface="Arial" pitchFamily="34" charset="0"/>
            </a:endParaRPr>
          </a:p>
          <a:p>
            <a:pPr marL="342900" indent="-342900">
              <a:spcBef>
                <a:spcPct val="20000"/>
              </a:spcBef>
              <a:buSzPct val="75000"/>
              <a:buFont typeface="Wingdings" pitchFamily="2" charset="2"/>
              <a:buChar char="l"/>
            </a:pPr>
            <a:r>
              <a:rPr lang="zh-TW" altLang="zh-TW" b="1" dirty="0">
                <a:solidFill>
                  <a:schemeClr val="accent1">
                    <a:lumMod val="75000"/>
                  </a:schemeClr>
                </a:solidFill>
                <a:latin typeface="Arial" pitchFamily="34" charset="0"/>
                <a:cs typeface="Arial" pitchFamily="34" charset="0"/>
              </a:rPr>
              <a:t>危害健康</a:t>
            </a:r>
          </a:p>
          <a:p>
            <a:pPr marL="342900" indent="-342900">
              <a:spcBef>
                <a:spcPct val="20000"/>
              </a:spcBef>
              <a:buSzPct val="75000"/>
              <a:buFont typeface="Wingdings" pitchFamily="2" charset="2"/>
              <a:buChar char="l"/>
            </a:pPr>
            <a:r>
              <a:rPr lang="zh-TW" altLang="zh-TW" b="1" dirty="0" smtClean="0">
                <a:solidFill>
                  <a:schemeClr val="accent1">
                    <a:lumMod val="75000"/>
                  </a:schemeClr>
                </a:solidFill>
                <a:latin typeface="Arial" pitchFamily="34" charset="0"/>
                <a:cs typeface="Arial" pitchFamily="34" charset="0"/>
              </a:rPr>
              <a:t>移除</a:t>
            </a:r>
            <a:r>
              <a:rPr lang="zh-TW" altLang="zh-TW" b="1" dirty="0">
                <a:solidFill>
                  <a:schemeClr val="accent1">
                    <a:lumMod val="75000"/>
                  </a:schemeClr>
                </a:solidFill>
                <a:latin typeface="Arial" pitchFamily="34" charset="0"/>
                <a:cs typeface="Arial" pitchFamily="34" charset="0"/>
              </a:rPr>
              <a:t>垃圾費用高昂</a:t>
            </a:r>
          </a:p>
          <a:p>
            <a:pPr marL="342900" indent="-342900">
              <a:spcBef>
                <a:spcPct val="20000"/>
              </a:spcBef>
              <a:buSzPct val="75000"/>
              <a:buFont typeface="Wingdings" pitchFamily="2" charset="2"/>
              <a:buChar char="l"/>
            </a:pPr>
            <a:endParaRPr lang="en-US"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1066800"/>
            <a:ext cx="5181600" cy="990600"/>
          </a:xfrm>
        </p:spPr>
        <p:txBody>
          <a:bodyPr anchor="t"/>
          <a:lstStyle/>
          <a:p>
            <a:pPr>
              <a:spcBef>
                <a:spcPts val="500"/>
              </a:spcBef>
            </a:pPr>
            <a:r>
              <a:rPr lang="zh-TW" altLang="zh-TW" dirty="0" smtClean="0"/>
              <a:t>什麼</a:t>
            </a:r>
            <a:r>
              <a:rPr lang="zh-TW" altLang="zh-TW" dirty="0"/>
              <a:t>是海洋垃圾？</a:t>
            </a:r>
          </a:p>
        </p:txBody>
      </p:sp>
      <p:sp>
        <p:nvSpPr>
          <p:cNvPr id="25603" name="Content Placeholder 2"/>
          <p:cNvSpPr>
            <a:spLocks noGrp="1"/>
          </p:cNvSpPr>
          <p:nvPr>
            <p:ph idx="1"/>
          </p:nvPr>
        </p:nvSpPr>
        <p:spPr>
          <a:xfrm>
            <a:off x="685800" y="2133600"/>
            <a:ext cx="4724400" cy="3992563"/>
          </a:xfrm>
        </p:spPr>
        <p:txBody>
          <a:bodyPr>
            <a:noAutofit/>
          </a:bodyPr>
          <a:lstStyle/>
          <a:p>
            <a:pPr lvl="0"/>
            <a:r>
              <a:rPr lang="zh-TW" altLang="zh-TW" sz="2000" b="1" dirty="0" smtClean="0"/>
              <a:t>我們</a:t>
            </a:r>
            <a:r>
              <a:rPr lang="zh-TW" altLang="zh-TW" sz="2000" b="1" dirty="0"/>
              <a:t>流入海裡的垃圾</a:t>
            </a:r>
            <a:endParaRPr lang="zh-TW" altLang="zh-TW" sz="2000" dirty="0"/>
          </a:p>
          <a:p>
            <a:pPr lvl="1"/>
            <a:r>
              <a:rPr lang="zh-TW" altLang="zh-TW" sz="2000" dirty="0"/>
              <a:t>日常生活的塑膠袋、食物包裝紙、飲料瓶、</a:t>
            </a:r>
            <a:r>
              <a:rPr lang="zh-TW" altLang="zh-TW" sz="2000" dirty="0" smtClean="0"/>
              <a:t>菸蒂</a:t>
            </a:r>
            <a:endParaRPr lang="en-AU" sz="2000" dirty="0" smtClean="0">
              <a:ea typeface="Calibri" pitchFamily="34" charset="0"/>
            </a:endParaRPr>
          </a:p>
          <a:p>
            <a:pPr lvl="1"/>
            <a:r>
              <a:rPr lang="zh-TW" altLang="zh-TW" sz="2000" dirty="0"/>
              <a:t>汽車電瓶、廚房用具、漁網、工業廢棄物等</a:t>
            </a:r>
          </a:p>
          <a:p>
            <a:pPr lvl="0"/>
            <a:r>
              <a:rPr lang="zh-TW" altLang="zh-TW" sz="2000" b="1" dirty="0"/>
              <a:t>多數無法自然分解</a:t>
            </a:r>
            <a:endParaRPr lang="zh-TW" altLang="zh-TW" sz="2000" dirty="0"/>
          </a:p>
          <a:p>
            <a:pPr lvl="1"/>
            <a:r>
              <a:rPr lang="zh-TW" altLang="zh-TW" sz="2000" dirty="0"/>
              <a:t>塑膠會變成更小的分子</a:t>
            </a:r>
          </a:p>
          <a:p>
            <a:pPr lvl="0"/>
            <a:r>
              <a:rPr lang="zh-TW" altLang="zh-TW" sz="2000" b="1" dirty="0"/>
              <a:t>人口增長產生的廢棄物正在使我們的海洋星球窒息</a:t>
            </a:r>
            <a:endParaRPr lang="zh-TW" altLang="zh-TW" sz="2000" dirty="0"/>
          </a:p>
          <a:p>
            <a:pPr lvl="2"/>
            <a:endParaRPr lang="en-AU" dirty="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p>
          <a:p>
            <a:pPr fontAlgn="base">
              <a:spcBef>
                <a:spcPct val="0"/>
              </a:spcBef>
              <a:spcAft>
                <a:spcPct val="0"/>
              </a:spcAft>
            </a:pPr>
            <a:r>
              <a:rPr lang="zh-TW" altLang="zh-TW" b="1" dirty="0">
                <a:solidFill>
                  <a:srgbClr val="FFFFFF"/>
                </a:solidFill>
                <a:latin typeface="Arial" charset="0"/>
                <a:cs typeface="Arial" charset="0"/>
              </a:rPr>
              <a:t>調查指引</a:t>
            </a:r>
            <a:endParaRPr lang="en-US" b="1" dirty="0">
              <a:solidFill>
                <a:srgbClr val="FFFFFF"/>
              </a:solidFill>
              <a:latin typeface="Arial" charset="0"/>
              <a:cs typeface="Arial" charset="0"/>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zh-TW" altLang="zh-TW" sz="1200" b="1" dirty="0">
                <a:solidFill>
                  <a:schemeClr val="bg1"/>
                </a:solidFill>
              </a:rPr>
              <a:t>節</a:t>
            </a:r>
            <a:r>
              <a:rPr lang="en-US" altLang="zh-TW" sz="1200" b="1" dirty="0">
                <a:solidFill>
                  <a:schemeClr val="bg1"/>
                </a:solidFill>
              </a:rPr>
              <a:t>  1</a:t>
            </a:r>
            <a:r>
              <a:rPr lang="zh-TW" altLang="zh-TW" sz="1200" b="1" dirty="0">
                <a:solidFill>
                  <a:schemeClr val="bg1"/>
                </a:solidFill>
              </a:rPr>
              <a:t>：海洋垃圾</a:t>
            </a: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3526</TotalTime>
  <Words>12220</Words>
  <Application>Microsoft Office PowerPoint</Application>
  <PresentationFormat>On-screen Show (4:3)</PresentationFormat>
  <Paragraphs>1053</Paragraphs>
  <Slides>52</Slides>
  <Notes>52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微軟正黑體</vt:lpstr>
      <vt:lpstr>新細明體</vt:lpstr>
      <vt:lpstr>Arial</vt:lpstr>
      <vt:lpstr>Calibri</vt:lpstr>
      <vt:lpstr>Times New Roman</vt:lpstr>
      <vt:lpstr>Wingdings</vt:lpstr>
      <vt:lpstr>Office Theme</vt:lpstr>
      <vt:lpstr>Custom Design</vt:lpstr>
      <vt:lpstr>1_Custom Design</vt:lpstr>
      <vt:lpstr>Dive Against Debris® 調查課程指引   由潛水員執行的海洋垃圾調查 </vt:lpstr>
      <vt:lpstr>你將會學到. . .</vt:lpstr>
      <vt:lpstr>你將會學到. . .</vt:lpstr>
      <vt:lpstr>你將會學到. . .</vt:lpstr>
      <vt:lpstr>你將會學到. . .</vt:lpstr>
      <vt:lpstr>棘手的海洋垃圾問題</vt:lpstr>
      <vt:lpstr>海洋垃圾： 覆水難收的傷害</vt:lpstr>
      <vt:lpstr>海洋垃圾： 覆水難收的傷害</vt:lpstr>
      <vt:lpstr>什麼是海洋垃圾？</vt:lpstr>
      <vt:lpstr>海洋垃圾從哪來？</vt:lpstr>
      <vt:lpstr>海洋垃圾從哪來？</vt:lpstr>
      <vt:lpstr>海洋垃圾從哪來？</vt:lpstr>
      <vt:lpstr>我們可以解決這一切嗎？ </vt:lpstr>
      <vt:lpstr>Dive Against Debris®  - 潛移默化</vt:lpstr>
      <vt:lpstr>為潛水員量身打造的計畫</vt:lpstr>
      <vt:lpstr>你已經學到</vt:lpstr>
      <vt:lpstr>是對抗海洋垃圾 的時候了</vt:lpstr>
      <vt:lpstr>規畫潛水調查計畫</vt:lpstr>
      <vt:lpstr>選擇調查潛點 </vt:lpstr>
      <vt:lpstr>查清該次潛水相關資料 </vt:lpstr>
      <vt:lpstr>執行潛水調查計畫</vt:lpstr>
      <vt:lpstr>配備</vt:lpstr>
      <vt:lpstr>浮力物體</vt:lpstr>
      <vt:lpstr>尖銳物</vt:lpstr>
      <vt:lpstr>用照片說故事</vt:lpstr>
      <vt:lpstr>不須移除的垃圾 </vt:lpstr>
      <vt:lpstr>不須移除的垃圾 </vt:lpstr>
      <vt:lpstr>你已經學到</vt:lpstr>
      <vt:lpstr>讓調查 更具價值</vt:lpstr>
      <vt:lpstr>五項簡單的步驟， 讓調查更具價值 </vt:lpstr>
      <vt:lpstr>步驟 1：秤重</vt:lpstr>
      <vt:lpstr>步驟 2：分類</vt:lpstr>
      <vt:lpstr>步驟 3：記錄</vt:lpstr>
      <vt:lpstr>步驟 3：記錄 </vt:lpstr>
      <vt:lpstr>步驟 3：記錄 </vt:lpstr>
      <vt:lpstr>步驟 3：記錄 </vt:lpstr>
      <vt:lpstr>步驟 3：記錄 </vt:lpstr>
      <vt:lpstr>步驟 3：記錄 </vt:lpstr>
      <vt:lpstr>步驟 3：記錄 </vt:lpstr>
      <vt:lpstr>步驟 3：記錄 </vt:lpstr>
      <vt:lpstr>步驟 3：記錄 </vt:lpstr>
      <vt:lpstr>步驟 3：記錄 </vt:lpstr>
      <vt:lpstr>步驟 4：處理</vt:lpstr>
      <vt:lpstr>步驟 5：回報 </vt:lpstr>
      <vt:lpstr>步驟 5：回報 </vt:lpstr>
      <vt:lpstr>你已經學到</vt:lpstr>
      <vt:lpstr>現在輪到你了！</vt:lpstr>
      <vt:lpstr> 關於本計畫的一些建議 </vt:lpstr>
      <vt:lpstr> 關於本計畫的一些建議 </vt:lpstr>
      <vt:lpstr>參與 Project AWARE 環保活動</vt:lpstr>
      <vt:lpstr>你已經學到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354</cp:revision>
  <dcterms:created xsi:type="dcterms:W3CDTF">2011-04-14T22:29:16Z</dcterms:created>
  <dcterms:modified xsi:type="dcterms:W3CDTF">2017-06-28T11:53:09Z</dcterms:modified>
</cp:coreProperties>
</file>