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>
      <p:ext uri="{19B8F6BF-5375-455C-9EA6-DF929625EA0E}">
        <p15:presenceInfo xmlns:p15="http://schemas.microsoft.com/office/powerpoint/2012/main" userId="S-1-5-21-299502267-1563985344-1957994488-6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93460" autoAdjust="0"/>
  </p:normalViewPr>
  <p:slideViewPr>
    <p:cSldViewPr snapToGrid="0" showGuides="1">
      <p:cViewPr varScale="1">
        <p:scale>
          <a:sx n="109" d="100"/>
          <a:sy n="109" d="100"/>
        </p:scale>
        <p:origin x="165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7/3/2019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also play video from YouTube: https://youtu.be/g_HbR1Ugv08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3/15/2017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smtClean="0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3/15/2017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smtClean="0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7481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Project AWARE Specialty</a:t>
            </a:r>
            <a:endParaRPr lang="en-GB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/>
              <a:t>Lesson Guides</a:t>
            </a:r>
            <a:endParaRPr lang="en-GB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How can photos be used to </a:t>
            </a:r>
            <a:br>
              <a:rPr lang="en-GB" sz="3200" b="1" dirty="0" smtClean="0"/>
            </a:br>
            <a:r>
              <a:rPr lang="en-GB" sz="3200" b="1" dirty="0" smtClean="0"/>
              <a:t>raise awareness on social media? </a:t>
            </a:r>
            <a:br>
              <a:rPr lang="en-GB" sz="3200" b="1" dirty="0" smtClean="0"/>
            </a:br>
            <a:r>
              <a:rPr lang="en-GB" sz="3200" b="1" dirty="0" smtClean="0"/>
              <a:t>Identify one environmental concern </a:t>
            </a:r>
            <a:br>
              <a:rPr lang="en-GB" sz="3200" b="1" dirty="0" smtClean="0"/>
            </a:br>
            <a:r>
              <a:rPr lang="en-GB" sz="3200" b="1" dirty="0" smtClean="0"/>
              <a:t>in your local area that would benefit.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Workshop</a:t>
            </a:r>
            <a:br>
              <a:rPr lang="en-GB" sz="4000" b="1" dirty="0" smtClean="0"/>
            </a:br>
            <a:r>
              <a:rPr lang="en-GB" sz="2400" b="1" dirty="0" smtClean="0">
                <a:solidFill>
                  <a:schemeClr val="bg1"/>
                </a:solidFill>
              </a:rPr>
              <a:t>Take Only Photos – Leave Only Bubbles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8.png"/>
          <p:cNvPicPr/>
          <p:nvPr/>
        </p:nvPicPr>
        <p:blipFill rotWithShape="1">
          <a:blip r:embed="rId3"/>
          <a:srcRect l="3058"/>
          <a:stretch/>
        </p:blipFill>
        <p:spPr>
          <a:xfrm>
            <a:off x="170920" y="284377"/>
            <a:ext cx="5689355" cy="221992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What marine animal interactions have you seen? </a:t>
            </a:r>
            <a:br>
              <a:rPr lang="en-GB" sz="3200" b="1" dirty="0" smtClean="0"/>
            </a:br>
            <a:r>
              <a:rPr lang="en-GB" sz="3200" b="1" dirty="0" smtClean="0"/>
              <a:t>List previous experiences in marine animal interaction both positive and negative and </a:t>
            </a:r>
            <a:br>
              <a:rPr lang="en-GB" sz="3200" b="1" dirty="0" smtClean="0"/>
            </a:br>
            <a:r>
              <a:rPr lang="en-GB" sz="3200" b="1" dirty="0" smtClean="0"/>
              <a:t>describe ways to encourage appropriate behaviour. </a:t>
            </a:r>
            <a:endParaRPr lang="en-GB" sz="3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Workshop</a:t>
            </a:r>
            <a:br>
              <a:rPr lang="en-GB" sz="4000" b="1" dirty="0" smtClean="0"/>
            </a:br>
            <a:r>
              <a:rPr lang="en-GB" sz="2400" b="1" dirty="0" smtClean="0">
                <a:solidFill>
                  <a:schemeClr val="bg1"/>
                </a:solidFill>
              </a:rPr>
              <a:t>Protect Underwater Life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53" y="4742267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3" name="image20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70920" y="269351"/>
            <a:ext cx="5478999" cy="2202000"/>
          </a:xfrm>
          <a:prstGeom prst="rect">
            <a:avLst/>
          </a:prstGeom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8727" y="5810423"/>
            <a:ext cx="471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The Ugly Journey of Our Trash</a:t>
            </a:r>
            <a:endParaRPr lang="en-GB" sz="2800" b="1" dirty="0"/>
          </a:p>
        </p:txBody>
      </p:sp>
      <p:pic>
        <p:nvPicPr>
          <p:cNvPr id="3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9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What can you do to reduce </a:t>
            </a:r>
            <a:br>
              <a:rPr lang="en-GB" sz="3200" b="1" dirty="0" smtClean="0"/>
            </a:br>
            <a:r>
              <a:rPr lang="en-GB" sz="3200" b="1" dirty="0" smtClean="0"/>
              <a:t>marine debris in </a:t>
            </a:r>
            <a:br>
              <a:rPr lang="en-GB" sz="3200" b="1" dirty="0" smtClean="0"/>
            </a:br>
            <a:r>
              <a:rPr lang="en-GB" sz="3200" b="1" dirty="0" smtClean="0"/>
              <a:t>underwater environments?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Workshop</a:t>
            </a:r>
            <a:br>
              <a:rPr lang="en-GB" sz="4000" b="1" dirty="0" smtClean="0"/>
            </a:br>
            <a:r>
              <a:rPr lang="en-GB" sz="2400" b="1" dirty="0" smtClean="0">
                <a:solidFill>
                  <a:schemeClr val="bg1"/>
                </a:solidFill>
              </a:rPr>
              <a:t>Become a Debris Activist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png"/>
          <p:cNvPicPr/>
          <p:nvPr/>
        </p:nvPicPr>
        <p:blipFill rotWithShape="1">
          <a:blip r:embed="rId3"/>
          <a:srcRect l="7284"/>
          <a:stretch/>
        </p:blipFill>
        <p:spPr>
          <a:xfrm>
            <a:off x="162374" y="281554"/>
            <a:ext cx="5329822" cy="2198035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7309" y="2704970"/>
            <a:ext cx="6188364" cy="3853154"/>
            <a:chOff x="637309" y="2704970"/>
            <a:chExt cx="6188364" cy="38531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309" y="6219570"/>
              <a:ext cx="6188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State of Global Market for Shark Products infographic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Where can you find out </a:t>
            </a:r>
            <a:br>
              <a:rPr lang="en-GB" sz="3200" b="1" dirty="0" smtClean="0"/>
            </a:br>
            <a:r>
              <a:rPr lang="en-GB" sz="3200" b="1" dirty="0" smtClean="0"/>
              <a:t>which fish are sustainable </a:t>
            </a:r>
            <a:br>
              <a:rPr lang="en-GB" sz="3200" b="1" dirty="0" smtClean="0"/>
            </a:br>
            <a:r>
              <a:rPr lang="en-GB" sz="3200" b="1" dirty="0" smtClean="0"/>
              <a:t>in your local market?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Workshop</a:t>
            </a:r>
            <a:br>
              <a:rPr lang="en-GB" sz="4000" b="1" dirty="0" smtClean="0"/>
            </a:br>
            <a:r>
              <a:rPr lang="en-GB" sz="2400" b="1" dirty="0" smtClean="0">
                <a:solidFill>
                  <a:schemeClr val="bg1"/>
                </a:solidFill>
              </a:rPr>
              <a:t>Make Responsible Seafood Choices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249824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0920" y="262488"/>
            <a:ext cx="5675664" cy="2233577"/>
          </a:xfrm>
          <a:prstGeom prst="rect">
            <a:avLst/>
          </a:prstGeom>
          <a:ln/>
        </p:spPr>
      </p:pic>
      <p:pic>
        <p:nvPicPr>
          <p:cNvPr id="4" name="Google Shape;25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#ProjectAWARE</a:t>
            </a:r>
            <a:r>
              <a:rPr lang="en-GB" dirty="0"/>
              <a:t>	</a:t>
            </a:r>
            <a:r>
              <a:rPr lang="en-GB" dirty="0" smtClean="0"/>
              <a:t>#AWAREImpact	#10Tips4Divers</a:t>
            </a:r>
            <a:br>
              <a:rPr lang="en-GB" dirty="0" smtClean="0"/>
            </a:br>
            <a:r>
              <a:rPr lang="en-GB" dirty="0" smtClean="0"/>
              <a:t>              #DiveAgainstDebris	     #AdoptADiveSite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What can scuba divers, freedivers </a:t>
            </a:r>
            <a:br>
              <a:rPr lang="en-GB" sz="3200" b="1" dirty="0" smtClean="0"/>
            </a:br>
            <a:r>
              <a:rPr lang="en-GB" sz="3200" b="1" dirty="0" smtClean="0"/>
              <a:t>and snorkelers do to take action?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Workshop</a:t>
            </a:r>
            <a:br>
              <a:rPr lang="en-GB" sz="4000" b="1" dirty="0" smtClean="0"/>
            </a:br>
            <a:r>
              <a:rPr lang="en-GB" sz="2400" b="1" dirty="0" smtClean="0">
                <a:solidFill>
                  <a:schemeClr val="bg1"/>
                </a:solidFill>
              </a:rPr>
              <a:t>Take Action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45" y="3936150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Overview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Project AWARE and its Mission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4905315" cy="646331"/>
            <a:chOff x="839079" y="1708648"/>
            <a:chExt cx="4905315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4409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10 Tips for Divers: From Awareness to Action</a:t>
              </a:r>
              <a:br>
                <a:rPr lang="en-GB" dirty="0" smtClean="0"/>
              </a:br>
              <a:r>
                <a:rPr lang="en-GB" dirty="0" smtClean="0"/>
                <a:t>&gt;&gt; Take Action Workshops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Knowledge Review</a:t>
              </a:r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Introduction and Course Goals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Stay Connected</a:t>
              </a:r>
              <a:endParaRPr lang="en-GB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Certification</a:t>
              </a:r>
              <a:endParaRPr lang="en-GB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0920" y="261181"/>
            <a:ext cx="5638022" cy="222664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b="1" dirty="0" smtClean="0"/>
                <a:t>© vipdiving</a:t>
              </a:r>
              <a:endParaRPr lang="en-GB" sz="700" b="1" dirty="0"/>
            </a:p>
          </p:txBody>
        </p:sp>
      </p:grpSp>
      <p:pic>
        <p:nvPicPr>
          <p:cNvPr id="2050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How do you research locations </a:t>
            </a:r>
            <a:br>
              <a:rPr lang="en-GB" sz="3200" b="1" dirty="0" smtClean="0"/>
            </a:br>
            <a:r>
              <a:rPr lang="en-GB" sz="3200" b="1" dirty="0" smtClean="0"/>
              <a:t>for an eco-holiday?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Workshop</a:t>
            </a:r>
            <a:br>
              <a:rPr lang="en-GB" sz="4000" b="1" dirty="0" smtClean="0"/>
            </a:br>
            <a:r>
              <a:rPr lang="en-GB" sz="2400" b="1" dirty="0" smtClean="0">
                <a:solidFill>
                  <a:schemeClr val="bg1"/>
                </a:solidFill>
              </a:rPr>
              <a:t>Be an Eco-Tourist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0920" y="285930"/>
            <a:ext cx="5538542" cy="2210135"/>
          </a:xfrm>
          <a:prstGeom prst="rect">
            <a:avLst/>
          </a:prstGeom>
          <a:ln/>
        </p:spPr>
      </p:pic>
      <p:pic>
        <p:nvPicPr>
          <p:cNvPr id="3074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What can you do to reduce </a:t>
            </a:r>
            <a:br>
              <a:rPr lang="en-GB" sz="3200" b="1" dirty="0" smtClean="0"/>
            </a:br>
            <a:r>
              <a:rPr lang="en-GB" sz="3200" b="1" dirty="0" smtClean="0"/>
              <a:t>your carbon footprint </a:t>
            </a:r>
            <a:br>
              <a:rPr lang="en-GB" sz="3200" b="1" dirty="0" smtClean="0"/>
            </a:br>
            <a:r>
              <a:rPr lang="en-GB" sz="3200" b="1" dirty="0" smtClean="0"/>
              <a:t>in the next six months?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Workshop</a:t>
            </a:r>
            <a:br>
              <a:rPr lang="en-GB" sz="4000" b="1" dirty="0" smtClean="0"/>
            </a:br>
            <a:r>
              <a:rPr lang="en-GB" sz="2400" b="1" dirty="0" smtClean="0">
                <a:solidFill>
                  <a:schemeClr val="bg1"/>
                </a:solidFill>
              </a:rPr>
              <a:t>Shrink Your Carbon Footprint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9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0920" y="229003"/>
            <a:ext cx="5673934" cy="2209397"/>
          </a:xfrm>
          <a:prstGeom prst="rect">
            <a:avLst/>
          </a:prstGeom>
          <a:ln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0843" y="4393724"/>
            <a:ext cx="1618043" cy="11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How can you commit to </a:t>
            </a:r>
            <a:br>
              <a:rPr lang="en-GB" sz="3200" b="1" dirty="0" smtClean="0"/>
            </a:br>
            <a:r>
              <a:rPr lang="en-GB" sz="3200" b="1" dirty="0" smtClean="0"/>
              <a:t>being part of the movement </a:t>
            </a:r>
            <a:br>
              <a:rPr lang="en-GB" sz="3200" b="1" dirty="0" smtClean="0"/>
            </a:br>
            <a:r>
              <a:rPr lang="en-GB" sz="3200" b="1" dirty="0" smtClean="0"/>
              <a:t>for ocean conservation?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Workshop</a:t>
            </a:r>
            <a:br>
              <a:rPr lang="en-GB" sz="4000" b="1" dirty="0" smtClean="0"/>
            </a:br>
            <a:r>
              <a:rPr lang="en-GB" sz="2400" b="1" dirty="0" smtClean="0">
                <a:solidFill>
                  <a:schemeClr val="bg1"/>
                </a:solidFill>
              </a:rPr>
              <a:t>Give Back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330491"/>
            <a:ext cx="7357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</a:t>
            </a:r>
            <a:r>
              <a:rPr lang="en-GB" b="1" dirty="0" smtClean="0"/>
              <a:t> Project AWARE Specialty Knowledge Review </a:t>
            </a:r>
            <a:r>
              <a:rPr lang="en-GB" dirty="0" smtClean="0"/>
              <a:t>is your Action Plan for your Commitment for Change. </a:t>
            </a:r>
          </a:p>
          <a:p>
            <a:endParaRPr lang="en-GB" dirty="0"/>
          </a:p>
          <a:p>
            <a:r>
              <a:rPr lang="en-GB" dirty="0" smtClean="0"/>
              <a:t>Work through the Take Action Workshop discussions and create your own Action Plan for personal commitments and actions you can take to help the environment.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40" y="3358533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 </a:t>
            </a:r>
            <a:r>
              <a:rPr lang="en-GB" sz="2800" b="1" dirty="0"/>
              <a:t>Project AWARE Specialty Knowledge Review</a:t>
            </a:r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708648"/>
            <a:ext cx="4046957" cy="646331"/>
            <a:chOff x="839079" y="1708648"/>
            <a:chExt cx="4046957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708648"/>
              <a:ext cx="3551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Stay informed and sign up for email updates from Project AWARE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2766303"/>
            <a:ext cx="4410205" cy="1477328"/>
            <a:chOff x="839079" y="1708648"/>
            <a:chExt cx="4410205" cy="1477328"/>
          </a:xfrm>
        </p:grpSpPr>
        <p:sp>
          <p:nvSpPr>
            <p:cNvPr id="13" name="TextBox 12"/>
            <p:cNvSpPr txBox="1"/>
            <p:nvPr/>
          </p:nvSpPr>
          <p:spPr>
            <a:xfrm>
              <a:off x="1335028" y="1708648"/>
              <a:ext cx="391425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Follow Project AWARE on social media</a:t>
              </a:r>
            </a:p>
            <a:p>
              <a:r>
                <a:rPr lang="en-GB" dirty="0" smtClean="0"/>
                <a:t>Facebook</a:t>
              </a:r>
              <a:r>
                <a:rPr lang="en-GB" dirty="0"/>
                <a:t>: @ProjectAWAREFoundation</a:t>
              </a:r>
              <a:endParaRPr lang="en-GB" dirty="0" smtClean="0"/>
            </a:p>
            <a:p>
              <a:r>
                <a:rPr lang="en-GB" dirty="0" smtClean="0"/>
                <a:t>Instagram: @projectaware</a:t>
              </a:r>
            </a:p>
            <a:p>
              <a:r>
                <a:rPr lang="en-GB" dirty="0" smtClean="0"/>
                <a:t>Twitter: @projectaware</a:t>
              </a:r>
            </a:p>
            <a:p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538128"/>
            <a:ext cx="4410205" cy="1200329"/>
            <a:chOff x="839079" y="1708648"/>
            <a:chExt cx="4410205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708648"/>
              <a:ext cx="39142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Use the following hashtag on social media:</a:t>
              </a:r>
            </a:p>
            <a:p>
              <a:r>
                <a:rPr lang="en-GB" dirty="0" smtClean="0"/>
                <a:t>#ProjectAWARE</a:t>
              </a:r>
            </a:p>
            <a:p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Stay Connected…….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8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  Project AWARE Specialty Certification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1729559"/>
            <a:ext cx="3919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Certification: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Don’t forget to choose </a:t>
            </a:r>
            <a:r>
              <a:rPr lang="en-US" sz="1600" dirty="0"/>
              <a:t>to donate for the Project AWARE version of your </a:t>
            </a:r>
            <a:r>
              <a:rPr lang="en-US" sz="1600" dirty="0" smtClean="0"/>
              <a:t>PADI </a:t>
            </a:r>
            <a:r>
              <a:rPr lang="en-US" sz="1600" dirty="0"/>
              <a:t>certification </a:t>
            </a:r>
            <a:r>
              <a:rPr lang="en-US" sz="1600" dirty="0" smtClean="0"/>
              <a:t>card for this Project </a:t>
            </a:r>
            <a:r>
              <a:rPr lang="en-US" sz="1600" dirty="0"/>
              <a:t>AWARE Specialty </a:t>
            </a:r>
            <a:endParaRPr lang="en-GB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16046" y="4126468"/>
            <a:ext cx="3919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Other Project AWARE courses: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What’s your next conservation course? Why not choose from Dive </a:t>
            </a:r>
            <a:r>
              <a:rPr lang="en-US" sz="1600" dirty="0"/>
              <a:t>Against </a:t>
            </a:r>
            <a:r>
              <a:rPr lang="en-US" sz="1600" dirty="0" smtClean="0"/>
              <a:t>Debris</a:t>
            </a:r>
            <a:r>
              <a:rPr lang="en-US" sz="1600" baseline="30000" dirty="0" smtClean="0"/>
              <a:t>®</a:t>
            </a:r>
            <a:r>
              <a:rPr lang="en-US" sz="1600" dirty="0" smtClean="0"/>
              <a:t>, AWARE </a:t>
            </a:r>
            <a:r>
              <a:rPr lang="en-US" sz="1600" dirty="0"/>
              <a:t>Shark </a:t>
            </a:r>
            <a:r>
              <a:rPr lang="en-US" sz="1600" dirty="0" smtClean="0"/>
              <a:t>Conservation, Coral Reef Conservation Specialties and many more…..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We have covered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Project AWARE and its Mission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4905315" cy="646331"/>
            <a:chOff x="839079" y="1708648"/>
            <a:chExt cx="4905315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4409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10 Tips for Divers: From Awareness to Action</a:t>
              </a:r>
              <a:br>
                <a:rPr lang="en-GB" dirty="0" smtClean="0"/>
              </a:br>
              <a:r>
                <a:rPr lang="en-GB" dirty="0" smtClean="0"/>
                <a:t>&gt;&gt; Take Action Workshops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Knowledge Review</a:t>
              </a:r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Introduction and Course Goals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Stay Connected</a:t>
              </a:r>
              <a:endParaRPr lang="en-GB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Certification</a:t>
              </a:r>
              <a:endParaRPr lang="en-GB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  Introduction and Course Goals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154" y="1076276"/>
            <a:ext cx="4201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Course Goal:</a:t>
            </a:r>
            <a:br>
              <a:rPr lang="en-US" sz="1600" b="1" dirty="0" smtClean="0"/>
            </a:br>
            <a:r>
              <a:rPr lang="en-US" sz="1600" dirty="0" smtClean="0"/>
              <a:t>The </a:t>
            </a:r>
            <a:r>
              <a:rPr lang="en-US" sz="1600" b="1" dirty="0" smtClean="0"/>
              <a:t>Project </a:t>
            </a:r>
            <a:r>
              <a:rPr lang="en-US" sz="1600" b="1" dirty="0"/>
              <a:t>AWARE </a:t>
            </a:r>
            <a:r>
              <a:rPr lang="en-US" sz="1600" b="1" dirty="0" smtClean="0"/>
              <a:t>Specialty course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focuses and expands on the </a:t>
            </a:r>
            <a:br>
              <a:rPr lang="en-US" sz="1600" dirty="0" smtClean="0"/>
            </a:br>
            <a:r>
              <a:rPr lang="en-US" sz="1600" dirty="0" smtClean="0"/>
              <a:t>‘</a:t>
            </a:r>
            <a:r>
              <a:rPr lang="en-US" sz="1600" i="1" dirty="0" smtClean="0"/>
              <a:t>10 Tips for Divers to Protect the Ocean Planet</a:t>
            </a:r>
            <a:r>
              <a:rPr lang="en-US" sz="1600" dirty="0" smtClean="0"/>
              <a:t>’ to provide guidance and help you make a difference for ocean protection</a:t>
            </a: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2929057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3138230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Certification: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Choose to donate for the Project AWARE version of your PADI certification card </a:t>
            </a:r>
            <a:endParaRPr lang="en-GB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Other Project AWARE courses: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Also take the Dive Against Debris</a:t>
            </a:r>
            <a:r>
              <a:rPr lang="en-US" sz="1600" baseline="30000" dirty="0"/>
              <a:t>®</a:t>
            </a:r>
            <a:r>
              <a:rPr lang="en-US" sz="1600" dirty="0"/>
              <a:t> or the AWARE Shark Conservation Specialty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62" y="4651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  Project AWARE and Its Mission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1319" y="1185311"/>
            <a:ext cx="701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AWARE is a registered nonprofit organization and global movement for ocean protection powered by a community of </a:t>
            </a:r>
            <a:r>
              <a:rPr lang="en-US" dirty="0" smtClean="0"/>
              <a:t>adventurers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40" y="2467560"/>
            <a:ext cx="6739276" cy="426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319" y="1901273"/>
            <a:ext cx="53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Vision: </a:t>
            </a:r>
            <a:r>
              <a:rPr lang="en-US" dirty="0" smtClean="0"/>
              <a:t>a </a:t>
            </a:r>
            <a:r>
              <a:rPr lang="en-US" dirty="0"/>
              <a:t>return to a clean, healthy </a:t>
            </a:r>
            <a:r>
              <a:rPr lang="en-US" dirty="0" smtClean="0"/>
              <a:t>ocean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61319" y="2467560"/>
            <a:ext cx="535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Mission:</a:t>
            </a:r>
            <a:r>
              <a:rPr lang="en-US" dirty="0" smtClean="0"/>
              <a:t> Connect </a:t>
            </a:r>
            <a:r>
              <a:rPr lang="en-US" dirty="0"/>
              <a:t>the passion for ocean adventure with the purpose of marine conservation to create lasting </a:t>
            </a:r>
            <a:r>
              <a:rPr lang="en-US" dirty="0" smtClean="0"/>
              <a:t>change for the ocean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6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5853" y="244552"/>
            <a:ext cx="5606938" cy="2214331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Workshop</a:t>
            </a:r>
            <a:br>
              <a:rPr lang="en-GB" sz="4000" b="1" dirty="0" smtClean="0"/>
            </a:br>
            <a:r>
              <a:rPr lang="en-GB" sz="2400" b="1" dirty="0" smtClean="0">
                <a:solidFill>
                  <a:schemeClr val="bg1"/>
                </a:solidFill>
              </a:rPr>
              <a:t>Be a Buoyancy Expert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What three steps can you take </a:t>
            </a:r>
            <a:br>
              <a:rPr lang="en-GB" sz="3200" b="1" dirty="0" smtClean="0"/>
            </a:br>
            <a:r>
              <a:rPr lang="en-GB" sz="3200" b="1" dirty="0" smtClean="0"/>
              <a:t>in the next six months to </a:t>
            </a:r>
            <a:br>
              <a:rPr lang="en-GB" sz="3200" b="1" dirty="0" smtClean="0"/>
            </a:br>
            <a:r>
              <a:rPr lang="en-GB" sz="3200" b="1" dirty="0" smtClean="0"/>
              <a:t>improve your buoyancy?</a:t>
            </a:r>
            <a:endParaRPr lang="en-GB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7.png"/>
          <p:cNvPicPr/>
          <p:nvPr/>
        </p:nvPicPr>
        <p:blipFill rotWithShape="1">
          <a:blip r:embed="rId3"/>
          <a:srcRect l="6474"/>
          <a:stretch/>
        </p:blipFill>
        <p:spPr>
          <a:xfrm>
            <a:off x="170920" y="279020"/>
            <a:ext cx="4691646" cy="2175855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What three things can you do </a:t>
            </a:r>
            <a:br>
              <a:rPr lang="en-GB" sz="3200" b="1" dirty="0" smtClean="0"/>
            </a:br>
            <a:r>
              <a:rPr lang="en-GB" sz="3200" b="1" dirty="0" smtClean="0"/>
              <a:t>to become a better role model </a:t>
            </a:r>
            <a:br>
              <a:rPr lang="en-GB" sz="3200" b="1" dirty="0" smtClean="0"/>
            </a:br>
            <a:r>
              <a:rPr lang="en-GB" sz="3200" b="1" dirty="0" smtClean="0"/>
              <a:t>for the planet, fins on and fins off?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Workshop</a:t>
            </a:r>
            <a:br>
              <a:rPr lang="en-GB" sz="4000" b="1" dirty="0" smtClean="0"/>
            </a:br>
            <a:r>
              <a:rPr lang="en-GB" sz="2400" b="1" dirty="0" smtClean="0">
                <a:solidFill>
                  <a:schemeClr val="bg1"/>
                </a:solidFill>
              </a:rPr>
              <a:t>Be a Role Model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24982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2147" y="320941"/>
            <a:ext cx="4831906" cy="215041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6950</TotalTime>
  <Words>365</Words>
  <Application>Microsoft Office PowerPoint</Application>
  <PresentationFormat>On-screen Show (4:3)</PresentationFormat>
  <Paragraphs>84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134</cp:revision>
  <cp:lastPrinted>2018-06-30T08:05:37Z</cp:lastPrinted>
  <dcterms:created xsi:type="dcterms:W3CDTF">2017-03-15T14:33:03Z</dcterms:created>
  <dcterms:modified xsi:type="dcterms:W3CDTF">2019-07-03T09:38:00Z</dcterms:modified>
</cp:coreProperties>
</file>