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396" r:id="rId2"/>
    <p:sldId id="423" r:id="rId3"/>
    <p:sldId id="397" r:id="rId4"/>
    <p:sldId id="424" r:id="rId5"/>
    <p:sldId id="400" r:id="rId6"/>
    <p:sldId id="412" r:id="rId7"/>
    <p:sldId id="401" r:id="rId8"/>
    <p:sldId id="413" r:id="rId9"/>
    <p:sldId id="402" r:id="rId10"/>
    <p:sldId id="414" r:id="rId11"/>
    <p:sldId id="403" r:id="rId12"/>
    <p:sldId id="415" r:id="rId13"/>
    <p:sldId id="404" r:id="rId14"/>
    <p:sldId id="411" r:id="rId15"/>
    <p:sldId id="416" r:id="rId16"/>
    <p:sldId id="405" r:id="rId17"/>
    <p:sldId id="417" r:id="rId18"/>
    <p:sldId id="406" r:id="rId19"/>
    <p:sldId id="418" r:id="rId20"/>
    <p:sldId id="407" r:id="rId21"/>
    <p:sldId id="419" r:id="rId22"/>
    <p:sldId id="408" r:id="rId23"/>
    <p:sldId id="420" r:id="rId24"/>
    <p:sldId id="409" r:id="rId25"/>
    <p:sldId id="421" r:id="rId26"/>
    <p:sldId id="426" r:id="rId27"/>
    <p:sldId id="410" r:id="rId28"/>
    <p:sldId id="427" r:id="rId29"/>
    <p:sldId id="42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uise Kraechter" initials="LK" lastIdx="10" clrIdx="0">
    <p:extLst>
      <p:ext uri="{19B8F6BF-5375-455C-9EA6-DF929625EA0E}">
        <p15:presenceInfo xmlns:p15="http://schemas.microsoft.com/office/powerpoint/2012/main" userId="S-1-5-21-299502267-1563985344-1957994488-62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E1"/>
    <a:srgbClr val="F3C300"/>
    <a:srgbClr val="00609C"/>
    <a:srgbClr val="015F9C"/>
    <a:srgbClr val="2CC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2" autoAdjust="0"/>
    <p:restoredTop sz="93460" autoAdjust="0"/>
  </p:normalViewPr>
  <p:slideViewPr>
    <p:cSldViewPr snapToGrid="0" showGuides="1">
      <p:cViewPr varScale="1">
        <p:scale>
          <a:sx n="109" d="100"/>
          <a:sy n="109" d="100"/>
        </p:scale>
        <p:origin x="165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30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662C3-049C-4828-BD40-80E55A7746AE}" type="datetimeFigureOut">
              <a:rPr lang="en-US" smtClean="0"/>
              <a:t>7/3/2019</a:t>
            </a:fld>
            <a:endParaRPr lang="id-ID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99CEF-6C71-40B2-A11C-83BCD9DA79E7}" type="slidenum">
              <a:rPr lang="en-US" smtClean="0"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800400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992506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13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273068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id-ID" sz="1200" kern="1200" dirty="0">
                <a:solidFill>
                  <a:schemeClr val="tx1"/>
                </a:solidFill>
                <a:effectLst/>
                <a:latin typeface="+mn-lt"/>
              </a:rPr>
              <a:t>Video juga dapat diputar dari YouTube: </a:t>
            </a:r>
            <a:r>
              <a:rPr lang="id-ID" sz="1200" kern="1200" dirty="0" smtClean="0">
                <a:solidFill>
                  <a:schemeClr val="tx1"/>
                </a:solidFill>
                <a:effectLst/>
                <a:latin typeface="+mn-lt"/>
              </a:rPr>
              <a:t>https://youtu.be/g_HbR1Ugv08</a:t>
            </a:r>
            <a:endParaRPr lang="id-ID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14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50361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16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07877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18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76744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20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14338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22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57158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24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29092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26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0021876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27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427698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28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248444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4893087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29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541979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3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43760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4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546957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5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771462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7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795469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9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572136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10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308530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11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35369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1984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3/15/2017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19840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b="1"/>
              <a:t>Project AWARE Specialty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1984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97A6866D-CA28-428A-9088-4FBB7D998C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70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7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63286" y="6376307"/>
            <a:ext cx="800100" cy="383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96BA727-1C55-41C9-B468-DBBD2AFB5937}" type="slidenum">
              <a:rPr lang="en-GB" smtClean="0"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670368091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98976" y="2721650"/>
            <a:ext cx="7546051" cy="2859752"/>
          </a:xfrm>
          <a:custGeom>
            <a:avLst/>
            <a:gdLst>
              <a:gd name="connsiteX0" fmla="*/ 8428762 w 10061401"/>
              <a:gd name="connsiteY0" fmla="*/ 44855 h 2859752"/>
              <a:gd name="connsiteX1" fmla="*/ 10061401 w 10061401"/>
              <a:gd name="connsiteY1" fmla="*/ 2859752 h 2859752"/>
              <a:gd name="connsiteX2" fmla="*/ 6796122 w 10061401"/>
              <a:gd name="connsiteY2" fmla="*/ 2859752 h 2859752"/>
              <a:gd name="connsiteX3" fmla="*/ 5030700 w 10061401"/>
              <a:gd name="connsiteY3" fmla="*/ 44855 h 2859752"/>
              <a:gd name="connsiteX4" fmla="*/ 6663339 w 10061401"/>
              <a:gd name="connsiteY4" fmla="*/ 2859752 h 2859752"/>
              <a:gd name="connsiteX5" fmla="*/ 3398060 w 10061401"/>
              <a:gd name="connsiteY5" fmla="*/ 2859752 h 2859752"/>
              <a:gd name="connsiteX6" fmla="*/ 1632640 w 10061401"/>
              <a:gd name="connsiteY6" fmla="*/ 44855 h 2859752"/>
              <a:gd name="connsiteX7" fmla="*/ 3265278 w 10061401"/>
              <a:gd name="connsiteY7" fmla="*/ 2859752 h 2859752"/>
              <a:gd name="connsiteX8" fmla="*/ 0 w 10061401"/>
              <a:gd name="connsiteY8" fmla="*/ 2859752 h 2859752"/>
              <a:gd name="connsiteX9" fmla="*/ 5097990 w 10061401"/>
              <a:gd name="connsiteY9" fmla="*/ 0 h 2859752"/>
              <a:gd name="connsiteX10" fmla="*/ 8363269 w 10061401"/>
              <a:gd name="connsiteY10" fmla="*/ 0 h 2859752"/>
              <a:gd name="connsiteX11" fmla="*/ 6730630 w 10061401"/>
              <a:gd name="connsiteY11" fmla="*/ 2814897 h 2859752"/>
              <a:gd name="connsiteX12" fmla="*/ 1699930 w 10061401"/>
              <a:gd name="connsiteY12" fmla="*/ 0 h 2859752"/>
              <a:gd name="connsiteX13" fmla="*/ 4965208 w 10061401"/>
              <a:gd name="connsiteY13" fmla="*/ 0 h 2859752"/>
              <a:gd name="connsiteX14" fmla="*/ 3332569 w 10061401"/>
              <a:gd name="connsiteY14" fmla="*/ 2814897 h 285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061401" h="2859752">
                <a:moveTo>
                  <a:pt x="8428762" y="44855"/>
                </a:moveTo>
                <a:lnTo>
                  <a:pt x="10061401" y="2859752"/>
                </a:lnTo>
                <a:lnTo>
                  <a:pt x="6796122" y="2859752"/>
                </a:lnTo>
                <a:close/>
                <a:moveTo>
                  <a:pt x="5030700" y="44855"/>
                </a:moveTo>
                <a:lnTo>
                  <a:pt x="6663339" y="2859752"/>
                </a:lnTo>
                <a:lnTo>
                  <a:pt x="3398060" y="2859752"/>
                </a:lnTo>
                <a:close/>
                <a:moveTo>
                  <a:pt x="1632640" y="44855"/>
                </a:moveTo>
                <a:lnTo>
                  <a:pt x="3265278" y="2859752"/>
                </a:lnTo>
                <a:lnTo>
                  <a:pt x="0" y="2859752"/>
                </a:lnTo>
                <a:close/>
                <a:moveTo>
                  <a:pt x="5097990" y="0"/>
                </a:moveTo>
                <a:lnTo>
                  <a:pt x="8363269" y="0"/>
                </a:lnTo>
                <a:lnTo>
                  <a:pt x="6730630" y="2814897"/>
                </a:lnTo>
                <a:close/>
                <a:moveTo>
                  <a:pt x="1699930" y="0"/>
                </a:moveTo>
                <a:lnTo>
                  <a:pt x="4965208" y="0"/>
                </a:lnTo>
                <a:lnTo>
                  <a:pt x="3332569" y="28148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id-ID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9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0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3/15/2017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b="1"/>
              <a:t>Project AWARE Specialty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97A6866D-CA28-428A-9088-4FBB7D998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0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  <p:sldLayoutId id="2147483667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g"/><Relationship Id="rId11" Type="http://schemas.openxmlformats.org/officeDocument/2006/relationships/image" Target="../media/image63.jpeg"/><Relationship Id="rId5" Type="http://schemas.openxmlformats.org/officeDocument/2006/relationships/image" Target="../media/image57.jp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pn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eg"/><Relationship Id="rId11" Type="http://schemas.openxmlformats.org/officeDocument/2006/relationships/image" Target="../media/image82.pn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818"/>
            <a:ext cx="9144000" cy="35083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62701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b="1" dirty="0"/>
              <a:t>Panduan Latihan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6916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4000" b="1" dirty="0"/>
              <a:t>Specialty</a:t>
            </a:r>
            <a:r>
              <a:rPr dirty="0"/>
              <a:t/>
            </a:r>
            <a:br>
              <a:rPr dirty="0"/>
            </a:br>
            <a:r>
              <a:rPr lang="id-ID" sz="4000" b="1" dirty="0"/>
              <a:t>Project AWARE</a:t>
            </a:r>
          </a:p>
        </p:txBody>
      </p:sp>
      <p:sp>
        <p:nvSpPr>
          <p:cNvPr id="5" name="Rectangle 4"/>
          <p:cNvSpPr/>
          <p:nvPr/>
        </p:nvSpPr>
        <p:spPr>
          <a:xfrm>
            <a:off x="115330" y="6334897"/>
            <a:ext cx="477794" cy="436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3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/>
              <a:t>Bagaimanakah foto dapat digunakan untuk </a:t>
            </a:r>
            <a:r>
              <a:rPr dirty="0"/>
              <a:t/>
            </a:r>
            <a:br>
              <a:rPr dirty="0"/>
            </a:br>
            <a:r>
              <a:rPr lang="id-ID" sz="3200" b="1" dirty="0"/>
              <a:t>meningkatkan kesadaran di media sosial? </a:t>
            </a:r>
            <a:r>
              <a:rPr dirty="0"/>
              <a:t/>
            </a:r>
            <a:br>
              <a:rPr dirty="0"/>
            </a:br>
            <a:r>
              <a:rPr lang="id-ID" sz="3200" b="1" dirty="0"/>
              <a:t>Kenali satu masalah lingkungan</a:t>
            </a:r>
            <a:r>
              <a:rPr lang="es-ES" sz="3200" b="1" dirty="0"/>
              <a:t> </a:t>
            </a:r>
            <a:r>
              <a:rPr lang="id-ID" sz="3200" b="1" dirty="0"/>
              <a:t>di area lokal Anda yang akan mendapat manfaat.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94234" y="733332"/>
            <a:ext cx="6391746" cy="154814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966681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b="1" dirty="0"/>
              <a:t>Lokakarya Ambil Tindakan</a:t>
            </a:r>
            <a:r>
              <a:rPr dirty="0"/>
              <a:t/>
            </a:r>
            <a:br>
              <a:rPr dirty="0"/>
            </a:br>
            <a:r>
              <a:rPr lang="id-ID" sz="2300" b="1" dirty="0">
                <a:solidFill>
                  <a:schemeClr val="bg1"/>
                </a:solidFill>
              </a:rPr>
              <a:t>Hanya Ambil Foto – Hanya Tinggalkan Gelembung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76" y="4659887"/>
            <a:ext cx="1970107" cy="197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84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1" y="316098"/>
            <a:ext cx="5689352" cy="2156483"/>
          </a:xfrm>
          <a:prstGeom prst="rect">
            <a:avLst/>
          </a:prstGeom>
          <a:ln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0" y="2697073"/>
            <a:ext cx="1945344" cy="2918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41" y="648179"/>
            <a:ext cx="2234173" cy="1675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52" y="2697073"/>
            <a:ext cx="2639050" cy="1758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740" y="2697073"/>
            <a:ext cx="2873974" cy="2155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52" y="4529276"/>
            <a:ext cx="2651424" cy="176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6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4446" y="2505736"/>
            <a:ext cx="83351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000" b="1" dirty="0"/>
              <a:t>Interaksi hewan laut apa sajakah yang </a:t>
            </a:r>
            <a:r>
              <a:rPr lang="en-GB" sz="3000" b="1" dirty="0" smtClean="0"/>
              <a:t/>
            </a:r>
            <a:br>
              <a:rPr lang="en-GB" sz="3000" b="1" dirty="0" smtClean="0"/>
            </a:br>
            <a:r>
              <a:rPr lang="id-ID" sz="3000" b="1" dirty="0" smtClean="0"/>
              <a:t>pernah Anda </a:t>
            </a:r>
            <a:r>
              <a:rPr lang="id-ID" sz="3000" b="1" dirty="0"/>
              <a:t>lihat?</a:t>
            </a:r>
            <a:r>
              <a:rPr lang="es-ES" sz="3000" b="1" dirty="0"/>
              <a:t> </a:t>
            </a:r>
            <a:r>
              <a:rPr lang="es-ES" sz="3000" b="1" dirty="0" smtClean="0"/>
              <a:t/>
            </a:r>
            <a:br>
              <a:rPr lang="es-ES" sz="3000" b="1" dirty="0" smtClean="0"/>
            </a:br>
            <a:r>
              <a:rPr lang="id-ID" sz="3000" b="1" dirty="0" smtClean="0"/>
              <a:t>Sebutkan </a:t>
            </a:r>
            <a:r>
              <a:rPr lang="id-ID" sz="3000" b="1" dirty="0"/>
              <a:t>pengalaman sebelumnya dalam interaksi hewan laut, baik positif maupun negatif, dan</a:t>
            </a:r>
            <a:r>
              <a:rPr lang="es-ES" sz="3000" b="1" dirty="0"/>
              <a:t> </a:t>
            </a:r>
            <a:r>
              <a:rPr lang="id-ID" sz="3000" b="1" dirty="0"/>
              <a:t>jelaskan cara mendorong perilaku yang sesuai.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711105" y="814813"/>
            <a:ext cx="5767057" cy="1611516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08437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b="1" dirty="0"/>
              <a:t>Lokakarya Ambil Tindakan</a:t>
            </a:r>
            <a:r>
              <a:rPr dirty="0"/>
              <a:t/>
            </a:r>
            <a:br>
              <a:rPr dirty="0"/>
            </a:br>
            <a:r>
              <a:rPr lang="id-ID" sz="2400" b="1" dirty="0">
                <a:solidFill>
                  <a:schemeClr val="bg1"/>
                </a:solidFill>
              </a:rPr>
              <a:t>Melindungi Kehidupan Bawah Laut</a:t>
            </a:r>
            <a:endParaRPr lang="id-ID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753" y="4962075"/>
            <a:ext cx="1728354" cy="172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50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21" y="603431"/>
            <a:ext cx="2045119" cy="1533840"/>
          </a:xfrm>
          <a:prstGeom prst="rect">
            <a:avLst/>
          </a:prstGeom>
          <a:ln w="0">
            <a:solidFill>
              <a:schemeClr val="tx1"/>
            </a:solidFill>
          </a:ln>
        </p:spPr>
      </p:pic>
      <p:pic>
        <p:nvPicPr>
          <p:cNvPr id="3" name="image20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44" y="269351"/>
            <a:ext cx="5467551" cy="2201999"/>
          </a:xfrm>
          <a:prstGeom prst="rect">
            <a:avLst/>
          </a:prstGeom>
          <a:ln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21" y="2781562"/>
            <a:ext cx="2421977" cy="3303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32" y="2689921"/>
            <a:ext cx="4382193" cy="348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08727" y="5810423"/>
            <a:ext cx="4719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b="1" dirty="0"/>
              <a:t>Perjalanan Buruk Sampah Kita</a:t>
            </a:r>
          </a:p>
        </p:txBody>
      </p:sp>
      <p:pic>
        <p:nvPicPr>
          <p:cNvPr id="3" name="Marine Debris- The Ugly Journey of Our Trash (English Subtitles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111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5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3193" y="2505736"/>
            <a:ext cx="72976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/>
              <a:t>Apakah yang dapat Anda lakukan untuk mengurangi </a:t>
            </a:r>
            <a:r>
              <a:rPr lang="id-ID" sz="3200" b="1" dirty="0" smtClean="0"/>
              <a:t>sampah </a:t>
            </a:r>
            <a:r>
              <a:rPr lang="id-ID" sz="3200" b="1" dirty="0"/>
              <a:t>laut di</a:t>
            </a:r>
            <a:r>
              <a:rPr lang="es-ES" sz="3200" b="1" dirty="0"/>
              <a:t> </a:t>
            </a:r>
            <a:r>
              <a:rPr lang="id-ID" sz="3200" b="1" dirty="0"/>
              <a:t>lingkungan bawah laut?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06578" y="665486"/>
            <a:ext cx="5730844" cy="1617741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935747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b="1" dirty="0"/>
              <a:t>Lokakarya Ambil Tindakan</a:t>
            </a:r>
            <a:r>
              <a:rPr dirty="0"/>
              <a:t/>
            </a:r>
            <a:br>
              <a:rPr dirty="0"/>
            </a:br>
            <a:r>
              <a:rPr lang="id-ID" sz="2400" b="1" dirty="0">
                <a:solidFill>
                  <a:schemeClr val="bg1"/>
                </a:solidFill>
              </a:rPr>
              <a:t>Menjadi Debris Activist</a:t>
            </a:r>
            <a:endParaRPr lang="id-ID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625" y="4249824"/>
            <a:ext cx="1894609" cy="189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62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74" y="361815"/>
            <a:ext cx="5329822" cy="2037513"/>
          </a:xfrm>
          <a:prstGeom prst="rect">
            <a:avLst/>
          </a:prstGeom>
          <a:ln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12" y="281554"/>
            <a:ext cx="1915968" cy="2554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773" y="1833851"/>
            <a:ext cx="1183409" cy="159168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37309" y="2704970"/>
            <a:ext cx="6188364" cy="3853154"/>
            <a:chOff x="637309" y="2704970"/>
            <a:chExt cx="6188364" cy="385315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309" y="2704970"/>
              <a:ext cx="6188364" cy="35146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37309" y="6219570"/>
              <a:ext cx="61883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600" dirty="0"/>
                <a:t>Infografik Kondisi Pasar Global untuk Produk Hiu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03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/>
              <a:t>Di manakah Anda bisa mengetahui </a:t>
            </a:r>
            <a:r>
              <a:rPr dirty="0"/>
              <a:t/>
            </a:r>
            <a:br>
              <a:rPr dirty="0"/>
            </a:br>
            <a:r>
              <a:rPr lang="id-ID" sz="3200" b="1" dirty="0"/>
              <a:t>jenis ikan yang lestari</a:t>
            </a:r>
            <a:r>
              <a:rPr lang="es-ES" sz="3200" b="1" dirty="0"/>
              <a:t> </a:t>
            </a:r>
            <a:r>
              <a:rPr lang="id-ID" sz="3200" b="1" dirty="0"/>
              <a:t>di pasar setempat?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683945" y="838562"/>
            <a:ext cx="5785164" cy="1569660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84783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b="1" dirty="0"/>
              <a:t>Lokakarya Ambil Tindakan</a:t>
            </a:r>
            <a:r>
              <a:rPr dirty="0"/>
              <a:t/>
            </a:r>
            <a:br>
              <a:rPr dirty="0"/>
            </a:br>
            <a:r>
              <a:rPr lang="id-ID" sz="2400" b="1" dirty="0">
                <a:solidFill>
                  <a:schemeClr val="bg1"/>
                </a:solidFill>
              </a:rPr>
              <a:t>Memilih Seafood yang Bertanggung Jawab</a:t>
            </a:r>
            <a:endParaRPr lang="id-ID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54" y="4249824"/>
            <a:ext cx="1871393" cy="187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66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1" y="262994"/>
            <a:ext cx="5675661" cy="2232564"/>
          </a:xfrm>
          <a:prstGeom prst="rect">
            <a:avLst/>
          </a:prstGeom>
          <a:ln/>
        </p:spPr>
      </p:pic>
      <p:pic>
        <p:nvPicPr>
          <p:cNvPr id="4" name="Google Shape;250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0192" y="2963143"/>
            <a:ext cx="2509726" cy="252325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Google Shape;251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9220" y="2963144"/>
            <a:ext cx="2349061" cy="252325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Google Shape;252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71829" y="2963143"/>
            <a:ext cx="2581558" cy="2523253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725">
            <a:off x="6694659" y="514405"/>
            <a:ext cx="1695253" cy="19816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4688" y="5813432"/>
            <a:ext cx="5616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/>
              <a:t>#ProjectAWARE</a:t>
            </a:r>
            <a:r>
              <a:rPr lang="en-US"/>
              <a:t>	</a:t>
            </a:r>
            <a:r>
              <a:rPr lang="id-ID"/>
              <a:t>#AWAREImpact</a:t>
            </a:r>
            <a:r>
              <a:rPr lang="en-US"/>
              <a:t>	</a:t>
            </a:r>
            <a:r>
              <a:rPr lang="id-ID"/>
              <a:t>#10Tips4Divers</a:t>
            </a:r>
            <a:r>
              <a:t/>
            </a:r>
            <a:br/>
            <a:r>
              <a:rPr lang="id-ID"/>
              <a:t>              #DiveAgainstDebris</a:t>
            </a:r>
            <a:r>
              <a:rPr lang="en-US"/>
              <a:t>	</a:t>
            </a:r>
            <a:r>
              <a:rPr lang="id-ID"/>
              <a:t>     #AdoptADiveSite</a:t>
            </a:r>
            <a:r>
              <a:rPr lang="en-US"/>
              <a:t>	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01041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/>
              <a:t>Apakah yang dapat diperbuat penyelam skuba, penyelam bebas,</a:t>
            </a:r>
            <a:r>
              <a:rPr lang="es-ES" sz="3200" b="1" dirty="0"/>
              <a:t> </a:t>
            </a:r>
            <a:r>
              <a:rPr lang="id-ID" sz="3200" b="1" dirty="0"/>
              <a:t>dan penyelam snorkel untuk mengambil tindakan?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692997" y="796705"/>
            <a:ext cx="5812325" cy="1534603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25397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b="1" dirty="0"/>
              <a:t>Lokakarya Ambil Tindakan</a:t>
            </a:r>
            <a:r>
              <a:rPr dirty="0"/>
              <a:t/>
            </a:r>
            <a:br>
              <a:rPr dirty="0"/>
            </a:br>
            <a:r>
              <a:rPr lang="id-ID" sz="2400" b="1" dirty="0">
                <a:solidFill>
                  <a:schemeClr val="bg1"/>
                </a:solidFill>
              </a:rPr>
              <a:t>Ambil Tindakan</a:t>
            </a:r>
            <a:endParaRPr lang="id-ID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30" y="4356749"/>
            <a:ext cx="1979740" cy="197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76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36"/>
          <a:stretch/>
        </p:blipFill>
        <p:spPr>
          <a:xfrm>
            <a:off x="0" y="-9447"/>
            <a:ext cx="9144000" cy="24501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030" y="1624224"/>
            <a:ext cx="687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000" b="1" dirty="0">
                <a:solidFill>
                  <a:schemeClr val="bg1"/>
                </a:solidFill>
              </a:rPr>
              <a:t>Ikhtisar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52933" y="3445920"/>
            <a:ext cx="4046957" cy="369332"/>
            <a:chOff x="839079" y="1843281"/>
            <a:chExt cx="4046957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1335028" y="1843281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/>
                <a:t>Project AWARE dan Misinya</a:t>
              </a:r>
              <a:endParaRPr lang="id-ID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852933" y="3981411"/>
            <a:ext cx="5811636" cy="646331"/>
            <a:chOff x="839079" y="1708648"/>
            <a:chExt cx="5811636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1335027" y="1708648"/>
              <a:ext cx="53156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dirty="0"/>
                <a:t>10 Tips Divers: Dari Kesadaran menjadi Tindakan</a:t>
              </a:r>
              <a:r>
                <a:rPr dirty="0"/>
                <a:t/>
              </a:r>
              <a:br>
                <a:rPr dirty="0"/>
              </a:br>
              <a:r>
                <a:rPr lang="id-ID" dirty="0"/>
                <a:t>&gt;&gt; Lokakarya Ambil Tindakan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5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853614" y="4793901"/>
            <a:ext cx="4410205" cy="369332"/>
            <a:chOff x="839079" y="1875201"/>
            <a:chExt cx="4410205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dirty="0"/>
                <a:t>Tinjauan Pengetahuan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852933" y="2910429"/>
            <a:ext cx="4046957" cy="369332"/>
            <a:chOff x="839079" y="1843281"/>
            <a:chExt cx="4046957" cy="369332"/>
          </a:xfrm>
        </p:grpSpPr>
        <p:sp>
          <p:nvSpPr>
            <p:cNvPr id="25" name="TextBox 24"/>
            <p:cNvSpPr txBox="1"/>
            <p:nvPr/>
          </p:nvSpPr>
          <p:spPr>
            <a:xfrm>
              <a:off x="1335028" y="1843281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/>
                <a:t>Pengantar dan Target Kursus</a:t>
              </a:r>
              <a:endParaRPr lang="id-ID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853614" y="5329392"/>
            <a:ext cx="4410205" cy="369332"/>
            <a:chOff x="839079" y="1875201"/>
            <a:chExt cx="4410205" cy="369332"/>
          </a:xfrm>
        </p:grpSpPr>
        <p:sp>
          <p:nvSpPr>
            <p:cNvPr id="30" name="TextBox 29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dirty="0"/>
                <a:t>Tetap Terhubung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32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853614" y="5864881"/>
            <a:ext cx="4410205" cy="369332"/>
            <a:chOff x="839079" y="1875201"/>
            <a:chExt cx="4410205" cy="369332"/>
          </a:xfrm>
        </p:grpSpPr>
        <p:sp>
          <p:nvSpPr>
            <p:cNvPr id="35" name="TextBox 34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/>
                <a:t>Sertifikasi</a:t>
              </a:r>
              <a:endParaRPr lang="id-ID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3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937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8" y="261181"/>
            <a:ext cx="5622726" cy="2226645"/>
          </a:xfrm>
          <a:prstGeom prst="rect">
            <a:avLst/>
          </a:prstGeom>
          <a:ln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01" y="1543960"/>
            <a:ext cx="1298019" cy="1318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517" y="1663372"/>
            <a:ext cx="1323499" cy="1079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317" y="478609"/>
            <a:ext cx="1217986" cy="9419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359" y="359656"/>
            <a:ext cx="1179815" cy="117981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289616" y="3509502"/>
            <a:ext cx="2477394" cy="1728552"/>
            <a:chOff x="6291098" y="3301683"/>
            <a:chExt cx="2477394" cy="172855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1098" y="3301683"/>
              <a:ext cx="2477394" cy="172855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031892" y="3312272"/>
              <a:ext cx="7366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d-ID" sz="700" b="1" dirty="0"/>
                <a:t>© vipdiving</a:t>
              </a:r>
            </a:p>
          </p:txBody>
        </p:sp>
      </p:grpSp>
      <p:pic>
        <p:nvPicPr>
          <p:cNvPr id="2050" name="Picture 2" descr="Hasil foto untuk wisata lestari hiu dan pari project awar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26" y="2793031"/>
            <a:ext cx="3121028" cy="208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44" y="4466623"/>
            <a:ext cx="1663289" cy="1663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23" y="5074507"/>
            <a:ext cx="2650506" cy="1490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370" y="2793031"/>
            <a:ext cx="2328530" cy="143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3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/>
              <a:t>Bagaimanakah cara meriset lokasi</a:t>
            </a:r>
            <a:r>
              <a:rPr dirty="0"/>
              <a:t/>
            </a:r>
            <a:br>
              <a:rPr dirty="0"/>
            </a:br>
            <a:r>
              <a:rPr lang="id-ID" sz="3200" b="1" dirty="0"/>
              <a:t>untuk ekowisata?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11105" y="823865"/>
            <a:ext cx="5730844" cy="1593409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8196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b="1" dirty="0"/>
              <a:t>Lokakarya Ambil Tindakan</a:t>
            </a:r>
            <a:r>
              <a:rPr dirty="0"/>
              <a:t/>
            </a:r>
            <a:br>
              <a:rPr dirty="0"/>
            </a:br>
            <a:r>
              <a:rPr lang="id-ID" sz="2400" b="1" dirty="0">
                <a:solidFill>
                  <a:schemeClr val="bg1"/>
                </a:solidFill>
              </a:rPr>
              <a:t>Jadilah Eco-Tourist</a:t>
            </a:r>
            <a:endParaRPr lang="id-ID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75" y="3757382"/>
            <a:ext cx="2008909" cy="200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02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1" y="287532"/>
            <a:ext cx="5538539" cy="2206931"/>
          </a:xfrm>
          <a:prstGeom prst="rect">
            <a:avLst/>
          </a:prstGeom>
          <a:ln/>
        </p:spPr>
      </p:pic>
      <p:pic>
        <p:nvPicPr>
          <p:cNvPr id="3074" name="Picture 2" descr="Fail:Footprints in the sand - geograph.org.uk - 4226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04" y="2595273"/>
            <a:ext cx="2410313" cy="361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4" y="2694481"/>
            <a:ext cx="2194779" cy="16460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451" y="4506977"/>
            <a:ext cx="2213872" cy="14769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138" y="690042"/>
            <a:ext cx="2457497" cy="1639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50" y="2496065"/>
            <a:ext cx="2112785" cy="14086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50" y="4071147"/>
            <a:ext cx="1850238" cy="122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5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/>
              <a:t>Apakah yang dapat Anda lakukan</a:t>
            </a:r>
            <a:endParaRPr lang="es-ES" sz="3200" b="1" dirty="0"/>
          </a:p>
          <a:p>
            <a:pPr algn="ctr"/>
            <a:r>
              <a:rPr lang="id-ID" sz="3200" b="1" dirty="0"/>
              <a:t>untuk mengurangi</a:t>
            </a:r>
            <a:r>
              <a:rPr lang="es-ES" sz="3200" b="1" dirty="0"/>
              <a:t> </a:t>
            </a:r>
            <a:r>
              <a:rPr lang="id-ID" sz="3200" b="1" dirty="0"/>
              <a:t>jejak karbon Anda </a:t>
            </a:r>
            <a:r>
              <a:rPr dirty="0"/>
              <a:t/>
            </a:r>
            <a:br>
              <a:rPr dirty="0"/>
            </a:br>
            <a:r>
              <a:rPr lang="id-ID" sz="3200" b="1" dirty="0"/>
              <a:t>dalam enam bulan ke depan?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647731" y="838562"/>
            <a:ext cx="5803271" cy="1569660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84783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b="1" dirty="0"/>
              <a:t>Lokakarya Ambil Tindakan</a:t>
            </a:r>
            <a:r>
              <a:rPr dirty="0"/>
              <a:t/>
            </a:r>
            <a:br>
              <a:rPr dirty="0"/>
            </a:br>
            <a:r>
              <a:rPr lang="id-ID" sz="2400" b="1" dirty="0">
                <a:solidFill>
                  <a:schemeClr val="bg1"/>
                </a:solidFill>
              </a:rPr>
              <a:t>Kecilkan Jejak Karbon Anda</a:t>
            </a:r>
            <a:endParaRPr lang="id-ID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424982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95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9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38" y="229003"/>
            <a:ext cx="5670697" cy="2209397"/>
          </a:xfrm>
          <a:prstGeom prst="rect">
            <a:avLst/>
          </a:prstGeom>
          <a:ln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19076" b="5809"/>
          <a:stretch/>
        </p:blipFill>
        <p:spPr>
          <a:xfrm>
            <a:off x="728677" y="4532580"/>
            <a:ext cx="2476253" cy="15980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77" y="2618409"/>
            <a:ext cx="2466110" cy="17536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96746" y="2618409"/>
            <a:ext cx="2348108" cy="17641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t="23174" r="-443" b="31455"/>
          <a:stretch/>
        </p:blipFill>
        <p:spPr>
          <a:xfrm>
            <a:off x="3496744" y="4532580"/>
            <a:ext cx="2348109" cy="15980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68" b="15464"/>
          <a:stretch/>
        </p:blipFill>
        <p:spPr>
          <a:xfrm>
            <a:off x="6199012" y="454228"/>
            <a:ext cx="2401706" cy="175894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424898" y="2605181"/>
            <a:ext cx="1949933" cy="1414698"/>
            <a:chOff x="1410579" y="4136240"/>
            <a:chExt cx="3272147" cy="232208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2916506" y="4136240"/>
              <a:ext cx="1766220" cy="229227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410579" y="4166052"/>
              <a:ext cx="1762865" cy="229227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90843" y="4393724"/>
            <a:ext cx="1618043" cy="114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/>
              <a:t>Bagaimanakah cara berkomitmen untuk</a:t>
            </a:r>
            <a:r>
              <a:rPr dirty="0"/>
              <a:t/>
            </a:r>
            <a:br>
              <a:rPr dirty="0"/>
            </a:br>
            <a:r>
              <a:rPr lang="id-ID" sz="3200" b="1" dirty="0"/>
              <a:t>menjadi bagian dari gerakan </a:t>
            </a:r>
            <a:r>
              <a:rPr dirty="0"/>
              <a:t/>
            </a:r>
            <a:br>
              <a:rPr dirty="0"/>
            </a:br>
            <a:r>
              <a:rPr lang="id-ID" sz="3200" b="1" dirty="0"/>
              <a:t>bagi konservasi laut?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47319" y="829508"/>
            <a:ext cx="5712736" cy="1569660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1687" y="1075729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b="1" dirty="0"/>
              <a:t>Lokakarya Ambil Tindakan</a:t>
            </a:r>
            <a:r>
              <a:rPr dirty="0"/>
              <a:t/>
            </a:r>
            <a:br>
              <a:rPr dirty="0"/>
            </a:br>
            <a:r>
              <a:rPr lang="id-ID" sz="2400" b="1" dirty="0">
                <a:solidFill>
                  <a:schemeClr val="bg1"/>
                </a:solidFill>
              </a:rPr>
              <a:t>Berikan Kembali</a:t>
            </a:r>
            <a:endParaRPr lang="id-ID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55" y="4249824"/>
            <a:ext cx="1946563" cy="194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49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1412" y="1233775"/>
            <a:ext cx="73575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/>
              <a:t>Tinjauan Pengetahuan Specialty Project AWARE </a:t>
            </a:r>
            <a:r>
              <a:rPr lang="id-ID" dirty="0"/>
              <a:t>adalah Rencana Tindakan atas Komitmen Anda untuk Perubahan. </a:t>
            </a:r>
          </a:p>
          <a:p>
            <a:endParaRPr lang="id-ID" dirty="0"/>
          </a:p>
          <a:p>
            <a:r>
              <a:rPr lang="id-ID" dirty="0"/>
              <a:t>Susuri diskusi Lokakarya Ambil Tindakan dan buat Rencana Tindakan Anda sendiri atas komitmen dan tindakan pribadi yang dapat Anda lakukan untuk membantu lingkungan.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940" y="3358533"/>
            <a:ext cx="3626131" cy="256409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75503" y="533934"/>
            <a:ext cx="824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/>
              <a:t> </a:t>
            </a:r>
            <a:r>
              <a:rPr lang="id-ID" sz="2800" b="1" dirty="0"/>
              <a:t>Tinjauan Pengetahuan Specialty Project AWARE</a:t>
            </a:r>
          </a:p>
        </p:txBody>
      </p:sp>
    </p:spTree>
    <p:extLst>
      <p:ext uri="{BB962C8B-B14F-4D97-AF65-F5344CB8AC3E}">
        <p14:creationId xmlns:p14="http://schemas.microsoft.com/office/powerpoint/2010/main" val="376333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113" y="1495478"/>
            <a:ext cx="2543175" cy="9334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39079" y="1708648"/>
            <a:ext cx="4046957" cy="1200329"/>
            <a:chOff x="839079" y="1708648"/>
            <a:chExt cx="4046957" cy="1200329"/>
          </a:xfrm>
        </p:grpSpPr>
        <p:sp>
          <p:nvSpPr>
            <p:cNvPr id="6" name="TextBox 5"/>
            <p:cNvSpPr txBox="1"/>
            <p:nvPr/>
          </p:nvSpPr>
          <p:spPr>
            <a:xfrm>
              <a:off x="1335028" y="1708648"/>
              <a:ext cx="355100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dirty="0"/>
                <a:t>Tetap dapatkan informasi dan daftarkan diri untuk berlangganan surel kabar terbaru dari Project </a:t>
              </a:r>
              <a:r>
                <a:rPr lang="id-ID" dirty="0" smtClean="0"/>
                <a:t>AWARE</a:t>
              </a:r>
              <a:endParaRPr lang="en-GB" dirty="0" smtClean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839079" y="3123388"/>
            <a:ext cx="4410205" cy="1200329"/>
            <a:chOff x="839079" y="1708648"/>
            <a:chExt cx="4410205" cy="1200329"/>
          </a:xfrm>
        </p:grpSpPr>
        <p:sp>
          <p:nvSpPr>
            <p:cNvPr id="13" name="TextBox 12"/>
            <p:cNvSpPr txBox="1"/>
            <p:nvPr/>
          </p:nvSpPr>
          <p:spPr>
            <a:xfrm>
              <a:off x="1335028" y="1708648"/>
              <a:ext cx="39142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dirty="0"/>
                <a:t>Ikuti Project AWARE di media sosial</a:t>
              </a:r>
            </a:p>
            <a:p>
              <a:r>
                <a:rPr lang="id-ID" dirty="0"/>
                <a:t>Facebook: @ProjectAWAREFoundation</a:t>
              </a:r>
            </a:p>
            <a:p>
              <a:r>
                <a:rPr lang="id-ID" dirty="0"/>
                <a:t>Instagram: @projectaware</a:t>
              </a:r>
            </a:p>
            <a:p>
              <a:r>
                <a:rPr lang="id-ID" dirty="0"/>
                <a:t>Twitter: @</a:t>
              </a:r>
              <a:r>
                <a:rPr lang="id-ID" dirty="0" smtClean="0"/>
                <a:t>projectaware</a:t>
              </a:r>
              <a:endParaRPr lang="id-ID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5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839079" y="4538128"/>
            <a:ext cx="4410205" cy="646331"/>
            <a:chOff x="839079" y="1708648"/>
            <a:chExt cx="4410205" cy="646331"/>
          </a:xfrm>
        </p:grpSpPr>
        <p:sp>
          <p:nvSpPr>
            <p:cNvPr id="18" name="TextBox 17"/>
            <p:cNvSpPr txBox="1"/>
            <p:nvPr/>
          </p:nvSpPr>
          <p:spPr>
            <a:xfrm>
              <a:off x="1335028" y="1708648"/>
              <a:ext cx="39142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dirty="0"/>
                <a:t>Gunakan tagar berikut di media sosial:</a:t>
              </a:r>
            </a:p>
            <a:p>
              <a:r>
                <a:rPr lang="id-ID" dirty="0"/>
                <a:t>#</a:t>
              </a:r>
              <a:r>
                <a:rPr lang="id-ID" dirty="0" smtClean="0"/>
                <a:t>ProjectAWARE</a:t>
              </a:r>
              <a:endParaRPr lang="id-ID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6034850" y="2660757"/>
            <a:ext cx="1243700" cy="1299766"/>
            <a:chOff x="5899020" y="2660757"/>
            <a:chExt cx="1243700" cy="129976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61746">
              <a:off x="5952233" y="2762906"/>
              <a:ext cx="1137273" cy="1106491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Oval 23"/>
            <p:cNvSpPr/>
            <p:nvPr/>
          </p:nvSpPr>
          <p:spPr>
            <a:xfrm>
              <a:off x="5899020" y="2660757"/>
              <a:ext cx="1243700" cy="1299766"/>
            </a:xfrm>
            <a:prstGeom prst="ellipse">
              <a:avLst/>
            </a:prstGeom>
            <a:noFill/>
            <a:ln w="76200">
              <a:solidFill>
                <a:srgbClr val="0497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329" y="4203375"/>
            <a:ext cx="3258742" cy="179113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5503" y="533934"/>
            <a:ext cx="824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b="1" dirty="0"/>
              <a:t>Tetap Terhubung…….</a:t>
            </a:r>
          </a:p>
        </p:txBody>
      </p:sp>
    </p:spTree>
    <p:extLst>
      <p:ext uri="{BB962C8B-B14F-4D97-AF65-F5344CB8AC3E}">
        <p14:creationId xmlns:p14="http://schemas.microsoft.com/office/powerpoint/2010/main" val="218434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5308" y="360480"/>
            <a:ext cx="8308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b="1" dirty="0"/>
              <a:t>  Sertifikasi Specialty Project AWARE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62" y="1520386"/>
            <a:ext cx="2472481" cy="1549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1926" y="1633178"/>
            <a:ext cx="3740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b="1" dirty="0"/>
              <a:t>Sertifikasi:</a:t>
            </a:r>
            <a:r>
              <a:rPr dirty="0"/>
              <a:t/>
            </a:r>
            <a:br>
              <a:rPr dirty="0"/>
            </a:br>
            <a:r>
              <a:rPr lang="id-ID" sz="1600" dirty="0"/>
              <a:t>Jangan lupa memilih untuk memberikan sumbangsih kepada versi Project AWARE dari kartu sertifikasi PADI Anda untuk Specialty Project AWARE ini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19917" y="3841042"/>
            <a:ext cx="2625457" cy="1904798"/>
            <a:chOff x="1410579" y="4136240"/>
            <a:chExt cx="3272147" cy="23220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2916506" y="4136240"/>
              <a:ext cx="1766220" cy="22922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410579" y="4166052"/>
              <a:ext cx="1762865" cy="229227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416046" y="4126468"/>
            <a:ext cx="39190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b="1" dirty="0"/>
              <a:t>Kursus-kursus Project AWARE lainnya:</a:t>
            </a:r>
            <a:r>
              <a:rPr dirty="0"/>
              <a:t/>
            </a:r>
            <a:br>
              <a:rPr dirty="0"/>
            </a:br>
            <a:r>
              <a:rPr lang="id-ID" sz="1600" dirty="0"/>
              <a:t>Apakah kursus konservasi berikutnya yang Anda inginkan? Mengapa tidak memilih dari Dive Against Debris</a:t>
            </a:r>
            <a:r>
              <a:rPr lang="id-ID" sz="1600" baseline="30000" dirty="0"/>
              <a:t>®</a:t>
            </a:r>
            <a:r>
              <a:rPr lang="id-ID" sz="1600" dirty="0"/>
              <a:t>, AWARE Shark Conservation, Coral Reef Conservation Specialty, dan masih banyak lagi…</a:t>
            </a:r>
          </a:p>
        </p:txBody>
      </p:sp>
    </p:spTree>
    <p:extLst>
      <p:ext uri="{BB962C8B-B14F-4D97-AF65-F5344CB8AC3E}">
        <p14:creationId xmlns:p14="http://schemas.microsoft.com/office/powerpoint/2010/main" val="307663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36"/>
          <a:stretch/>
        </p:blipFill>
        <p:spPr>
          <a:xfrm>
            <a:off x="0" y="-9447"/>
            <a:ext cx="9144000" cy="24501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030" y="1624224"/>
            <a:ext cx="687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000" b="1" dirty="0">
                <a:solidFill>
                  <a:schemeClr val="bg1"/>
                </a:solidFill>
              </a:rPr>
              <a:t>Kita telah membahas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52933" y="3445920"/>
            <a:ext cx="4046957" cy="369332"/>
            <a:chOff x="839079" y="1843281"/>
            <a:chExt cx="4046957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1335028" y="1843281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/>
                <a:t>Project AWARE dan Misinya</a:t>
              </a:r>
              <a:endParaRPr lang="id-ID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852933" y="3981411"/>
            <a:ext cx="5758882" cy="646331"/>
            <a:chOff x="839079" y="1708648"/>
            <a:chExt cx="5758882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1335027" y="1708648"/>
              <a:ext cx="52629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dirty="0"/>
                <a:t>10 Tips Divers: Dari Kesadaran menjadi Tindakan</a:t>
              </a:r>
              <a:r>
                <a:rPr dirty="0"/>
                <a:t/>
              </a:r>
              <a:br>
                <a:rPr dirty="0"/>
              </a:br>
              <a:r>
                <a:rPr lang="id-ID" dirty="0"/>
                <a:t>&gt;&gt; Lokakarya Ambil Tindakan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5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853614" y="4793901"/>
            <a:ext cx="4410205" cy="369332"/>
            <a:chOff x="839079" y="1875201"/>
            <a:chExt cx="4410205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/>
                <a:t>Tinjauan Pengetahuan</a:t>
              </a:r>
              <a:endParaRPr lang="id-ID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852933" y="2910429"/>
            <a:ext cx="4046957" cy="369332"/>
            <a:chOff x="839079" y="1843281"/>
            <a:chExt cx="4046957" cy="369332"/>
          </a:xfrm>
        </p:grpSpPr>
        <p:sp>
          <p:nvSpPr>
            <p:cNvPr id="25" name="TextBox 24"/>
            <p:cNvSpPr txBox="1"/>
            <p:nvPr/>
          </p:nvSpPr>
          <p:spPr>
            <a:xfrm>
              <a:off x="1335028" y="1843281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/>
                <a:t>Pengantar dan Target Kursus</a:t>
              </a:r>
              <a:endParaRPr lang="id-ID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853614" y="5329392"/>
            <a:ext cx="4410205" cy="369332"/>
            <a:chOff x="839079" y="1875201"/>
            <a:chExt cx="4410205" cy="369332"/>
          </a:xfrm>
        </p:grpSpPr>
        <p:sp>
          <p:nvSpPr>
            <p:cNvPr id="30" name="TextBox 29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/>
                <a:t>Tetap Terhubung</a:t>
              </a:r>
              <a:endParaRPr lang="id-ID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32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853614" y="5864881"/>
            <a:ext cx="4410205" cy="369332"/>
            <a:chOff x="839079" y="1875201"/>
            <a:chExt cx="4410205" cy="369332"/>
          </a:xfrm>
        </p:grpSpPr>
        <p:sp>
          <p:nvSpPr>
            <p:cNvPr id="35" name="TextBox 34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/>
                <a:t>Sertifikasi</a:t>
              </a:r>
              <a:endParaRPr lang="id-ID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3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860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8216" y="36304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b="1" dirty="0"/>
              <a:t>  Pengantar dan Target Kursus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6" y="1076540"/>
            <a:ext cx="2536510" cy="17936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4154" y="1076276"/>
            <a:ext cx="4201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b="1" dirty="0"/>
              <a:t>Target Kursus:</a:t>
            </a:r>
            <a:r>
              <a:rPr dirty="0"/>
              <a:t/>
            </a:r>
            <a:br>
              <a:rPr dirty="0"/>
            </a:br>
            <a:r>
              <a:rPr lang="id-ID" sz="1600" b="1" dirty="0"/>
              <a:t>Kursus Specialty</a:t>
            </a:r>
            <a:r>
              <a:rPr lang="id-ID" sz="1600" dirty="0"/>
              <a:t> </a:t>
            </a:r>
            <a:r>
              <a:rPr lang="id-ID" sz="1600" b="1" dirty="0"/>
              <a:t>Project AWARE </a:t>
            </a:r>
            <a:r>
              <a:rPr dirty="0"/>
              <a:t/>
            </a:r>
            <a:br>
              <a:rPr dirty="0"/>
            </a:br>
            <a:r>
              <a:rPr lang="id-ID" sz="1600" dirty="0"/>
              <a:t>berfokus pada dan mengembangkan </a:t>
            </a:r>
            <a:r>
              <a:rPr dirty="0"/>
              <a:t/>
            </a:r>
            <a:br>
              <a:rPr dirty="0"/>
            </a:br>
            <a:r>
              <a:rPr lang="id-ID" sz="1600" dirty="0"/>
              <a:t>‘</a:t>
            </a:r>
            <a:r>
              <a:rPr lang="id-ID" sz="1600" i="1" dirty="0"/>
              <a:t>10 Tips Divers untuk Melindungi Planet Samudra</a:t>
            </a:r>
            <a:r>
              <a:rPr lang="id-ID" sz="1600" dirty="0"/>
              <a:t>’ guna memberikan panduan dan membantu Anda mewujudkan perbedaan bagi perlindungan laut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62" y="2929057"/>
            <a:ext cx="2472481" cy="1549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1926" y="3138230"/>
            <a:ext cx="3919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b="1" dirty="0"/>
              <a:t>Sertifikasi:</a:t>
            </a:r>
            <a:r>
              <a:rPr dirty="0"/>
              <a:t/>
            </a:r>
            <a:br>
              <a:rPr dirty="0"/>
            </a:br>
            <a:r>
              <a:rPr lang="id-ID" sz="1600" dirty="0"/>
              <a:t>Pilih untuk memberikan sumbangsih kepada versi Project AWARE dari kartu sertifikasi PADI Anda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57452" y="4310599"/>
            <a:ext cx="2625457" cy="1904798"/>
            <a:chOff x="1410579" y="4136240"/>
            <a:chExt cx="3272147" cy="23220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2916506" y="4136240"/>
              <a:ext cx="1766220" cy="22922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410579" y="4166052"/>
              <a:ext cx="1762865" cy="229227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004154" y="4867874"/>
            <a:ext cx="3919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b="1" dirty="0"/>
              <a:t>Kursus-kursus Project AWARE lainnya:</a:t>
            </a:r>
            <a:r>
              <a:t/>
            </a:r>
            <a:br/>
            <a:r>
              <a:rPr lang="id-ID" sz="1600" dirty="0"/>
              <a:t>Ikuti juga Dive Against Debris</a:t>
            </a:r>
            <a:r>
              <a:rPr lang="id-ID" sz="1600" baseline="30000" dirty="0"/>
              <a:t>®</a:t>
            </a:r>
            <a:r>
              <a:rPr lang="id-ID" sz="1600" dirty="0"/>
              <a:t> atau AWARE Shark Conservation Specialty</a:t>
            </a:r>
          </a:p>
        </p:txBody>
      </p:sp>
    </p:spTree>
    <p:extLst>
      <p:ext uri="{BB962C8B-B14F-4D97-AF65-F5344CB8AC3E}">
        <p14:creationId xmlns:p14="http://schemas.microsoft.com/office/powerpoint/2010/main" val="272947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562" y="46513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b="1" dirty="0"/>
              <a:t>  Project AWARE dan Misinya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1319" y="1081626"/>
            <a:ext cx="701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/>
              <a:t>Project AWARE adalah sebuah organisasi nirlaba terdaftar dan gerakan global untuk perlindungan laut yang didukung oleh sebuah komunitas petualang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871" y="2791714"/>
            <a:ext cx="6739276" cy="42615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1319" y="2028190"/>
            <a:ext cx="5354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/>
              <a:t>Visi: </a:t>
            </a:r>
            <a:r>
              <a:rPr lang="id-ID" dirty="0"/>
              <a:t>kembali ke lautan yang bersih dan sehat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1319" y="2467560"/>
            <a:ext cx="5354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/>
              <a:t>Misi:</a:t>
            </a:r>
            <a:r>
              <a:rPr lang="id-ID" dirty="0"/>
              <a:t> Menjalin semangat petualangan laut dengan tujuan konservasi laut demi menciptakan perubahan yang lestari bagi lautan </a:t>
            </a:r>
          </a:p>
        </p:txBody>
      </p:sp>
    </p:spTree>
    <p:extLst>
      <p:ext uri="{BB962C8B-B14F-4D97-AF65-F5344CB8AC3E}">
        <p14:creationId xmlns:p14="http://schemas.microsoft.com/office/powerpoint/2010/main" val="364470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6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8" y="244552"/>
            <a:ext cx="5604028" cy="2214330"/>
          </a:xfrm>
          <a:prstGeom prst="rect">
            <a:avLst/>
          </a:prstGeom>
          <a:ln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22" y="4349965"/>
            <a:ext cx="2401330" cy="1600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5" y="2741494"/>
            <a:ext cx="2133881" cy="32093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84" y="2741494"/>
            <a:ext cx="2013293" cy="1174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693" y="2741494"/>
            <a:ext cx="2168485" cy="2674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39" y="618550"/>
            <a:ext cx="2575149" cy="17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6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656783" y="713750"/>
            <a:ext cx="5812325" cy="1617558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0" y="984787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b="1" dirty="0"/>
              <a:t>Lokakarya Ambil Tindakan</a:t>
            </a:r>
            <a:r>
              <a:rPr dirty="0"/>
              <a:t/>
            </a:r>
            <a:br>
              <a:rPr dirty="0"/>
            </a:br>
            <a:r>
              <a:rPr lang="id-ID" sz="2400" b="1" dirty="0">
                <a:solidFill>
                  <a:schemeClr val="bg1"/>
                </a:solidFill>
              </a:rPr>
              <a:t>Jadilah Ahli Buoyancy</a:t>
            </a:r>
            <a:endParaRPr lang="id-ID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50573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/>
              <a:t>Apa sajakah tiga langkah yang dapat diambil </a:t>
            </a:r>
            <a:r>
              <a:rPr dirty="0"/>
              <a:t/>
            </a:r>
            <a:br>
              <a:rPr dirty="0"/>
            </a:br>
            <a:r>
              <a:rPr lang="id-ID" sz="3200" b="1" dirty="0"/>
              <a:t>dalam enam bulan ke depan </a:t>
            </a:r>
            <a:r>
              <a:rPr dirty="0"/>
              <a:t/>
            </a:r>
            <a:br>
              <a:rPr dirty="0"/>
            </a:br>
            <a:r>
              <a:rPr lang="id-ID" sz="3200" b="1" dirty="0"/>
              <a:t>untuk meningkatkan daya apung Anda?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11" y="4249824"/>
            <a:ext cx="1900237" cy="189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22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0" y="346492"/>
            <a:ext cx="4691646" cy="2040910"/>
          </a:xfrm>
          <a:prstGeom prst="rect">
            <a:avLst/>
          </a:prstGeom>
          <a:ln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3" y="2699124"/>
            <a:ext cx="2927691" cy="1951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387" y="273444"/>
            <a:ext cx="2306122" cy="23061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74" y="4770475"/>
            <a:ext cx="2856080" cy="19028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036" y="2699124"/>
            <a:ext cx="3356026" cy="19517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244" y="2699124"/>
            <a:ext cx="1951794" cy="1951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03" y="4770476"/>
            <a:ext cx="1946663" cy="190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/>
              <a:t>Tiga hal apakah yang dapat Anda lakukan </a:t>
            </a:r>
            <a:r>
              <a:rPr dirty="0"/>
              <a:t/>
            </a:r>
            <a:br>
              <a:rPr dirty="0"/>
            </a:br>
            <a:r>
              <a:rPr lang="id-ID" sz="3200" b="1" dirty="0"/>
              <a:t>untuk menjadi role model yang lebih baik </a:t>
            </a:r>
            <a:r>
              <a:rPr dirty="0"/>
              <a:t/>
            </a:r>
            <a:br>
              <a:rPr dirty="0"/>
            </a:br>
            <a:r>
              <a:rPr lang="id-ID" sz="3200" b="1" dirty="0"/>
              <a:t>bagi planet, di bawah dan di atas air?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674891" y="761648"/>
            <a:ext cx="5821377" cy="1569660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3579" y="93952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b="1" dirty="0"/>
              <a:t>Lokakarya Ambil Tindakan</a:t>
            </a:r>
            <a:r>
              <a:rPr dirty="0"/>
              <a:t/>
            </a:r>
            <a:br>
              <a:rPr dirty="0"/>
            </a:br>
            <a:r>
              <a:rPr lang="id-ID" sz="2400" b="1" dirty="0">
                <a:solidFill>
                  <a:schemeClr val="bg1"/>
                </a:solidFill>
              </a:rPr>
              <a:t>Jadilah Role Model</a:t>
            </a:r>
            <a:endParaRPr lang="id-ID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71" y="4249824"/>
            <a:ext cx="1998518" cy="199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33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7" y="320941"/>
            <a:ext cx="4820566" cy="2150409"/>
          </a:xfrm>
          <a:prstGeom prst="rect">
            <a:avLst/>
          </a:prstGeom>
          <a:ln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3" y="2884042"/>
            <a:ext cx="2316865" cy="3484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0790" y="4652567"/>
            <a:ext cx="2679545" cy="1716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91" y="2605235"/>
            <a:ext cx="2679545" cy="17872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3" r="15126" b="34895"/>
          <a:stretch/>
        </p:blipFill>
        <p:spPr>
          <a:xfrm rot="5400000">
            <a:off x="5846670" y="2941802"/>
            <a:ext cx="2699645" cy="20265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97" y="482732"/>
            <a:ext cx="2484451" cy="186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9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3">
      <a:dk1>
        <a:srgbClr val="00294A"/>
      </a:dk1>
      <a:lt1>
        <a:sysClr val="window" lastClr="FFFFFF"/>
      </a:lt1>
      <a:dk2>
        <a:srgbClr val="00446D"/>
      </a:dk2>
      <a:lt2>
        <a:srgbClr val="F4F4F4"/>
      </a:lt2>
      <a:accent1>
        <a:srgbClr val="49B7CF"/>
      </a:accent1>
      <a:accent2>
        <a:srgbClr val="2CC4E7"/>
      </a:accent2>
      <a:accent3>
        <a:srgbClr val="FFD32B"/>
      </a:accent3>
      <a:accent4>
        <a:srgbClr val="00446D"/>
      </a:accent4>
      <a:accent5>
        <a:srgbClr val="00294A"/>
      </a:accent5>
      <a:accent6>
        <a:srgbClr val="F4F4F4"/>
      </a:accent6>
      <a:hlink>
        <a:srgbClr val="2CC4E7"/>
      </a:hlink>
      <a:folHlink>
        <a:srgbClr val="2CC4E7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7020</TotalTime>
  <Words>368</Words>
  <Application>Microsoft Office PowerPoint</Application>
  <PresentationFormat>On-screen Show (4:3)</PresentationFormat>
  <Paragraphs>85</Paragraphs>
  <Slides>29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Kraechter</dc:creator>
  <cp:lastModifiedBy>Louise Kraechter</cp:lastModifiedBy>
  <cp:revision>134</cp:revision>
  <cp:lastPrinted>2018-06-30T08:05:37Z</cp:lastPrinted>
  <dcterms:created xsi:type="dcterms:W3CDTF">2017-03-15T14:33:03Z</dcterms:created>
  <dcterms:modified xsi:type="dcterms:W3CDTF">2019-07-03T10:06:30Z</dcterms:modified>
</cp:coreProperties>
</file>