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93460" autoAdjust="0"/>
  </p:normalViewPr>
  <p:slideViewPr>
    <p:cSldViewPr snapToGrid="0" showGuides="1">
      <p:cViewPr varScale="1">
        <p:scale>
          <a:sx n="96" d="100"/>
          <a:sy n="96" d="100"/>
        </p:scale>
        <p:origin x="14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https://youtu.be/ywqQrlSaVCU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ea typeface="メイリオ" panose="020B0604030504040204" pitchFamily="50" charset="-128"/>
              </a:rPr>
              <a:t>Project AWARE 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スペシャルティ</a:t>
            </a:r>
            <a:endParaRPr lang="en-GB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ようこそ！</a:t>
            </a:r>
            <a:endParaRPr lang="en-GB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どのような写真がソーシャルメディアで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認識を高めるために使われるか？ </a:t>
            </a: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利点を得る地域の環境的な懸念事項について確認すること。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18172"/>
            <a:ext cx="9144000" cy="109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“とる”のは写真だけ、置いてくるのは泡だけ</a:t>
            </a:r>
            <a:endParaRPr lang="en-GB" sz="2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481B6A3E-A9CE-43CE-8D09-AAA1D9255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97332"/>
            <a:ext cx="5689355" cy="215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48586"/>
            <a:ext cx="91440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今までにどんな水中生物を見たことがあるか？ </a:t>
            </a: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水中生物との交流に関する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ポジティブ／ネガティブな経験についてリストアップし、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適切な行動を促進するための方法とは何か？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1817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水中の生物を保護する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788BD880-CDCF-41E4-B1CA-709C6856E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6" y="299651"/>
            <a:ext cx="5459314" cy="2198683"/>
          </a:xfrm>
          <a:prstGeom prst="rect">
            <a:avLst/>
          </a:prstGeom>
        </p:spPr>
      </p:pic>
      <p:pic>
        <p:nvPicPr>
          <p:cNvPr id="7" name="図 6" descr="テキスト が含まれている画像&#10;&#10;自動的に生成された説明">
            <a:extLst>
              <a:ext uri="{FF2B5EF4-FFF2-40B4-BE49-F238E27FC236}">
                <a16:creationId xmlns="" xmlns:a16="http://schemas.microsoft.com/office/drawing/2014/main" id="{507015BD-D6A8-4819-B8D9-F09CF8CBE0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7" y="2781562"/>
            <a:ext cx="2335952" cy="33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62936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 Ugly Journey of Our Trash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E0409561-C162-460B-A377-1D5A947691F1}"/>
              </a:ext>
            </a:extLst>
          </p:cNvPr>
          <p:cNvSpPr txBox="1"/>
          <p:nvPr/>
        </p:nvSpPr>
        <p:spPr>
          <a:xfrm>
            <a:off x="1743017" y="6091816"/>
            <a:ext cx="471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 酷いゴミの旅 ～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Marine Debris The Ugly Journey of Our Trash Japanese subti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134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8287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海洋ゴミとは何か？最終的に水中でどうなるか？</a:t>
            </a: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海洋ゴミはどうして危険なのか？</a:t>
            </a: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今後ゴミを減らすにはどうしたらよいか？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7245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ゴミを出さないことを実践する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22377"/>
            <a:chOff x="637309" y="2704970"/>
            <a:chExt cx="6188364" cy="3822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サメ製品の世界市場の現状</a:t>
              </a:r>
              <a:endParaRPr lang="en-GB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65EF1C43-506E-4442-B229-40FB05C171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72772"/>
            <a:ext cx="5329822" cy="20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どのような魚が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地元市場で持続可能か？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6102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シーフードの選択に責任を持つ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#ProjectAWARE	#AWAREImpact	#10Tips4Divers</a:t>
            </a:r>
            <a:br>
              <a:rPr lang="en-GB" dirty="0"/>
            </a:br>
            <a:r>
              <a:rPr lang="en-GB" dirty="0"/>
              <a:t>              #DiveAgainstDebris	     #AdoptADiveSite	</a:t>
            </a:r>
          </a:p>
        </p:txBody>
      </p:sp>
      <p:pic>
        <p:nvPicPr>
          <p:cNvPr id="9" name="図 8">
            <a:extLst>
              <a:ext uri="{FF2B5EF4-FFF2-40B4-BE49-F238E27FC236}">
                <a16:creationId xmlns="" xmlns:a16="http://schemas.microsoft.com/office/drawing/2014/main" id="{2FB8FAD1-8AC5-4223-828A-8CDF01A75E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4" y="324365"/>
            <a:ext cx="5666156" cy="22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スクーバ・ダイバー、フリーダイバー、スノーケラーが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とるべき行動とは何か？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6389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行動を起こす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今回お話しすることは：</a:t>
            </a:r>
            <a:endParaRPr lang="en-GB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576317" cy="369332"/>
            <a:chOff x="839079" y="1843281"/>
            <a:chExt cx="457631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4080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ea typeface="メイリオ" panose="020B0604030504040204" pitchFamily="50" charset="-128"/>
                </a:rPr>
                <a:t>Project AWARE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とそのミッション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7788147" cy="646331"/>
            <a:chOff x="839079" y="1708648"/>
            <a:chExt cx="7538431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704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海の惑星を守るためにダイバーができる</a:t>
              </a:r>
              <a:r>
                <a:rPr lang="en-US" altLang="ja-JP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のこと</a:t>
              </a: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: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認識から行動へ</a:t>
              </a: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&gt;&gt;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テイク・アクション・ワークショップ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ナレッジリビュー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はじめに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つながりを保つ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認定について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0B4E89CD-9159-407C-9355-5D3C2C90CC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6" y="254259"/>
            <a:ext cx="5657720" cy="22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エコな休日のための行き先は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どうやって探したらよいか？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6389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エコ・ツーリストになる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="" xmlns:a16="http://schemas.microsoft.com/office/drawing/2014/main" id="{CE3CD339-169F-4ADE-AA7C-B8248BBB50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20114"/>
            <a:ext cx="5538542" cy="22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ヶ月で自身の二酸化炭層排出量を減らすために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できることは何か？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2960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二酸化炭素排出を少なくする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="" xmlns:a16="http://schemas.microsoft.com/office/drawing/2014/main" id="{2C66EE20-125F-4E90-85F3-5C795211D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4" y="206767"/>
            <a:ext cx="5668525" cy="220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海洋保全へのムーブメントの一部になるために、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責任をもって積極的に関わる方法と、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海洋へ還元できる方法とは何か？</a:t>
            </a:r>
            <a:endParaRPr lang="en-GB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4103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寄付や基金に協力する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80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a typeface="メイリオ" panose="020B0604030504040204" pitchFamily="50" charset="-128"/>
              </a:rPr>
              <a:t>Project AWARE 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スペシャルティのナレッジリビュー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変化に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責任を持って関わるため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のアクション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プラン</a:t>
            </a: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での話し合いを通して、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自分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自身の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責任を持った関わり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のためのアクション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プランと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して、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環境を守るためにできる行動を生み出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すようにする</a:t>
            </a:r>
            <a:endParaRPr lang="ja-JP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" y="5339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 </a:t>
            </a:r>
            <a:r>
              <a:rPr lang="en-GB" sz="2600" b="1" dirty="0">
                <a:ea typeface="メイリオ" panose="020B0604030504040204" pitchFamily="50" charset="-128"/>
              </a:rPr>
              <a:t>Project AWARE </a:t>
            </a:r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スペシャルティ　ナレッジリビュー</a:t>
            </a:r>
            <a:endParaRPr lang="en-GB" sz="2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888261"/>
            <a:ext cx="4315851" cy="588042"/>
            <a:chOff x="839079" y="1888261"/>
            <a:chExt cx="4315851" cy="58804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91528"/>
              <a:ext cx="3819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メールマガジンを登録して、</a:t>
              </a: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en-GB" sz="1600" dirty="0">
                  <a:ea typeface="メイリオ" panose="020B0604030504040204" pitchFamily="50" charset="-128"/>
                </a:rPr>
                <a:t>Project AWARE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からの最新情報を入手</a:t>
              </a:r>
              <a:endParaRPr lang="en-GB" sz="1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937753"/>
            <a:ext cx="4897078" cy="1723549"/>
            <a:chOff x="839079" y="1880098"/>
            <a:chExt cx="4897078" cy="1723549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880098"/>
              <a:ext cx="4401130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ea typeface="メイリオ" panose="020B0604030504040204" pitchFamily="50" charset="-128"/>
                </a:rPr>
                <a:t>SNS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lang="en-GB" sz="1600" dirty="0">
                  <a:ea typeface="メイリオ" panose="020B0604030504040204" pitchFamily="50" charset="-128"/>
                </a:rPr>
                <a:t>Project AWARE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をフォロー</a:t>
              </a:r>
              <a:endParaRPr lang="en-GB" sz="1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en-GB" dirty="0">
                  <a:ea typeface="メイリオ" panose="020B0604030504040204" pitchFamily="50" charset="-128"/>
                </a:rPr>
                <a:t>Facebook:@</a:t>
              </a:r>
              <a:r>
                <a:rPr lang="en-GB" dirty="0" err="1">
                  <a:ea typeface="メイリオ" panose="020B0604030504040204" pitchFamily="50" charset="-128"/>
                </a:rPr>
                <a:t>ProjectAWAREFoundation</a:t>
              </a:r>
              <a:r>
                <a:rPr lang="en-GB" dirty="0">
                  <a:ea typeface="メイリオ" panose="020B0604030504040204" pitchFamily="50" charset="-128"/>
                </a:rPr>
                <a:t/>
              </a:r>
              <a:br>
                <a:rPr lang="en-GB" dirty="0">
                  <a:ea typeface="メイリオ" panose="020B0604030504040204" pitchFamily="50" charset="-128"/>
                </a:rPr>
              </a:br>
              <a:r>
                <a:rPr lang="ja-JP" altLang="en-US" dirty="0">
                  <a:ea typeface="メイリオ" panose="020B0604030504040204" pitchFamily="50" charset="-128"/>
                </a:rPr>
                <a:t>　　　　</a:t>
              </a:r>
              <a:r>
                <a:rPr lang="ja-JP" altLang="en-US" dirty="0" smtClean="0">
                  <a:ea typeface="メイリオ" panose="020B0604030504040204" pitchFamily="50" charset="-128"/>
                </a:rPr>
                <a:t> </a:t>
              </a:r>
              <a:r>
                <a:rPr lang="en-GB" dirty="0" smtClean="0">
                  <a:ea typeface="メイリオ" panose="020B0604030504040204" pitchFamily="50" charset="-128"/>
                </a:rPr>
                <a:t>@</a:t>
              </a:r>
              <a:r>
                <a:rPr lang="en-GB" dirty="0" err="1">
                  <a:ea typeface="メイリオ" panose="020B0604030504040204" pitchFamily="50" charset="-128"/>
                </a:rPr>
                <a:t>projectaware.jpn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（日本語）</a:t>
              </a:r>
              <a:endParaRPr lang="en-GB" sz="1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en-GB" dirty="0">
                  <a:ea typeface="メイリオ" panose="020B0604030504040204" pitchFamily="50" charset="-128"/>
                </a:rPr>
                <a:t>Instagram: @projectaware</a:t>
              </a:r>
            </a:p>
            <a:p>
              <a:r>
                <a:rPr lang="en-GB" dirty="0">
                  <a:ea typeface="メイリオ" panose="020B0604030504040204" pitchFamily="50" charset="-128"/>
                </a:rPr>
                <a:t>Twitter: @projectaware</a:t>
              </a:r>
            </a:p>
            <a:p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698148"/>
            <a:ext cx="4410205" cy="861774"/>
            <a:chOff x="839079" y="1868668"/>
            <a:chExt cx="4410205" cy="861774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68668"/>
              <a:ext cx="39142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ea typeface="メイリオ" panose="020B0604030504040204" pitchFamily="50" charset="-128"/>
                </a:rPr>
                <a:t>SNS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で以下のハッシュタグを使う</a:t>
              </a:r>
              <a:r>
                <a:rPr lang="en-GB" sz="1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:</a:t>
              </a:r>
            </a:p>
            <a:p>
              <a:r>
                <a:rPr lang="en-GB" sz="1600" dirty="0">
                  <a:ea typeface="メイリオ" panose="020B0604030504040204" pitchFamily="50" charset="-128"/>
                </a:rPr>
                <a:t>#ProjectAWARE</a:t>
              </a:r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つながりを保つ</a:t>
            </a:r>
            <a:r>
              <a:rPr lang="en-GB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984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en-GB" sz="2800" b="1" dirty="0">
                <a:ea typeface="メイリオ" panose="020B0604030504040204" pitchFamily="50" charset="-128"/>
              </a:rPr>
              <a:t>Project AWARE 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スペシャルティの認定</a:t>
            </a:r>
            <a:endParaRPr lang="en-GB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926" y="1729559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認定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寄付付きの</a:t>
            </a:r>
            <a:r>
              <a:rPr lang="en-US" altLang="ja-JP" sz="1600" dirty="0">
                <a:ea typeface="メイリオ" panose="020B0604030504040204" pitchFamily="50" charset="-128"/>
              </a:rPr>
              <a:t>Project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AWARE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オリジナル・デザイン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認定カード</a:t>
            </a:r>
          </a:p>
          <a:p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4316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メイリオ" panose="020B0604030504040204" pitchFamily="50" charset="-128"/>
              </a:rPr>
              <a:t>Project AWARE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関連のその他のコース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次のコースは？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sz="1600" dirty="0">
                <a:ea typeface="メイリオ" panose="020B0604030504040204" pitchFamily="50" charset="-128"/>
              </a:rPr>
              <a:t>Dive Against Debris</a:t>
            </a:r>
            <a:r>
              <a:rPr lang="en-US" sz="1600" baseline="30000" dirty="0">
                <a:ea typeface="メイリオ" panose="020B0604030504040204" pitchFamily="50" charset="-128"/>
              </a:rPr>
              <a:t>®</a:t>
            </a:r>
            <a:r>
              <a:rPr lang="en-US" sz="1600" dirty="0">
                <a:ea typeface="メイリオ" panose="020B0604030504040204" pitchFamily="50" charset="-128"/>
              </a:rPr>
              <a:t>, AWARE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サメの保護、サンゴ礁の保護など</a:t>
            </a:r>
            <a:r>
              <a:rPr 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endParaRPr lang="en-GB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 descr="動物 が含まれている画像&#10;&#10;自動的に生成された説明">
            <a:extLst>
              <a:ext uri="{FF2B5EF4-FFF2-40B4-BE49-F238E27FC236}">
                <a16:creationId xmlns="" xmlns:a16="http://schemas.microsoft.com/office/drawing/2014/main" id="{463965A2-5038-401E-A975-996D32FF1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64" y="1524852"/>
            <a:ext cx="2445318" cy="15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今回お話ししたこと</a:t>
            </a: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lang="en-GB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9" name="Group 2">
            <a:extLst>
              <a:ext uri="{FF2B5EF4-FFF2-40B4-BE49-F238E27FC236}">
                <a16:creationId xmlns="" xmlns:a16="http://schemas.microsoft.com/office/drawing/2014/main" id="{7253137B-8913-4FA6-BF96-21B3CC8B136E}"/>
              </a:ext>
            </a:extLst>
          </p:cNvPr>
          <p:cNvGrpSpPr/>
          <p:nvPr/>
        </p:nvGrpSpPr>
        <p:grpSpPr>
          <a:xfrm>
            <a:off x="852933" y="3445920"/>
            <a:ext cx="4576317" cy="369332"/>
            <a:chOff x="839079" y="1843281"/>
            <a:chExt cx="4576317" cy="369332"/>
          </a:xfrm>
        </p:grpSpPr>
        <p:sp>
          <p:nvSpPr>
            <p:cNvPr id="40" name="TextBox 5">
              <a:extLst>
                <a:ext uri="{FF2B5EF4-FFF2-40B4-BE49-F238E27FC236}">
                  <a16:creationId xmlns="" xmlns:a16="http://schemas.microsoft.com/office/drawing/2014/main" id="{73574321-C385-4E90-8FF0-95A63E0CCF08}"/>
                </a:ext>
              </a:extLst>
            </p:cNvPr>
            <p:cNvSpPr txBox="1"/>
            <p:nvPr/>
          </p:nvSpPr>
          <p:spPr>
            <a:xfrm>
              <a:off x="1335028" y="1843281"/>
              <a:ext cx="4080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ea typeface="メイリオ" panose="020B0604030504040204" pitchFamily="50" charset="-128"/>
                </a:rPr>
                <a:t>Project AWARE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とそのミッション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41" name="Group 7">
              <a:extLst>
                <a:ext uri="{FF2B5EF4-FFF2-40B4-BE49-F238E27FC236}">
                  <a16:creationId xmlns="" xmlns:a16="http://schemas.microsoft.com/office/drawing/2014/main" id="{06408EEA-7952-4D61-BCA7-711AB7AEA742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42" name="Freeform 102">
                <a:extLst>
                  <a:ext uri="{FF2B5EF4-FFF2-40B4-BE49-F238E27FC236}">
                    <a16:creationId xmlns="" xmlns:a16="http://schemas.microsoft.com/office/drawing/2014/main" id="{20195266-554F-4340-A114-2BDCBC8848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10">
                <a:extLst>
                  <a:ext uri="{FF2B5EF4-FFF2-40B4-BE49-F238E27FC236}">
                    <a16:creationId xmlns="" xmlns:a16="http://schemas.microsoft.com/office/drawing/2014/main" id="{3876EE32-25FE-4170-8F0D-48550A0968C6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oup 11">
            <a:extLst>
              <a:ext uri="{FF2B5EF4-FFF2-40B4-BE49-F238E27FC236}">
                <a16:creationId xmlns="" xmlns:a16="http://schemas.microsoft.com/office/drawing/2014/main" id="{8224274C-C1C8-4380-8384-880843EF6FCB}"/>
              </a:ext>
            </a:extLst>
          </p:cNvPr>
          <p:cNvGrpSpPr/>
          <p:nvPr/>
        </p:nvGrpSpPr>
        <p:grpSpPr>
          <a:xfrm>
            <a:off x="852933" y="3981411"/>
            <a:ext cx="7788147" cy="646331"/>
            <a:chOff x="839079" y="1708648"/>
            <a:chExt cx="7538431" cy="646331"/>
          </a:xfrm>
        </p:grpSpPr>
        <p:sp>
          <p:nvSpPr>
            <p:cNvPr id="45" name="TextBox 12">
              <a:extLst>
                <a:ext uri="{FF2B5EF4-FFF2-40B4-BE49-F238E27FC236}">
                  <a16:creationId xmlns="" xmlns:a16="http://schemas.microsoft.com/office/drawing/2014/main" id="{2C5C841B-46FB-43EE-8D42-F7AF606EB6C3}"/>
                </a:ext>
              </a:extLst>
            </p:cNvPr>
            <p:cNvSpPr txBox="1"/>
            <p:nvPr/>
          </p:nvSpPr>
          <p:spPr>
            <a:xfrm>
              <a:off x="1335027" y="1708648"/>
              <a:ext cx="704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海の惑星を守るためにダイバーができる</a:t>
              </a:r>
              <a:r>
                <a:rPr lang="en-US" altLang="ja-JP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のこと</a:t>
              </a: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: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認識から行動へ</a:t>
              </a: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en-GB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&gt;&gt; </a:t>
              </a: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テイク・アクション・ワークショップ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46" name="Group 13">
              <a:extLst>
                <a:ext uri="{FF2B5EF4-FFF2-40B4-BE49-F238E27FC236}">
                  <a16:creationId xmlns="" xmlns:a16="http://schemas.microsoft.com/office/drawing/2014/main" id="{BFB1F95B-7E36-45AB-A851-9E44A142A5FA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47" name="Freeform 102">
                <a:extLst>
                  <a:ext uri="{FF2B5EF4-FFF2-40B4-BE49-F238E27FC236}">
                    <a16:creationId xmlns="" xmlns:a16="http://schemas.microsoft.com/office/drawing/2014/main" id="{31E6E4A6-AEFD-4E1B-87F9-3261B1FBFD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15">
                <a:extLst>
                  <a:ext uri="{FF2B5EF4-FFF2-40B4-BE49-F238E27FC236}">
                    <a16:creationId xmlns="" xmlns:a16="http://schemas.microsoft.com/office/drawing/2014/main" id="{CC040C69-00E1-4B66-8539-A9FE819E8BD1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16">
            <a:extLst>
              <a:ext uri="{FF2B5EF4-FFF2-40B4-BE49-F238E27FC236}">
                <a16:creationId xmlns="" xmlns:a16="http://schemas.microsoft.com/office/drawing/2014/main" id="{0F7716E6-18C1-42EE-9DA2-23ED508D2623}"/>
              </a:ext>
            </a:extLst>
          </p:cNvPr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50" name="TextBox 17">
              <a:extLst>
                <a:ext uri="{FF2B5EF4-FFF2-40B4-BE49-F238E27FC236}">
                  <a16:creationId xmlns="" xmlns:a16="http://schemas.microsoft.com/office/drawing/2014/main" id="{0338F7E1-6496-4521-9305-61C4AD5C57D3}"/>
                </a:ext>
              </a:extLst>
            </p:cNvPr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ナレッジリビュー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51" name="Group 18">
              <a:extLst>
                <a:ext uri="{FF2B5EF4-FFF2-40B4-BE49-F238E27FC236}">
                  <a16:creationId xmlns="" xmlns:a16="http://schemas.microsoft.com/office/drawing/2014/main" id="{48CD3862-6A5A-4138-9BE4-86C64A7C0381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52" name="Freeform 102">
                <a:extLst>
                  <a:ext uri="{FF2B5EF4-FFF2-40B4-BE49-F238E27FC236}">
                    <a16:creationId xmlns="" xmlns:a16="http://schemas.microsoft.com/office/drawing/2014/main" id="{1FBC2A8B-69F4-42EE-B8B3-03EAE633A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val 20">
                <a:extLst>
                  <a:ext uri="{FF2B5EF4-FFF2-40B4-BE49-F238E27FC236}">
                    <a16:creationId xmlns="" xmlns:a16="http://schemas.microsoft.com/office/drawing/2014/main" id="{3C2F48C8-8328-4C9A-9539-246AF1BC5F36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Group 23">
            <a:extLst>
              <a:ext uri="{FF2B5EF4-FFF2-40B4-BE49-F238E27FC236}">
                <a16:creationId xmlns="" xmlns:a16="http://schemas.microsoft.com/office/drawing/2014/main" id="{F8B5E3F7-0E33-420F-9F82-839558438108}"/>
              </a:ext>
            </a:extLst>
          </p:cNvPr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55" name="TextBox 24">
              <a:extLst>
                <a:ext uri="{FF2B5EF4-FFF2-40B4-BE49-F238E27FC236}">
                  <a16:creationId xmlns="" xmlns:a16="http://schemas.microsoft.com/office/drawing/2014/main" id="{18CAE7AC-EB05-4E44-BFE9-0819F6648849}"/>
                </a:ext>
              </a:extLst>
            </p:cNvPr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はじめに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56" name="Group 25">
              <a:extLst>
                <a:ext uri="{FF2B5EF4-FFF2-40B4-BE49-F238E27FC236}">
                  <a16:creationId xmlns="" xmlns:a16="http://schemas.microsoft.com/office/drawing/2014/main" id="{4BFFEC3D-1CDA-4322-9B23-037DB92206F6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57" name="Freeform 102">
                <a:extLst>
                  <a:ext uri="{FF2B5EF4-FFF2-40B4-BE49-F238E27FC236}">
                    <a16:creationId xmlns="" xmlns:a16="http://schemas.microsoft.com/office/drawing/2014/main" id="{E0669EF0-06F8-4BCE-83AD-5F579A25F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27">
                <a:extLst>
                  <a:ext uri="{FF2B5EF4-FFF2-40B4-BE49-F238E27FC236}">
                    <a16:creationId xmlns="" xmlns:a16="http://schemas.microsoft.com/office/drawing/2014/main" id="{E276B9CD-F541-489F-957A-C8902CB12619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28">
            <a:extLst>
              <a:ext uri="{FF2B5EF4-FFF2-40B4-BE49-F238E27FC236}">
                <a16:creationId xmlns="" xmlns:a16="http://schemas.microsoft.com/office/drawing/2014/main" id="{48AD6347-8C72-4C72-B3E3-22D3F812D83E}"/>
              </a:ext>
            </a:extLst>
          </p:cNvPr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60" name="TextBox 29">
              <a:extLst>
                <a:ext uri="{FF2B5EF4-FFF2-40B4-BE49-F238E27FC236}">
                  <a16:creationId xmlns="" xmlns:a16="http://schemas.microsoft.com/office/drawing/2014/main" id="{93B19535-E4D6-4B22-A594-B7E9EC6ED2A3}"/>
                </a:ext>
              </a:extLst>
            </p:cNvPr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つながりを保つ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61" name="Group 30">
              <a:extLst>
                <a:ext uri="{FF2B5EF4-FFF2-40B4-BE49-F238E27FC236}">
                  <a16:creationId xmlns="" xmlns:a16="http://schemas.microsoft.com/office/drawing/2014/main" id="{725F2521-99F1-495A-A4FB-00351AFFD00A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2" name="Freeform 102">
                <a:extLst>
                  <a:ext uri="{FF2B5EF4-FFF2-40B4-BE49-F238E27FC236}">
                    <a16:creationId xmlns="" xmlns:a16="http://schemas.microsoft.com/office/drawing/2014/main" id="{2B1B5795-676C-4449-BEE8-222AFD4736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32">
                <a:extLst>
                  <a:ext uri="{FF2B5EF4-FFF2-40B4-BE49-F238E27FC236}">
                    <a16:creationId xmlns="" xmlns:a16="http://schemas.microsoft.com/office/drawing/2014/main" id="{B6BB2AC7-F257-4518-80FF-63A655D80846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4" name="Group 33">
            <a:extLst>
              <a:ext uri="{FF2B5EF4-FFF2-40B4-BE49-F238E27FC236}">
                <a16:creationId xmlns="" xmlns:a16="http://schemas.microsoft.com/office/drawing/2014/main" id="{69C2D8D8-4E8C-4B22-8F0E-8EA05CD71595}"/>
              </a:ext>
            </a:extLst>
          </p:cNvPr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65" name="TextBox 34">
              <a:extLst>
                <a:ext uri="{FF2B5EF4-FFF2-40B4-BE49-F238E27FC236}">
                  <a16:creationId xmlns="" xmlns:a16="http://schemas.microsoft.com/office/drawing/2014/main" id="{8A99C54B-8F01-42F5-BA2A-EA2A604E9243}"/>
                </a:ext>
              </a:extLst>
            </p:cNvPr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認定について</a:t>
              </a:r>
              <a:endParaRPr lang="en-GB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66" name="Group 35">
              <a:extLst>
                <a:ext uri="{FF2B5EF4-FFF2-40B4-BE49-F238E27FC236}">
                  <a16:creationId xmlns="" xmlns:a16="http://schemas.microsoft.com/office/drawing/2014/main" id="{FA9509F7-9CEB-4B5A-B0B1-DC33CA801983}"/>
                </a:ext>
              </a:extLst>
            </p:cNvPr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7" name="Freeform 102">
                <a:extLst>
                  <a:ext uri="{FF2B5EF4-FFF2-40B4-BE49-F238E27FC236}">
                    <a16:creationId xmlns="" xmlns:a16="http://schemas.microsoft.com/office/drawing/2014/main" id="{7ED1F7A5-0FFB-4F4E-8873-B06220F0C0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val 37">
                <a:extLst>
                  <a:ext uri="{FF2B5EF4-FFF2-40B4-BE49-F238E27FC236}">
                    <a16:creationId xmlns="" xmlns:a16="http://schemas.microsoft.com/office/drawing/2014/main" id="{DCB4E704-1993-47CA-83D8-C30CA8E67A1A}"/>
                  </a:ext>
                </a:extLst>
              </p:cNvPr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はじめに</a:t>
            </a:r>
            <a:endParaRPr lang="en-GB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5139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コースの目標：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sz="1600" b="1" dirty="0">
                <a:ea typeface="メイリオ" panose="020B0604030504040204" pitchFamily="50" charset="-128"/>
              </a:rPr>
              <a:t>Project AWARE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スペシャルティ・コースでは、</a:t>
            </a:r>
            <a: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海洋保護に向け、変化を促し、手引きとなる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海の惑星を守るためにダイバーができる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のこと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に注目し、さらに詳しく述べてい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る</a:t>
            </a:r>
            <a:endParaRPr lang="ja-JP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認定：</a:t>
            </a:r>
            <a: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寄付付きの</a:t>
            </a:r>
            <a:r>
              <a:rPr lang="en-US" altLang="ja-JP" sz="1600" dirty="0">
                <a:ea typeface="メイリオ" panose="020B0604030504040204" pitchFamily="50" charset="-128"/>
              </a:rPr>
              <a:t>Project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AWARE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オリジナル・デザイン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</a:t>
            </a:r>
            <a:endParaRPr lang="ja-JP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4419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メイリオ" panose="020B0604030504040204" pitchFamily="50" charset="-128"/>
              </a:rPr>
              <a:t>Project AWARE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関連のその他のコース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sz="1600" dirty="0">
                <a:ea typeface="メイリオ" panose="020B0604030504040204" pitchFamily="50" charset="-128"/>
              </a:rPr>
              <a:t>Dive Against Debris</a:t>
            </a:r>
            <a:r>
              <a:rPr lang="en-US" sz="1600" baseline="30000" dirty="0">
                <a:ea typeface="メイリオ" panose="020B0604030504040204" pitchFamily="50" charset="-128"/>
              </a:rPr>
              <a:t>®</a:t>
            </a:r>
            <a:r>
              <a:rPr lang="en-US" sz="1600" dirty="0">
                <a:ea typeface="メイリオ" panose="020B0604030504040204" pitchFamily="50" charset="-128"/>
              </a:rPr>
              <a:t>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や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AWARE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サメの保護、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サンゴ礁の保護など</a:t>
            </a:r>
            <a:endParaRPr lang="en-GB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動物 が含まれている画像&#10;&#10;自動的に生成された説明">
            <a:extLst>
              <a:ext uri="{FF2B5EF4-FFF2-40B4-BE49-F238E27FC236}">
                <a16:creationId xmlns="" xmlns:a16="http://schemas.microsoft.com/office/drawing/2014/main" id="{009F9EA4-25E1-4B37-8D44-65CE5D532C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74" y="2967061"/>
            <a:ext cx="2445318" cy="15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="" xmlns:a16="http://schemas.microsoft.com/office/drawing/2014/main" id="{20A5B2C4-B3E7-4F1E-B737-9A92C900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17" y="2759947"/>
            <a:ext cx="6157288" cy="3893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en-GB" sz="2800" b="1" dirty="0">
                <a:ea typeface="メイリオ" panose="020B0604030504040204" pitchFamily="50" charset="-128"/>
              </a:rPr>
              <a:t>Project AWARE 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とそのミッション</a:t>
            </a:r>
            <a:endParaRPr lang="en-GB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319" y="1185311"/>
            <a:ext cx="701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メイリオ" panose="020B0604030504040204" pitchFamily="50" charset="-128"/>
              </a:rPr>
              <a:t>Project AWARE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は登録非営利団体で、冒険家達のコミュニティによる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海洋保護の世界的な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活動</a:t>
            </a:r>
            <a:endParaRPr lang="en-GB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319" y="1901273"/>
            <a:ext cx="535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ビジョ</a:t>
            </a:r>
            <a:r>
              <a:rPr lang="ja-JP" altLang="en-US" sz="1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ン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れい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で健全な海への回帰</a:t>
            </a:r>
            <a:endParaRPr lang="en-GB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ミッション</a:t>
            </a:r>
            <a:r>
              <a:rPr lang="en-US" sz="1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: </a:t>
            </a:r>
            <a:r>
              <a:rPr lang="ja-JP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海</a:t>
            </a: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洋への変化が持続するために海の保護を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目的とし、海への取り組みに情熱をつなぐ</a:t>
            </a:r>
            <a:endParaRPr lang="en-GB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="" xmlns:a16="http://schemas.microsoft.com/office/drawing/2014/main" id="{4A928407-468C-4166-80DD-1391CD4B70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29" y="293178"/>
            <a:ext cx="5501744" cy="21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4103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浮力の達人になる</a:t>
            </a:r>
            <a:endParaRPr lang="en-GB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自身の浮力を改善するために、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６</a:t>
            </a:r>
            <a:r>
              <a:rPr lang="ja-JP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ヶ月で取り入れることができる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つの手段は何か？</a:t>
            </a:r>
          </a:p>
          <a:p>
            <a:pPr algn="ctr">
              <a:lnSpc>
                <a:spcPct val="150000"/>
              </a:lnSpc>
            </a:pP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="" xmlns:a16="http://schemas.microsoft.com/office/drawing/2014/main" id="{7AEA7693-0B47-41D2-894A-2E28CEE3C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345834"/>
            <a:ext cx="4472856" cy="19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この惑星のためによいお手本になるためにできることを、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フィンをつけて（水中）、フィンを脱いで（陸上）の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それぞれの活動で３つずつできることとは何か？</a:t>
            </a:r>
            <a:endParaRPr lang="ja-JP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29602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テイク・アクション・ワークショップ</a:t>
            </a:r>
            <a: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GB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よいお手本になる</a:t>
            </a:r>
            <a:endParaRPr lang="en-GB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="" xmlns:a16="http://schemas.microsoft.com/office/drawing/2014/main" id="{3543F1CE-09EE-4EA6-B9BD-C12647769A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5" y="317172"/>
            <a:ext cx="4795269" cy="21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8000</TotalTime>
  <Words>946</Words>
  <Application>Microsoft Office PowerPoint</Application>
  <PresentationFormat>On-screen Show (4:3)</PresentationFormat>
  <Paragraphs>94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メイリオ</vt:lpstr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170</cp:revision>
  <cp:lastPrinted>2018-06-30T08:05:37Z</cp:lastPrinted>
  <dcterms:created xsi:type="dcterms:W3CDTF">2017-03-15T14:33:03Z</dcterms:created>
  <dcterms:modified xsi:type="dcterms:W3CDTF">2019-07-22T12:07:01Z</dcterms:modified>
</cp:coreProperties>
</file>