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396" r:id="rId2"/>
    <p:sldId id="423" r:id="rId3"/>
    <p:sldId id="397" r:id="rId4"/>
    <p:sldId id="424" r:id="rId5"/>
    <p:sldId id="400" r:id="rId6"/>
    <p:sldId id="412" r:id="rId7"/>
    <p:sldId id="401" r:id="rId8"/>
    <p:sldId id="413" r:id="rId9"/>
    <p:sldId id="402" r:id="rId10"/>
    <p:sldId id="414" r:id="rId11"/>
    <p:sldId id="403" r:id="rId12"/>
    <p:sldId id="415" r:id="rId13"/>
    <p:sldId id="404" r:id="rId14"/>
    <p:sldId id="411" r:id="rId15"/>
    <p:sldId id="416" r:id="rId16"/>
    <p:sldId id="405" r:id="rId17"/>
    <p:sldId id="417" r:id="rId18"/>
    <p:sldId id="406" r:id="rId19"/>
    <p:sldId id="418" r:id="rId20"/>
    <p:sldId id="407" r:id="rId21"/>
    <p:sldId id="419" r:id="rId22"/>
    <p:sldId id="408" r:id="rId23"/>
    <p:sldId id="420" r:id="rId24"/>
    <p:sldId id="409" r:id="rId25"/>
    <p:sldId id="421" r:id="rId26"/>
    <p:sldId id="426" r:id="rId27"/>
    <p:sldId id="410" r:id="rId28"/>
    <p:sldId id="427" r:id="rId29"/>
    <p:sldId id="42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uise Kraechter" initials="LK" lastIdx="1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E1"/>
    <a:srgbClr val="2CC4E7"/>
    <a:srgbClr val="00609C"/>
    <a:srgbClr val="015F9C"/>
    <a:srgbClr val="F3C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7" autoAdjust="0"/>
    <p:restoredTop sz="93393" autoAdjust="0"/>
  </p:normalViewPr>
  <p:slideViewPr>
    <p:cSldViewPr snapToGrid="0" showGuides="1">
      <p:cViewPr varScale="1">
        <p:scale>
          <a:sx n="109" d="100"/>
          <a:sy n="109" d="100"/>
        </p:scale>
        <p:origin x="168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-300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662C3-049C-4828-BD40-80E55A7746AE}" type="datetimeFigureOut">
              <a:rPr lang="en-US" smtClean="0"/>
              <a:t>7/3/2019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99CEF-6C71-40B2-A11C-83BCD9DA79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400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506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068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also play video from YouTube</a:t>
            </a:r>
            <a:r>
              <a:rPr lang="en-GB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GB" sz="1200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https://youtu.be/g_HbR1Ugv08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61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775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744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3381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158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0923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1876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6988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444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3087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979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7602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957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462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469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136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5306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99CEF-6C71-40B2-A11C-83BCD9DA79E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369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198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3/15/2017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198409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b="1" smtClean="0"/>
              <a:t>Project AWARE Specialty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198409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97A6866D-CA28-428A-9088-4FBB7D998CD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170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47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163286" y="6376307"/>
            <a:ext cx="800100" cy="3837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96BA727-1C55-41C9-B468-DBBD2AFB5937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70368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798976" y="2721650"/>
            <a:ext cx="7546051" cy="2859752"/>
          </a:xfrm>
          <a:custGeom>
            <a:avLst/>
            <a:gdLst>
              <a:gd name="connsiteX0" fmla="*/ 8428762 w 10061401"/>
              <a:gd name="connsiteY0" fmla="*/ 44855 h 2859752"/>
              <a:gd name="connsiteX1" fmla="*/ 10061401 w 10061401"/>
              <a:gd name="connsiteY1" fmla="*/ 2859752 h 2859752"/>
              <a:gd name="connsiteX2" fmla="*/ 6796122 w 10061401"/>
              <a:gd name="connsiteY2" fmla="*/ 2859752 h 2859752"/>
              <a:gd name="connsiteX3" fmla="*/ 5030700 w 10061401"/>
              <a:gd name="connsiteY3" fmla="*/ 44855 h 2859752"/>
              <a:gd name="connsiteX4" fmla="*/ 6663339 w 10061401"/>
              <a:gd name="connsiteY4" fmla="*/ 2859752 h 2859752"/>
              <a:gd name="connsiteX5" fmla="*/ 3398060 w 10061401"/>
              <a:gd name="connsiteY5" fmla="*/ 2859752 h 2859752"/>
              <a:gd name="connsiteX6" fmla="*/ 1632640 w 10061401"/>
              <a:gd name="connsiteY6" fmla="*/ 44855 h 2859752"/>
              <a:gd name="connsiteX7" fmla="*/ 3265278 w 10061401"/>
              <a:gd name="connsiteY7" fmla="*/ 2859752 h 2859752"/>
              <a:gd name="connsiteX8" fmla="*/ 0 w 10061401"/>
              <a:gd name="connsiteY8" fmla="*/ 2859752 h 2859752"/>
              <a:gd name="connsiteX9" fmla="*/ 5097990 w 10061401"/>
              <a:gd name="connsiteY9" fmla="*/ 0 h 2859752"/>
              <a:gd name="connsiteX10" fmla="*/ 8363269 w 10061401"/>
              <a:gd name="connsiteY10" fmla="*/ 0 h 2859752"/>
              <a:gd name="connsiteX11" fmla="*/ 6730630 w 10061401"/>
              <a:gd name="connsiteY11" fmla="*/ 2814897 h 2859752"/>
              <a:gd name="connsiteX12" fmla="*/ 1699930 w 10061401"/>
              <a:gd name="connsiteY12" fmla="*/ 0 h 2859752"/>
              <a:gd name="connsiteX13" fmla="*/ 4965208 w 10061401"/>
              <a:gd name="connsiteY13" fmla="*/ 0 h 2859752"/>
              <a:gd name="connsiteX14" fmla="*/ 3332569 w 10061401"/>
              <a:gd name="connsiteY14" fmla="*/ 2814897 h 2859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061401" h="2859752">
                <a:moveTo>
                  <a:pt x="8428762" y="44855"/>
                </a:moveTo>
                <a:lnTo>
                  <a:pt x="10061401" y="2859752"/>
                </a:lnTo>
                <a:lnTo>
                  <a:pt x="6796122" y="2859752"/>
                </a:lnTo>
                <a:close/>
                <a:moveTo>
                  <a:pt x="5030700" y="44855"/>
                </a:moveTo>
                <a:lnTo>
                  <a:pt x="6663339" y="2859752"/>
                </a:lnTo>
                <a:lnTo>
                  <a:pt x="3398060" y="2859752"/>
                </a:lnTo>
                <a:close/>
                <a:moveTo>
                  <a:pt x="1632640" y="44855"/>
                </a:moveTo>
                <a:lnTo>
                  <a:pt x="3265278" y="2859752"/>
                </a:lnTo>
                <a:lnTo>
                  <a:pt x="0" y="2859752"/>
                </a:lnTo>
                <a:close/>
                <a:moveTo>
                  <a:pt x="5097990" y="0"/>
                </a:moveTo>
                <a:lnTo>
                  <a:pt x="8363269" y="0"/>
                </a:lnTo>
                <a:lnTo>
                  <a:pt x="6730630" y="2814897"/>
                </a:lnTo>
                <a:close/>
                <a:moveTo>
                  <a:pt x="1699930" y="0"/>
                </a:moveTo>
                <a:lnTo>
                  <a:pt x="4965208" y="0"/>
                </a:lnTo>
                <a:lnTo>
                  <a:pt x="3332569" y="281489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13">
                <a:solidFill>
                  <a:srgbClr val="00B0F0"/>
                </a:solidFill>
              </a:defRPr>
            </a:lvl1pPr>
          </a:lstStyle>
          <a:p>
            <a:r>
              <a:rPr lang="en-US" dirty="0" smtClean="0"/>
              <a:t>Click icon to add picture</a:t>
            </a:r>
            <a:endParaRPr lang="id-ID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634" y="5702300"/>
            <a:ext cx="1358266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920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0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3/15/2017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hu-HU" b="1" smtClean="0"/>
              <a:t>Project AWARE Specialty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000" kern="1200" smtClean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fld id="{97A6866D-CA28-428A-9088-4FBB7D998CD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200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  <p:sldLayoutId id="2147483667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g"/><Relationship Id="rId11" Type="http://schemas.openxmlformats.org/officeDocument/2006/relationships/image" Target="../media/image63.jpeg"/><Relationship Id="rId5" Type="http://schemas.openxmlformats.org/officeDocument/2006/relationships/image" Target="../media/image57.jp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3" Type="http://schemas.openxmlformats.org/officeDocument/2006/relationships/image" Target="../media/image75.png"/><Relationship Id="rId7" Type="http://schemas.openxmlformats.org/officeDocument/2006/relationships/image" Target="../media/image7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8.jpeg"/><Relationship Id="rId11" Type="http://schemas.openxmlformats.org/officeDocument/2006/relationships/image" Target="../media/image83.png"/><Relationship Id="rId5" Type="http://schemas.openxmlformats.org/officeDocument/2006/relationships/image" Target="../media/image77.jpeg"/><Relationship Id="rId10" Type="http://schemas.openxmlformats.org/officeDocument/2006/relationships/image" Target="../media/image82.jpe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4818"/>
            <a:ext cx="9144000" cy="35083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7481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Project AWARE </a:t>
            </a:r>
            <a:r>
              <a:rPr lang="ko-KR" altLang="en-US" sz="4000" b="1" dirty="0" smtClean="0"/>
              <a:t>스페셜티</a:t>
            </a:r>
            <a:endParaRPr lang="en-GB" sz="4000" b="1" dirty="0"/>
          </a:p>
        </p:txBody>
      </p:sp>
      <p:sp>
        <p:nvSpPr>
          <p:cNvPr id="3" name="Rectangle 2"/>
          <p:cNvSpPr/>
          <p:nvPr/>
        </p:nvSpPr>
        <p:spPr>
          <a:xfrm>
            <a:off x="0" y="5475301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4000" b="1" dirty="0" smtClean="0"/>
              <a:t>레슨 가이드</a:t>
            </a:r>
            <a:endParaRPr lang="en-GB" sz="4000" b="1" dirty="0"/>
          </a:p>
        </p:txBody>
      </p:sp>
      <p:sp>
        <p:nvSpPr>
          <p:cNvPr id="5" name="Rectangle 4"/>
          <p:cNvSpPr/>
          <p:nvPr/>
        </p:nvSpPr>
        <p:spPr>
          <a:xfrm>
            <a:off x="115330" y="6334897"/>
            <a:ext cx="477794" cy="4366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3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9878" y="2505736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/>
              <a:t>인식을 고조하기 위해 어떻게 사진을 </a:t>
            </a:r>
            <a:endParaRPr lang="en-US" altLang="ko-KR" sz="3200" b="1" dirty="0" smtClean="0"/>
          </a:p>
          <a:p>
            <a:pPr algn="ctr"/>
            <a:r>
              <a:rPr lang="ko-KR" altLang="en-US" sz="3200" b="1" dirty="0" smtClean="0"/>
              <a:t>소셜 미디어에 사용할 수 있을까</a:t>
            </a:r>
            <a:r>
              <a:rPr lang="en-US" altLang="ko-KR" sz="3200" b="1" dirty="0" smtClean="0"/>
              <a:t>?</a:t>
            </a:r>
            <a:r>
              <a:rPr lang="ko-KR" altLang="en-US" sz="3200" b="1" dirty="0" smtClean="0"/>
              <a:t> </a:t>
            </a:r>
            <a:r>
              <a:rPr lang="en-GB" sz="3200" b="1" dirty="0" smtClean="0"/>
              <a:t> </a:t>
            </a:r>
            <a:br>
              <a:rPr lang="en-GB" sz="3200" b="1" dirty="0" smtClean="0"/>
            </a:br>
            <a:r>
              <a:rPr lang="ko-KR" altLang="en-US" sz="3200" b="1" dirty="0" smtClean="0"/>
              <a:t>당신 지역에 도움이 될 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환경적 이슈를 하나 지적해본다</a:t>
            </a:r>
            <a:r>
              <a:rPr lang="en-US" altLang="ko-KR" sz="3200" b="1" dirty="0" smtClean="0"/>
              <a:t>.</a:t>
            </a:r>
            <a:endParaRPr lang="en-GB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760526" y="930876"/>
            <a:ext cx="558567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Take Action </a:t>
            </a:r>
            <a:r>
              <a:rPr lang="ko-KR" altLang="en-US" sz="4000" b="1" dirty="0" smtClean="0"/>
              <a:t>워크숍</a:t>
            </a:r>
            <a:r>
              <a:rPr lang="en-GB" sz="4000" b="1" dirty="0" smtClean="0"/>
              <a:t/>
            </a:r>
            <a:br>
              <a:rPr lang="en-GB" sz="4000" b="1" dirty="0" smtClean="0"/>
            </a:br>
            <a:r>
              <a:rPr lang="ko-KR" altLang="en-US" sz="2400" b="1" dirty="0" smtClean="0">
                <a:solidFill>
                  <a:schemeClr val="bg1"/>
                </a:solidFill>
              </a:rPr>
              <a:t>사진만 찍으십시오</a:t>
            </a:r>
            <a:r>
              <a:rPr lang="ko-KR" altLang="en-US" sz="2400" b="1" dirty="0">
                <a:solidFill>
                  <a:schemeClr val="bg1"/>
                </a:solidFill>
              </a:rPr>
              <a:t> </a:t>
            </a:r>
            <a:r>
              <a:rPr lang="mr-IN" altLang="ko-KR" sz="2400" b="1" dirty="0" smtClean="0">
                <a:solidFill>
                  <a:schemeClr val="bg1"/>
                </a:solidFill>
              </a:rPr>
              <a:t>–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 버블만 남기십시오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876" y="4659887"/>
            <a:ext cx="1970107" cy="197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8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316098"/>
            <a:ext cx="5689355" cy="2156483"/>
          </a:xfrm>
          <a:prstGeom prst="rect">
            <a:avLst/>
          </a:prstGeom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0" y="2697073"/>
            <a:ext cx="1945344" cy="29180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541" y="648179"/>
            <a:ext cx="2234173" cy="16756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52" y="2697073"/>
            <a:ext cx="2639050" cy="17586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740" y="2697073"/>
            <a:ext cx="2873974" cy="215548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952" y="4529276"/>
            <a:ext cx="2651424" cy="176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6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05736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/>
              <a:t>어떤 해양 동물 상호 작용을 보아왔는가</a:t>
            </a:r>
            <a:r>
              <a:rPr lang="en-US" altLang="ko-KR" sz="3200" b="1" dirty="0" smtClean="0"/>
              <a:t>?</a:t>
            </a:r>
            <a:r>
              <a:rPr lang="ko-KR" altLang="en-US" sz="3200" b="1" dirty="0" smtClean="0"/>
              <a:t> </a:t>
            </a:r>
            <a:endParaRPr lang="en-US" altLang="ko-KR" sz="3200" b="1" dirty="0" smtClean="0"/>
          </a:p>
          <a:p>
            <a:pPr algn="ctr"/>
            <a:r>
              <a:rPr lang="ko-KR" altLang="en-US" sz="3200" b="1" dirty="0" smtClean="0"/>
              <a:t>이전에 </a:t>
            </a:r>
            <a:r>
              <a:rPr lang="ko-KR" altLang="en-US" sz="3200" b="1" dirty="0"/>
              <a:t>경험한 긍정적이고 부정적인 해양 동물들 상호 작용의 예들을 나열하고 적절한 행동을 격려할 수 있는 방법들을 생각해 낸다</a:t>
            </a:r>
            <a:r>
              <a:rPr lang="en-US" sz="3200" b="1" dirty="0"/>
              <a:t>.</a:t>
            </a:r>
            <a:r>
              <a:rPr lang="en-GB" sz="3200" dirty="0"/>
              <a:t> </a:t>
            </a:r>
            <a:endParaRPr lang="en-GB" sz="32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Take Action </a:t>
            </a:r>
            <a:r>
              <a:rPr lang="ko-KR" altLang="en-US" sz="4000" b="1" dirty="0"/>
              <a:t>워크숍 </a:t>
            </a:r>
            <a:r>
              <a:rPr lang="en-GB" sz="4000" b="1" dirty="0" smtClean="0"/>
              <a:t/>
            </a:r>
            <a:br>
              <a:rPr lang="en-GB" sz="4000" b="1" dirty="0" smtClean="0"/>
            </a:br>
            <a:r>
              <a:rPr lang="ko-KR" altLang="en-US" sz="2400" b="1" dirty="0" smtClean="0">
                <a:solidFill>
                  <a:schemeClr val="bg1"/>
                </a:solidFill>
              </a:rPr>
              <a:t>수중 생물체들을 보호하십시오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753" y="4742267"/>
            <a:ext cx="1728354" cy="1728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65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021" y="603431"/>
            <a:ext cx="2045119" cy="1533840"/>
          </a:xfrm>
          <a:prstGeom prst="rect">
            <a:avLst/>
          </a:prstGeom>
          <a:ln w="0">
            <a:solidFill>
              <a:schemeClr val="tx1"/>
            </a:solidFill>
          </a:ln>
        </p:spPr>
      </p:pic>
      <p:pic>
        <p:nvPicPr>
          <p:cNvPr id="3" name="image20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44" y="269351"/>
            <a:ext cx="5467551" cy="2202000"/>
          </a:xfrm>
          <a:prstGeom prst="rect">
            <a:avLst/>
          </a:prstGeom>
          <a:ln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521" y="2781562"/>
            <a:ext cx="2421977" cy="33030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332" y="2689921"/>
            <a:ext cx="4382193" cy="348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9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22498" y="5676608"/>
            <a:ext cx="616403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/>
              <a:t>쓰레기의추한 </a:t>
            </a:r>
            <a:r>
              <a:rPr lang="ko-KR" altLang="en-US" sz="2800" b="1" dirty="0" smtClean="0"/>
              <a:t>여행</a:t>
            </a:r>
            <a:r>
              <a:rPr lang="en-GB" altLang="ko-KR" sz="2800" b="1" dirty="0" smtClean="0"/>
              <a:t/>
            </a:r>
            <a:br>
              <a:rPr lang="en-GB" altLang="ko-KR" sz="2800" b="1" dirty="0" smtClean="0"/>
            </a:br>
            <a:r>
              <a:rPr lang="en-US" altLang="ko-KR" sz="2400" b="1" dirty="0" smtClean="0"/>
              <a:t>(</a:t>
            </a:r>
            <a:r>
              <a:rPr lang="en-GB" sz="2400" b="1" dirty="0"/>
              <a:t>The Ugly Journey of Our </a:t>
            </a:r>
            <a:r>
              <a:rPr lang="en-GB" sz="2400" b="1" dirty="0" smtClean="0"/>
              <a:t>Trash</a:t>
            </a:r>
            <a:r>
              <a:rPr lang="en-US" altLang="ko-KR" sz="2400" b="1" dirty="0" smtClean="0"/>
              <a:t>)</a:t>
            </a:r>
            <a:endParaRPr lang="en-GB" sz="2400" b="1" dirty="0"/>
          </a:p>
        </p:txBody>
      </p:sp>
      <p:pic>
        <p:nvPicPr>
          <p:cNvPr id="3" name="Marine Debris- The Ugly Journey of Our Trash (English Subtitles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111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85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751957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/>
              <a:t>수중 환경에서 당신이 어떻게 </a:t>
            </a:r>
            <a:endParaRPr lang="en-US" altLang="ko-KR" sz="3200" b="1" dirty="0" smtClean="0"/>
          </a:p>
          <a:p>
            <a:pPr algn="ctr"/>
            <a:r>
              <a:rPr lang="ko-KR" altLang="en-US" sz="3200" b="1" dirty="0" smtClean="0"/>
              <a:t>해양 </a:t>
            </a:r>
            <a:r>
              <a:rPr lang="ko-KR" altLang="en-US" sz="3200" b="1" dirty="0"/>
              <a:t>쓰레기를 줄일 수 있을지 알아낸다</a:t>
            </a:r>
            <a:r>
              <a:rPr lang="en-US" sz="3200" b="1" dirty="0"/>
              <a:t>.</a:t>
            </a:r>
            <a:r>
              <a:rPr lang="en-GB" sz="3200" dirty="0"/>
              <a:t> </a:t>
            </a:r>
            <a:endParaRPr lang="en-GB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Take Action </a:t>
            </a:r>
            <a:r>
              <a:rPr lang="ko-KR" altLang="en-US" sz="4000" b="1" dirty="0"/>
              <a:t>워크숍 </a:t>
            </a:r>
            <a:r>
              <a:rPr lang="en-GB" sz="4000" b="1" dirty="0" smtClean="0"/>
              <a:t/>
            </a:r>
            <a:br>
              <a:rPr lang="en-GB" sz="4000" b="1" dirty="0" smtClean="0"/>
            </a:br>
            <a:r>
              <a:rPr lang="ko-KR" altLang="en-US" sz="2400" b="1" dirty="0" smtClean="0">
                <a:solidFill>
                  <a:schemeClr val="bg1"/>
                </a:solidFill>
              </a:rPr>
              <a:t>해양 쓰레기 </a:t>
            </a:r>
            <a:r>
              <a:rPr lang="ko-KR" altLang="en-US" sz="2400" b="1" dirty="0">
                <a:solidFill>
                  <a:schemeClr val="bg1"/>
                </a:solidFill>
              </a:rPr>
              <a:t>액티비스트가 </a:t>
            </a:r>
            <a:r>
              <a:rPr lang="ko-KR" altLang="en-US" sz="2400" b="1" dirty="0" smtClean="0">
                <a:solidFill>
                  <a:schemeClr val="bg1"/>
                </a:solidFill>
              </a:rPr>
              <a:t>되십시오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25" y="4249824"/>
            <a:ext cx="1894609" cy="189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74" y="361815"/>
            <a:ext cx="5329822" cy="2037513"/>
          </a:xfrm>
          <a:prstGeom prst="rect">
            <a:avLst/>
          </a:prstGeom>
          <a:ln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412" y="281554"/>
            <a:ext cx="1915968" cy="2554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773" y="1833851"/>
            <a:ext cx="1183409" cy="159168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37309" y="2704970"/>
            <a:ext cx="6188364" cy="3853154"/>
            <a:chOff x="637309" y="2704970"/>
            <a:chExt cx="6188364" cy="385315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309" y="2704970"/>
              <a:ext cx="6188364" cy="35146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37309" y="6219570"/>
              <a:ext cx="61883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 smtClean="0"/>
                <a:t>State of Global Market for Shark Products infographic</a:t>
              </a:r>
              <a:endParaRPr lang="en-GB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40317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0054" y="2751957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/>
              <a:t>당신 지역 마켓에서 어떤 물고기들이 </a:t>
            </a:r>
            <a:endParaRPr lang="en-US" altLang="ko-KR" sz="3200" b="1" dirty="0" smtClean="0"/>
          </a:p>
          <a:p>
            <a:pPr algn="ctr"/>
            <a:r>
              <a:rPr lang="ko-KR" altLang="en-US" sz="3200" b="1" dirty="0" smtClean="0"/>
              <a:t>지속 가능한 </a:t>
            </a:r>
            <a:r>
              <a:rPr lang="ko-KR" altLang="en-US" sz="3200" b="1" dirty="0"/>
              <a:t>어종인지 </a:t>
            </a:r>
            <a:r>
              <a:rPr lang="ko-KR" altLang="en-US" sz="3200" b="1" dirty="0" smtClean="0"/>
              <a:t>어디서 알 수 있을까</a:t>
            </a:r>
            <a:r>
              <a:rPr lang="en-US" altLang="ko-KR" sz="3200" b="1" dirty="0" smtClean="0"/>
              <a:t>?</a:t>
            </a:r>
            <a:r>
              <a:rPr lang="ko-KR" altLang="en-US" sz="3200" b="1" dirty="0" smtClean="0"/>
              <a:t> </a:t>
            </a:r>
            <a:endParaRPr lang="en-GB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Take Action </a:t>
            </a:r>
            <a:r>
              <a:rPr lang="ko-KR" altLang="en-US" sz="4000" b="1" dirty="0"/>
              <a:t>워크숍 </a:t>
            </a:r>
            <a:r>
              <a:rPr lang="en-GB" sz="4000" b="1" dirty="0" smtClean="0"/>
              <a:t/>
            </a:r>
            <a:br>
              <a:rPr lang="en-GB" sz="4000" b="1" dirty="0" smtClean="0"/>
            </a:br>
            <a:r>
              <a:rPr lang="ko-KR" altLang="en-US" sz="2400" b="1" dirty="0" smtClean="0">
                <a:solidFill>
                  <a:schemeClr val="bg1"/>
                </a:solidFill>
              </a:rPr>
              <a:t>책임감있게 해산물을 선택하십시오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54" y="4249824"/>
            <a:ext cx="1871393" cy="187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26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2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262994"/>
            <a:ext cx="5675664" cy="2232564"/>
          </a:xfrm>
          <a:prstGeom prst="rect">
            <a:avLst/>
          </a:prstGeom>
          <a:ln/>
        </p:spPr>
      </p:pic>
      <p:pic>
        <p:nvPicPr>
          <p:cNvPr id="4" name="Google Shape;250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0192" y="2963143"/>
            <a:ext cx="2509726" cy="2523255"/>
          </a:xfrm>
          <a:prstGeom prst="rect">
            <a:avLst/>
          </a:prstGeom>
          <a:noFill/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" name="Google Shape;251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9220" y="2963144"/>
            <a:ext cx="2349061" cy="2523255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" name="Google Shape;252;p3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71829" y="2963143"/>
            <a:ext cx="2581558" cy="2523253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725">
            <a:off x="6694659" y="514405"/>
            <a:ext cx="1695253" cy="19816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94688" y="5813432"/>
            <a:ext cx="56168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#ProjectAWARE</a:t>
            </a:r>
            <a:r>
              <a:rPr lang="en-GB" dirty="0"/>
              <a:t>	</a:t>
            </a:r>
            <a:r>
              <a:rPr lang="en-GB" dirty="0" smtClean="0"/>
              <a:t>#AWAREImpact	#10Tips4Divers</a:t>
            </a:r>
            <a:br>
              <a:rPr lang="en-GB" dirty="0" smtClean="0"/>
            </a:br>
            <a:r>
              <a:rPr lang="en-GB" dirty="0" smtClean="0"/>
              <a:t>              #DiveAgainstDebris	     #AdoptADiveSite	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041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676214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/>
              <a:t>스쿠버 다이버들</a:t>
            </a:r>
            <a:r>
              <a:rPr lang="en-US" altLang="ko-KR" sz="3200" b="1" dirty="0" smtClean="0"/>
              <a:t>,</a:t>
            </a:r>
            <a:r>
              <a:rPr lang="ko-KR" altLang="en-US" sz="3200" b="1" dirty="0" smtClean="0"/>
              <a:t> 프리다이버들</a:t>
            </a:r>
            <a:r>
              <a:rPr lang="en-US" altLang="ko-KR" sz="3200" b="1" dirty="0" smtClean="0"/>
              <a:t>,</a:t>
            </a:r>
            <a:r>
              <a:rPr lang="ko-KR" altLang="en-US" sz="3200" b="1" dirty="0" smtClean="0"/>
              <a:t> 스노클러들이 액션을 취하기 위해 무엇을 할 수 있을까</a:t>
            </a:r>
            <a:r>
              <a:rPr lang="en-US" altLang="ko-KR" sz="3200" b="1" dirty="0" smtClean="0"/>
              <a:t>?</a:t>
            </a:r>
            <a:endParaRPr lang="en-GB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Take Action </a:t>
            </a:r>
            <a:r>
              <a:rPr lang="ko-KR" altLang="en-US" sz="4000" b="1" dirty="0"/>
              <a:t>워크숍 </a:t>
            </a:r>
            <a:r>
              <a:rPr lang="en-GB" sz="4000" b="1" dirty="0" smtClean="0"/>
              <a:t/>
            </a:r>
            <a:br>
              <a:rPr lang="en-GB" sz="4000" b="1" dirty="0" smtClean="0"/>
            </a:br>
            <a:r>
              <a:rPr lang="ko-KR" altLang="en-US" sz="2400" b="1" dirty="0" smtClean="0">
                <a:solidFill>
                  <a:schemeClr val="bg1"/>
                </a:solidFill>
              </a:rPr>
              <a:t>행동으로 옮기십시오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345" y="3936150"/>
            <a:ext cx="1979740" cy="197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7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36"/>
          <a:stretch/>
        </p:blipFill>
        <p:spPr>
          <a:xfrm>
            <a:off x="0" y="-9447"/>
            <a:ext cx="9144000" cy="2450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030" y="1624224"/>
            <a:ext cx="687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 smtClean="0">
                <a:solidFill>
                  <a:schemeClr val="bg1"/>
                </a:solidFill>
              </a:rPr>
              <a:t>개요</a:t>
            </a:r>
            <a:endParaRPr lang="en-GB" sz="4000" b="1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2933" y="3445920"/>
            <a:ext cx="4046957" cy="369332"/>
            <a:chOff x="839079" y="1843281"/>
            <a:chExt cx="4046957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1335028" y="1843281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Project AWARE</a:t>
              </a:r>
              <a:r>
                <a:rPr lang="ko-KR" altLang="en-US" dirty="0" smtClean="0"/>
                <a:t>와 그 사명</a:t>
              </a:r>
              <a:endParaRPr lang="en-GB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53614" y="4793901"/>
            <a:ext cx="4410205" cy="369332"/>
            <a:chOff x="839079" y="1875201"/>
            <a:chExt cx="4410205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/>
                <a:t>지식 복습</a:t>
              </a:r>
              <a:endParaRPr lang="en-GB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852933" y="2910429"/>
            <a:ext cx="4046957" cy="369332"/>
            <a:chOff x="839079" y="1843281"/>
            <a:chExt cx="4046957" cy="369332"/>
          </a:xfrm>
        </p:grpSpPr>
        <p:sp>
          <p:nvSpPr>
            <p:cNvPr id="25" name="TextBox 24"/>
            <p:cNvSpPr txBox="1"/>
            <p:nvPr/>
          </p:nvSpPr>
          <p:spPr>
            <a:xfrm>
              <a:off x="1335028" y="1843281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/>
                <a:t>소개 및 코스 목표들</a:t>
              </a:r>
              <a:endParaRPr lang="en-GB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853614" y="5329392"/>
            <a:ext cx="4410205" cy="369332"/>
            <a:chOff x="839079" y="1875201"/>
            <a:chExt cx="4410205" cy="369332"/>
          </a:xfrm>
        </p:grpSpPr>
        <p:sp>
          <p:nvSpPr>
            <p:cNvPr id="30" name="TextBox 29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/>
                <a:t>최신 정보를 유지하세요</a:t>
              </a:r>
              <a:endParaRPr lang="en-GB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32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853614" y="5864881"/>
            <a:ext cx="4410205" cy="369332"/>
            <a:chOff x="839079" y="1875201"/>
            <a:chExt cx="4410205" cy="369332"/>
          </a:xfrm>
        </p:grpSpPr>
        <p:sp>
          <p:nvSpPr>
            <p:cNvPr id="35" name="TextBox 34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/>
                <a:t>자격증</a:t>
              </a:r>
              <a:endParaRPr lang="en-GB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3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852933" y="3986462"/>
            <a:ext cx="6286421" cy="646331"/>
            <a:chOff x="852933" y="3986462"/>
            <a:chExt cx="6286421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1348882" y="3986462"/>
              <a:ext cx="57904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/>
                <a:t>다이버들을 위한 </a:t>
              </a:r>
              <a:r>
                <a:rPr lang="en-US" altLang="ko-KR" dirty="0" smtClean="0"/>
                <a:t>10</a:t>
              </a:r>
              <a:r>
                <a:rPr lang="ko-KR" altLang="en-US" dirty="0" smtClean="0"/>
                <a:t>가지 팁들</a:t>
              </a:r>
              <a:r>
                <a:rPr lang="en-GB" dirty="0" smtClean="0"/>
                <a:t>: </a:t>
              </a:r>
              <a:r>
                <a:rPr lang="ko-KR" altLang="en-US" dirty="0" smtClean="0"/>
                <a:t>인식에서 액션으로</a:t>
              </a:r>
              <a:r>
                <a:rPr lang="en-GB" dirty="0" smtClean="0"/>
                <a:t/>
              </a:r>
              <a:br>
                <a:rPr lang="en-GB" dirty="0" smtClean="0"/>
              </a:br>
              <a:r>
                <a:rPr lang="en-GB" dirty="0" smtClean="0"/>
                <a:t>&gt;&gt; Take Action </a:t>
              </a:r>
              <a:r>
                <a:rPr lang="ko-KR" altLang="en-US" dirty="0" smtClean="0"/>
                <a:t>워크숍</a:t>
              </a:r>
              <a:endParaRPr lang="en-GB" dirty="0"/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852933" y="4161024"/>
              <a:ext cx="314325" cy="287103"/>
              <a:chOff x="1428850" y="3132147"/>
              <a:chExt cx="188673" cy="329538"/>
            </a:xfrm>
          </p:grpSpPr>
          <p:sp>
            <p:nvSpPr>
              <p:cNvPr id="4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937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8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8" y="261181"/>
            <a:ext cx="5622726" cy="2226646"/>
          </a:xfrm>
          <a:prstGeom prst="rect">
            <a:avLst/>
          </a:prstGeom>
          <a:ln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01" y="1543960"/>
            <a:ext cx="1298019" cy="1318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517" y="1663372"/>
            <a:ext cx="1323499" cy="10795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317" y="478609"/>
            <a:ext cx="1217986" cy="9419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359" y="359656"/>
            <a:ext cx="1179815" cy="117981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6289616" y="3509502"/>
            <a:ext cx="2477394" cy="1728552"/>
            <a:chOff x="6291098" y="3301683"/>
            <a:chExt cx="2477394" cy="172855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1098" y="3301683"/>
              <a:ext cx="2477394" cy="172855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031892" y="3312272"/>
              <a:ext cx="73660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700" b="1" dirty="0" smtClean="0"/>
                <a:t>© vipdiving</a:t>
              </a:r>
              <a:endParaRPr lang="en-GB" sz="700" b="1" dirty="0"/>
            </a:p>
          </p:txBody>
        </p:sp>
      </p:grpSp>
      <p:pic>
        <p:nvPicPr>
          <p:cNvPr id="2050" name="Picture 2" descr="Image result for shark and rays sustainable tourism project awar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26" y="2793031"/>
            <a:ext cx="3121028" cy="2080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444" y="4466623"/>
            <a:ext cx="1663289" cy="16632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23" y="5074507"/>
            <a:ext cx="2650506" cy="14903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6370" y="2793031"/>
            <a:ext cx="2328530" cy="143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83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55223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/>
              <a:t>에코 홀리데이를 위한 장소를 </a:t>
            </a:r>
            <a:endParaRPr lang="en-US" altLang="ko-KR" sz="3200" b="1" dirty="0" smtClean="0"/>
          </a:p>
          <a:p>
            <a:pPr algn="ctr"/>
            <a:r>
              <a:rPr lang="ko-KR" altLang="en-US" sz="3200" b="1" dirty="0" smtClean="0"/>
              <a:t>어떻게 찾을 수 있을까</a:t>
            </a:r>
            <a:r>
              <a:rPr lang="en-US" altLang="ko-KR" sz="3200" b="1" dirty="0" smtClean="0"/>
              <a:t>?</a:t>
            </a:r>
            <a:endParaRPr lang="en-GB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Take Action </a:t>
            </a:r>
            <a:r>
              <a:rPr lang="ko-KR" altLang="en-US" sz="4000" b="1" dirty="0"/>
              <a:t>워크숍 </a:t>
            </a:r>
            <a:r>
              <a:rPr lang="en-GB" sz="4000" b="1" dirty="0" smtClean="0"/>
              <a:t/>
            </a:r>
            <a:br>
              <a:rPr lang="en-GB" sz="4000" b="1" dirty="0" smtClean="0"/>
            </a:br>
            <a:r>
              <a:rPr lang="ko-KR" altLang="en-US" sz="2400" b="1" dirty="0" smtClean="0">
                <a:solidFill>
                  <a:schemeClr val="bg1"/>
                </a:solidFill>
              </a:rPr>
              <a:t>에코 투어리스트가 되십시오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75" y="4029138"/>
            <a:ext cx="2008909" cy="200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0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287532"/>
            <a:ext cx="5538542" cy="2206931"/>
          </a:xfrm>
          <a:prstGeom prst="rect">
            <a:avLst/>
          </a:prstGeom>
          <a:ln/>
        </p:spPr>
      </p:pic>
      <p:pic>
        <p:nvPicPr>
          <p:cNvPr id="3074" name="Picture 2" descr="File:Footprints in the sand - geograph.org.uk - 4226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704" y="2595273"/>
            <a:ext cx="2410313" cy="361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544" y="2694481"/>
            <a:ext cx="2194779" cy="16460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34902">
            <a:off x="9398600" y="858942"/>
            <a:ext cx="1601217" cy="16012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451" y="4506977"/>
            <a:ext cx="2213872" cy="14769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138" y="690042"/>
            <a:ext cx="2457497" cy="16396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50" y="2496065"/>
            <a:ext cx="2112785" cy="14086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850" y="4071147"/>
            <a:ext cx="1850238" cy="122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55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751957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/>
              <a:t>앞으로</a:t>
            </a:r>
            <a:r>
              <a:rPr lang="en-US" sz="3200" b="1" dirty="0"/>
              <a:t> 6</a:t>
            </a:r>
            <a:r>
              <a:rPr lang="ko-KR" altLang="en-US" sz="3200" b="1" dirty="0"/>
              <a:t>개월 안에 당신의 탄소 발자국을 </a:t>
            </a:r>
            <a:r>
              <a:rPr lang="ko-KR" altLang="en-US" sz="3200" b="1" dirty="0" smtClean="0"/>
              <a:t>감소시키기 위해 무엇을 할 수 있을까</a:t>
            </a:r>
            <a:r>
              <a:rPr lang="en-US" altLang="ko-KR" sz="3200" b="1" dirty="0"/>
              <a:t>?</a:t>
            </a:r>
            <a:r>
              <a:rPr lang="en-US" sz="3200" b="1" dirty="0" smtClean="0"/>
              <a:t> </a:t>
            </a:r>
            <a:endParaRPr lang="en-GB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Take Action </a:t>
            </a:r>
            <a:r>
              <a:rPr lang="ko-KR" altLang="en-US" sz="4000" b="1" dirty="0"/>
              <a:t>워크숍 </a:t>
            </a:r>
            <a:r>
              <a:rPr lang="en-GB" sz="4000" b="1" dirty="0" smtClean="0"/>
              <a:t/>
            </a:r>
            <a:br>
              <a:rPr lang="en-GB" sz="4000" b="1" dirty="0" smtClean="0"/>
            </a:br>
            <a:r>
              <a:rPr lang="ko-KR" altLang="en-US" sz="2400" b="1" dirty="0" smtClean="0">
                <a:solidFill>
                  <a:schemeClr val="bg1"/>
                </a:solidFill>
              </a:rPr>
              <a:t>이산화탄소 배출량을 줄여주십시오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424982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39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29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38" y="229003"/>
            <a:ext cx="5670697" cy="2209397"/>
          </a:xfrm>
          <a:prstGeom prst="rect">
            <a:avLst/>
          </a:prstGeom>
          <a:ln/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8" t="19076" b="5809"/>
          <a:stretch/>
        </p:blipFill>
        <p:spPr>
          <a:xfrm>
            <a:off x="728677" y="4532580"/>
            <a:ext cx="2476253" cy="15980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77" y="2618409"/>
            <a:ext cx="2466110" cy="17536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96746" y="2618409"/>
            <a:ext cx="2348108" cy="17641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" t="23174" r="-443" b="31455"/>
          <a:stretch/>
        </p:blipFill>
        <p:spPr>
          <a:xfrm>
            <a:off x="3496744" y="4532580"/>
            <a:ext cx="2348109" cy="15980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68" b="15464"/>
          <a:stretch/>
        </p:blipFill>
        <p:spPr>
          <a:xfrm>
            <a:off x="6199012" y="454228"/>
            <a:ext cx="2401706" cy="1758945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6424898" y="2605181"/>
            <a:ext cx="1949933" cy="1414698"/>
            <a:chOff x="1410579" y="4136240"/>
            <a:chExt cx="3272147" cy="232208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90843" y="4393724"/>
            <a:ext cx="1618043" cy="114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76920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/>
              <a:t>어떻게 당신이 대양 환경 보존을 위한 </a:t>
            </a:r>
            <a:endParaRPr lang="en-US" altLang="ko-KR" sz="3200" b="1" dirty="0" smtClean="0"/>
          </a:p>
          <a:p>
            <a:pPr algn="ctr"/>
            <a:r>
              <a:rPr lang="ko-KR" altLang="en-US" sz="3200" b="1" dirty="0" smtClean="0"/>
              <a:t>움직임에 일부분이 되도록 헌신할 수 있을까</a:t>
            </a:r>
            <a:r>
              <a:rPr lang="en-US" altLang="ko-KR" sz="3200" b="1" dirty="0" smtClean="0"/>
              <a:t>?</a:t>
            </a:r>
            <a:endParaRPr lang="en-GB" sz="3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Take Action </a:t>
            </a:r>
            <a:r>
              <a:rPr lang="ko-KR" altLang="en-US" sz="4000" b="1" dirty="0"/>
              <a:t>워크숍 </a:t>
            </a:r>
            <a:r>
              <a:rPr lang="en-GB" sz="4000" b="1" dirty="0" smtClean="0"/>
              <a:t/>
            </a:r>
            <a:br>
              <a:rPr lang="en-GB" sz="4000" b="1" dirty="0" smtClean="0"/>
            </a:br>
            <a:r>
              <a:rPr lang="ko-KR" altLang="en-US" sz="2400" b="1" dirty="0" smtClean="0">
                <a:solidFill>
                  <a:schemeClr val="bg1"/>
                </a:solidFill>
              </a:rPr>
              <a:t>다시 돌려주십시오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55" y="4249824"/>
            <a:ext cx="1946563" cy="194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4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1412" y="1330491"/>
            <a:ext cx="73575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smtClean="0"/>
              <a:t>이</a:t>
            </a:r>
            <a:r>
              <a:rPr lang="en-GB" b="1" dirty="0" smtClean="0"/>
              <a:t> Project AWARE </a:t>
            </a:r>
            <a:r>
              <a:rPr lang="ko-KR" altLang="en-US" b="1" dirty="0" smtClean="0"/>
              <a:t>스페셜티 지식 복습</a:t>
            </a:r>
            <a:r>
              <a:rPr lang="ko-KR" altLang="en-US" dirty="0" smtClean="0"/>
              <a:t>은 변화를 일으키고자 하는 당신의 헌신을 위한 액션 플랜이 될 수 있다</a:t>
            </a:r>
            <a:endParaRPr lang="en-GB" dirty="0" smtClean="0"/>
          </a:p>
          <a:p>
            <a:endParaRPr lang="en-GB" dirty="0"/>
          </a:p>
          <a:p>
            <a:r>
              <a:rPr lang="ko-KR" altLang="en-US" dirty="0" smtClean="0"/>
              <a:t>이 </a:t>
            </a:r>
            <a:r>
              <a:rPr lang="en-US" altLang="ko-KR" dirty="0" smtClean="0"/>
              <a:t>Take Action </a:t>
            </a:r>
            <a:r>
              <a:rPr lang="ko-KR" altLang="en-US" dirty="0" smtClean="0"/>
              <a:t>워크숍 토론들에 대답을 하고 환경을 도울 수 있도록 당신이 취해야 할 개인적인 헌신과 액션들을 위한 액션 플랜을 만들어 본다</a:t>
            </a:r>
            <a:endParaRPr lang="en-GB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940" y="3358533"/>
            <a:ext cx="3626131" cy="2564093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75503" y="533934"/>
            <a:ext cx="824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 </a:t>
            </a:r>
            <a:r>
              <a:rPr lang="en-GB" sz="2800" b="1" dirty="0"/>
              <a:t>Project AWARE </a:t>
            </a:r>
            <a:r>
              <a:rPr lang="ko-KR" altLang="en-US" sz="2800" b="1" dirty="0" smtClean="0"/>
              <a:t>스페셜티 지식 복습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76333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113" y="1495478"/>
            <a:ext cx="2543175" cy="93345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39079" y="1708648"/>
            <a:ext cx="4188249" cy="923330"/>
            <a:chOff x="839079" y="1708648"/>
            <a:chExt cx="4188249" cy="923330"/>
          </a:xfrm>
        </p:grpSpPr>
        <p:sp>
          <p:nvSpPr>
            <p:cNvPr id="6" name="TextBox 5"/>
            <p:cNvSpPr txBox="1"/>
            <p:nvPr/>
          </p:nvSpPr>
          <p:spPr>
            <a:xfrm>
              <a:off x="1335027" y="1708648"/>
              <a:ext cx="36923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/>
                <a:t>최신 정보를 얻고 </a:t>
              </a:r>
              <a:r>
                <a:rPr lang="en-GB" dirty="0"/>
                <a:t>Project </a:t>
              </a:r>
              <a:r>
                <a:rPr lang="en-GB" dirty="0" smtClean="0"/>
                <a:t>AWARE</a:t>
              </a:r>
              <a:r>
                <a:rPr lang="ko-KR" altLang="en-US" dirty="0" smtClean="0"/>
                <a:t>의 이메일 업데이트를 받기 위해 등록하세요</a:t>
              </a:r>
              <a:endParaRPr lang="en-GB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839079" y="2766303"/>
            <a:ext cx="4546033" cy="1754326"/>
            <a:chOff x="839079" y="1708648"/>
            <a:chExt cx="4546033" cy="1754326"/>
          </a:xfrm>
        </p:grpSpPr>
        <p:sp>
          <p:nvSpPr>
            <p:cNvPr id="13" name="TextBox 12"/>
            <p:cNvSpPr txBox="1"/>
            <p:nvPr/>
          </p:nvSpPr>
          <p:spPr>
            <a:xfrm>
              <a:off x="1335027" y="1708648"/>
              <a:ext cx="4050085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Project AWARE </a:t>
              </a:r>
              <a:r>
                <a:rPr lang="ko-KR" altLang="en-US" dirty="0" smtClean="0"/>
                <a:t>소셜 미디어를 팔로우하세요</a:t>
              </a:r>
              <a:endParaRPr lang="en-GB" dirty="0" smtClean="0"/>
            </a:p>
            <a:p>
              <a:r>
                <a:rPr lang="en-GB" dirty="0" smtClean="0"/>
                <a:t>Facebook</a:t>
              </a:r>
              <a:r>
                <a:rPr lang="en-GB" dirty="0"/>
                <a:t>: @ProjectAWAREFoundation</a:t>
              </a:r>
              <a:endParaRPr lang="en-GB" dirty="0" smtClean="0"/>
            </a:p>
            <a:p>
              <a:r>
                <a:rPr lang="en-GB" dirty="0" smtClean="0"/>
                <a:t>Instagram: @projectaware</a:t>
              </a:r>
            </a:p>
            <a:p>
              <a:r>
                <a:rPr lang="en-GB" dirty="0" smtClean="0"/>
                <a:t>Twitter: @projectaware</a:t>
              </a:r>
            </a:p>
            <a:p>
              <a:endParaRPr lang="en-GB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39079" y="4538128"/>
            <a:ext cx="4410205" cy="1200329"/>
            <a:chOff x="839079" y="1708648"/>
            <a:chExt cx="4410205" cy="1200329"/>
          </a:xfrm>
        </p:grpSpPr>
        <p:sp>
          <p:nvSpPr>
            <p:cNvPr id="18" name="TextBox 17"/>
            <p:cNvSpPr txBox="1"/>
            <p:nvPr/>
          </p:nvSpPr>
          <p:spPr>
            <a:xfrm>
              <a:off x="1335028" y="1708648"/>
              <a:ext cx="39142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/>
                <a:t>소셜 미디어에 다음 해쉬태그를 이용하세요</a:t>
              </a:r>
              <a:r>
                <a:rPr lang="en-GB" dirty="0" smtClean="0"/>
                <a:t>:</a:t>
              </a:r>
            </a:p>
            <a:p>
              <a:r>
                <a:rPr lang="en-GB" dirty="0" smtClean="0"/>
                <a:t>#ProjectAWARE</a:t>
              </a:r>
            </a:p>
            <a:p>
              <a:endParaRPr lang="en-GB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6034850" y="2660757"/>
            <a:ext cx="1243700" cy="1299766"/>
            <a:chOff x="5899020" y="2660757"/>
            <a:chExt cx="1243700" cy="1299766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61746">
              <a:off x="5952233" y="2762906"/>
              <a:ext cx="1137273" cy="1106491"/>
            </a:xfrm>
            <a:prstGeom prst="rect">
              <a:avLst/>
            </a:prstGeom>
            <a:ln>
              <a:noFill/>
            </a:ln>
          </p:spPr>
        </p:pic>
        <p:sp>
          <p:nvSpPr>
            <p:cNvPr id="24" name="Oval 23"/>
            <p:cNvSpPr/>
            <p:nvPr/>
          </p:nvSpPr>
          <p:spPr>
            <a:xfrm>
              <a:off x="5899020" y="2660757"/>
              <a:ext cx="1243700" cy="1299766"/>
            </a:xfrm>
            <a:prstGeom prst="ellipse">
              <a:avLst/>
            </a:prstGeom>
            <a:noFill/>
            <a:ln w="76200">
              <a:solidFill>
                <a:srgbClr val="0497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329" y="4203375"/>
            <a:ext cx="3258742" cy="179113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75503" y="533934"/>
            <a:ext cx="8246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/>
              <a:t>최신 정보를 유지하세요</a:t>
            </a:r>
            <a:r>
              <a:rPr lang="en-GB" sz="2800" b="1" dirty="0" smtClean="0"/>
              <a:t>…….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218434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45308" y="360480"/>
            <a:ext cx="83080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  Project AWARE </a:t>
            </a:r>
            <a:r>
              <a:rPr lang="ko-KR" altLang="en-US" sz="2800" b="1" dirty="0" smtClean="0"/>
              <a:t>스페셜티 자격증</a:t>
            </a:r>
            <a:endParaRPr lang="en-GB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62" y="1520386"/>
            <a:ext cx="2472481" cy="1549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1926" y="1729559"/>
            <a:ext cx="39190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/>
              <a:t>자격증</a:t>
            </a:r>
            <a:r>
              <a:rPr lang="en-US" sz="1600" b="1" dirty="0" smtClean="0"/>
              <a:t>: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ko-KR" altLang="en-US" sz="1600" dirty="0" smtClean="0"/>
              <a:t>이 </a:t>
            </a:r>
            <a:r>
              <a:rPr lang="en-US" sz="1600" dirty="0" smtClean="0"/>
              <a:t>Project </a:t>
            </a:r>
            <a:r>
              <a:rPr lang="en-US" sz="1600" dirty="0"/>
              <a:t>AWARE </a:t>
            </a:r>
            <a:r>
              <a:rPr lang="en-US" sz="1600" dirty="0" smtClean="0"/>
              <a:t>Specialty</a:t>
            </a:r>
            <a:r>
              <a:rPr lang="ko-KR" altLang="en-US" sz="1600" dirty="0" smtClean="0"/>
              <a:t> 에 </a:t>
            </a:r>
            <a:r>
              <a:rPr lang="en-US" altLang="ko-KR" sz="1600" dirty="0" smtClean="0"/>
              <a:t>PADI</a:t>
            </a:r>
            <a:r>
              <a:rPr lang="ko-KR" altLang="en-US" sz="1600" dirty="0" smtClean="0"/>
              <a:t> 자격증 카드를 </a:t>
            </a:r>
            <a:r>
              <a:rPr lang="en-GB" sz="1600" dirty="0"/>
              <a:t>Project AWARE </a:t>
            </a:r>
            <a:r>
              <a:rPr lang="ko-KR" altLang="en-US" sz="1600" dirty="0" smtClean="0"/>
              <a:t>버전으로 받을 수 있도록 기부할 것을 기억하세요</a:t>
            </a:r>
            <a:endParaRPr lang="en-GB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1219917" y="3841042"/>
            <a:ext cx="2625457" cy="1904798"/>
            <a:chOff x="1410579" y="4136240"/>
            <a:chExt cx="3272147" cy="23220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416046" y="4126468"/>
            <a:ext cx="3558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/>
              <a:t>다른 </a:t>
            </a:r>
            <a:r>
              <a:rPr lang="en-US" sz="1600" b="1" dirty="0" smtClean="0"/>
              <a:t>Project AWARE </a:t>
            </a:r>
            <a:r>
              <a:rPr lang="ko-KR" altLang="en-US" sz="1600" b="1" dirty="0" smtClean="0"/>
              <a:t>코스들</a:t>
            </a:r>
            <a:r>
              <a:rPr lang="en-US" sz="1600" b="1" dirty="0" smtClean="0"/>
              <a:t>: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ko-KR" altLang="en-US" sz="1600" dirty="0" smtClean="0"/>
              <a:t>다음 환경 보존 코스는 무엇을 들으시려니까</a:t>
            </a:r>
            <a:r>
              <a:rPr lang="en-US" altLang="ko-KR" sz="1600" dirty="0" smtClean="0"/>
              <a:t>?</a:t>
            </a:r>
            <a:r>
              <a:rPr lang="ko-KR" altLang="en-US" sz="1600" dirty="0" smtClean="0"/>
              <a:t> </a:t>
            </a:r>
            <a:r>
              <a:rPr lang="en-US" sz="1600" dirty="0" smtClean="0"/>
              <a:t>Dive </a:t>
            </a:r>
            <a:r>
              <a:rPr lang="en-US" sz="1600" dirty="0"/>
              <a:t>Against </a:t>
            </a:r>
            <a:r>
              <a:rPr lang="en-US" sz="1600" dirty="0" smtClean="0"/>
              <a:t>Debris</a:t>
            </a:r>
            <a:r>
              <a:rPr lang="en-US" sz="1600" baseline="30000" dirty="0" smtClean="0"/>
              <a:t>®</a:t>
            </a:r>
            <a:r>
              <a:rPr lang="en-US" sz="1600" dirty="0" smtClean="0"/>
              <a:t>, AWARE </a:t>
            </a:r>
            <a:r>
              <a:rPr lang="en-US" sz="1600" dirty="0"/>
              <a:t>Shark </a:t>
            </a:r>
            <a:r>
              <a:rPr lang="en-US" sz="1600" dirty="0" smtClean="0"/>
              <a:t>Conservation, Coral Reef Conservation Specialties </a:t>
            </a:r>
            <a:r>
              <a:rPr lang="ko-KR" altLang="en-US" sz="1600" dirty="0" smtClean="0"/>
              <a:t>등등에서 골라보시면 어떠세요</a:t>
            </a:r>
            <a:r>
              <a:rPr lang="en-US" altLang="ko-KR" sz="1600" dirty="0" smtClean="0"/>
              <a:t>?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07663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136"/>
          <a:stretch/>
        </p:blipFill>
        <p:spPr>
          <a:xfrm>
            <a:off x="0" y="-9447"/>
            <a:ext cx="9144000" cy="24501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7030" y="1624224"/>
            <a:ext cx="68718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b="1" dirty="0" smtClean="0">
                <a:solidFill>
                  <a:schemeClr val="bg1"/>
                </a:solidFill>
              </a:rPr>
              <a:t>우리가 살펴본 것은</a:t>
            </a:r>
            <a:endParaRPr lang="en-GB" sz="4000" b="1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52933" y="3445920"/>
            <a:ext cx="4046957" cy="369332"/>
            <a:chOff x="839079" y="1843281"/>
            <a:chExt cx="4046957" cy="369332"/>
          </a:xfrm>
        </p:grpSpPr>
        <p:sp>
          <p:nvSpPr>
            <p:cNvPr id="6" name="TextBox 5"/>
            <p:cNvSpPr txBox="1"/>
            <p:nvPr/>
          </p:nvSpPr>
          <p:spPr>
            <a:xfrm>
              <a:off x="1335028" y="1843281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Project AWARE </a:t>
              </a:r>
              <a:r>
                <a:rPr lang="ko-KR" altLang="en-US" dirty="0" smtClean="0"/>
                <a:t>와 그 사명</a:t>
              </a:r>
              <a:endParaRPr lang="en-GB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852933" y="3981411"/>
            <a:ext cx="5907630" cy="646331"/>
            <a:chOff x="839079" y="1708648"/>
            <a:chExt cx="5907630" cy="646331"/>
          </a:xfrm>
        </p:grpSpPr>
        <p:sp>
          <p:nvSpPr>
            <p:cNvPr id="13" name="TextBox 12"/>
            <p:cNvSpPr txBox="1"/>
            <p:nvPr/>
          </p:nvSpPr>
          <p:spPr>
            <a:xfrm>
              <a:off x="1335026" y="1708648"/>
              <a:ext cx="54116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/>
                <a:t>다이버들을 위한 </a:t>
              </a:r>
              <a:r>
                <a:rPr lang="en-US" altLang="ko-KR" dirty="0"/>
                <a:t>10</a:t>
              </a:r>
              <a:r>
                <a:rPr lang="ko-KR" altLang="en-US" dirty="0"/>
                <a:t>가지 팁들</a:t>
              </a:r>
              <a:r>
                <a:rPr lang="en-GB" dirty="0"/>
                <a:t>: </a:t>
              </a:r>
              <a:r>
                <a:rPr lang="ko-KR" altLang="en-US" dirty="0"/>
                <a:t>인식에서 </a:t>
              </a:r>
              <a:r>
                <a:rPr lang="ko-KR" altLang="en-US" dirty="0" smtClean="0"/>
                <a:t>액션으로 </a:t>
              </a:r>
              <a:endParaRPr lang="en-US" altLang="ko-KR" dirty="0" smtClean="0"/>
            </a:p>
            <a:p>
              <a:r>
                <a:rPr lang="en-GB" dirty="0" smtClean="0"/>
                <a:t>&gt;&gt; </a:t>
              </a:r>
              <a:r>
                <a:rPr lang="en-GB" dirty="0"/>
                <a:t>Take Action </a:t>
              </a:r>
              <a:r>
                <a:rPr lang="ko-KR" altLang="en-US" dirty="0"/>
                <a:t>워크숍</a:t>
              </a:r>
              <a:endParaRPr lang="en-GB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15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853614" y="4793901"/>
            <a:ext cx="4410205" cy="369332"/>
            <a:chOff x="839079" y="1875201"/>
            <a:chExt cx="4410205" cy="369332"/>
          </a:xfrm>
        </p:grpSpPr>
        <p:sp>
          <p:nvSpPr>
            <p:cNvPr id="18" name="TextBox 17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/>
                <a:t>지식 복습</a:t>
              </a:r>
              <a:endParaRPr lang="en-GB" dirty="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0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852933" y="2910429"/>
            <a:ext cx="4046957" cy="369332"/>
            <a:chOff x="839079" y="1843281"/>
            <a:chExt cx="4046957" cy="369332"/>
          </a:xfrm>
        </p:grpSpPr>
        <p:sp>
          <p:nvSpPr>
            <p:cNvPr id="25" name="TextBox 24"/>
            <p:cNvSpPr txBox="1"/>
            <p:nvPr/>
          </p:nvSpPr>
          <p:spPr>
            <a:xfrm>
              <a:off x="1335028" y="1843281"/>
              <a:ext cx="35510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/>
                <a:t>소개와 코스 목표들</a:t>
              </a:r>
              <a:endParaRPr lang="en-GB" dirty="0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2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853614" y="5329392"/>
            <a:ext cx="4410205" cy="369332"/>
            <a:chOff x="839079" y="1875201"/>
            <a:chExt cx="4410205" cy="369332"/>
          </a:xfrm>
        </p:grpSpPr>
        <p:sp>
          <p:nvSpPr>
            <p:cNvPr id="30" name="TextBox 29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/>
                <a:t>최신 정보를 유지하세요</a:t>
              </a:r>
              <a:endParaRPr lang="en-GB" dirty="0"/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32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4" name="Group 33"/>
          <p:cNvGrpSpPr/>
          <p:nvPr/>
        </p:nvGrpSpPr>
        <p:grpSpPr>
          <a:xfrm>
            <a:off x="853614" y="5864881"/>
            <a:ext cx="4410205" cy="369332"/>
            <a:chOff x="839079" y="1875201"/>
            <a:chExt cx="4410205" cy="369332"/>
          </a:xfrm>
        </p:grpSpPr>
        <p:sp>
          <p:nvSpPr>
            <p:cNvPr id="35" name="TextBox 34"/>
            <p:cNvSpPr txBox="1"/>
            <p:nvPr/>
          </p:nvSpPr>
          <p:spPr>
            <a:xfrm>
              <a:off x="1335028" y="1875201"/>
              <a:ext cx="39142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 smtClean="0"/>
                <a:t>자격증</a:t>
              </a:r>
              <a:endParaRPr lang="en-GB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839079" y="1888261"/>
              <a:ext cx="314325" cy="287103"/>
              <a:chOff x="1428850" y="3132147"/>
              <a:chExt cx="188673" cy="329538"/>
            </a:xfrm>
          </p:grpSpPr>
          <p:sp>
            <p:nvSpPr>
              <p:cNvPr id="37" name="Freeform 102"/>
              <p:cNvSpPr>
                <a:spLocks noEditPoints="1"/>
              </p:cNvSpPr>
              <p:nvPr/>
            </p:nvSpPr>
            <p:spPr bwMode="auto">
              <a:xfrm>
                <a:off x="1460586" y="3206462"/>
                <a:ext cx="133213" cy="206258"/>
              </a:xfrm>
              <a:custGeom>
                <a:avLst/>
                <a:gdLst>
                  <a:gd name="T0" fmla="*/ 62 w 62"/>
                  <a:gd name="T1" fmla="*/ 11 h 50"/>
                  <a:gd name="T2" fmla="*/ 59 w 62"/>
                  <a:gd name="T3" fmla="*/ 4 h 50"/>
                  <a:gd name="T4" fmla="*/ 45 w 62"/>
                  <a:gd name="T5" fmla="*/ 4 h 50"/>
                  <a:gd name="T6" fmla="*/ 45 w 62"/>
                  <a:gd name="T7" fmla="*/ 4 h 50"/>
                  <a:gd name="T8" fmla="*/ 22 w 62"/>
                  <a:gd name="T9" fmla="*/ 27 h 50"/>
                  <a:gd name="T10" fmla="*/ 16 w 62"/>
                  <a:gd name="T11" fmla="*/ 20 h 50"/>
                  <a:gd name="T12" fmla="*/ 2 w 62"/>
                  <a:gd name="T13" fmla="*/ 20 h 50"/>
                  <a:gd name="T14" fmla="*/ 0 w 62"/>
                  <a:gd name="T15" fmla="*/ 27 h 50"/>
                  <a:gd name="T16" fmla="*/ 2 w 62"/>
                  <a:gd name="T17" fmla="*/ 34 h 50"/>
                  <a:gd name="T18" fmla="*/ 16 w 62"/>
                  <a:gd name="T19" fmla="*/ 47 h 50"/>
                  <a:gd name="T20" fmla="*/ 16 w 62"/>
                  <a:gd name="T21" fmla="*/ 47 h 50"/>
                  <a:gd name="T22" fmla="*/ 22 w 62"/>
                  <a:gd name="T23" fmla="*/ 50 h 50"/>
                  <a:gd name="T24" fmla="*/ 28 w 62"/>
                  <a:gd name="T25" fmla="*/ 48 h 50"/>
                  <a:gd name="T26" fmla="*/ 29 w 62"/>
                  <a:gd name="T27" fmla="*/ 47 h 50"/>
                  <a:gd name="T28" fmla="*/ 29 w 62"/>
                  <a:gd name="T29" fmla="*/ 47 h 50"/>
                  <a:gd name="T30" fmla="*/ 59 w 62"/>
                  <a:gd name="T31" fmla="*/ 17 h 50"/>
                  <a:gd name="T32" fmla="*/ 59 w 62"/>
                  <a:gd name="T33" fmla="*/ 17 h 50"/>
                  <a:gd name="T34" fmla="*/ 62 w 62"/>
                  <a:gd name="T35" fmla="*/ 11 h 50"/>
                  <a:gd name="T36" fmla="*/ 7 w 62"/>
                  <a:gd name="T37" fmla="*/ 25 h 50"/>
                  <a:gd name="T38" fmla="*/ 11 w 62"/>
                  <a:gd name="T39" fmla="*/ 25 h 50"/>
                  <a:gd name="T40" fmla="*/ 20 w 62"/>
                  <a:gd name="T41" fmla="*/ 34 h 50"/>
                  <a:gd name="T42" fmla="*/ 20 w 62"/>
                  <a:gd name="T43" fmla="*/ 34 h 50"/>
                  <a:gd name="T44" fmla="*/ 22 w 62"/>
                  <a:gd name="T45" fmla="*/ 35 h 50"/>
                  <a:gd name="T46" fmla="*/ 24 w 62"/>
                  <a:gd name="T47" fmla="*/ 34 h 50"/>
                  <a:gd name="T48" fmla="*/ 25 w 62"/>
                  <a:gd name="T49" fmla="*/ 34 h 50"/>
                  <a:gd name="T50" fmla="*/ 50 w 62"/>
                  <a:gd name="T51" fmla="*/ 8 h 50"/>
                  <a:gd name="T52" fmla="*/ 50 w 62"/>
                  <a:gd name="T53" fmla="*/ 8 h 50"/>
                  <a:gd name="T54" fmla="*/ 54 w 62"/>
                  <a:gd name="T55" fmla="*/ 8 h 50"/>
                  <a:gd name="T56" fmla="*/ 55 w 62"/>
                  <a:gd name="T57" fmla="*/ 11 h 50"/>
                  <a:gd name="T58" fmla="*/ 54 w 62"/>
                  <a:gd name="T59" fmla="*/ 13 h 50"/>
                  <a:gd name="T60" fmla="*/ 54 w 62"/>
                  <a:gd name="T61" fmla="*/ 13 h 50"/>
                  <a:gd name="T62" fmla="*/ 25 w 62"/>
                  <a:gd name="T63" fmla="*/ 42 h 50"/>
                  <a:gd name="T64" fmla="*/ 22 w 62"/>
                  <a:gd name="T65" fmla="*/ 43 h 50"/>
                  <a:gd name="T66" fmla="*/ 20 w 62"/>
                  <a:gd name="T67" fmla="*/ 42 h 50"/>
                  <a:gd name="T68" fmla="*/ 7 w 62"/>
                  <a:gd name="T69" fmla="*/ 29 h 50"/>
                  <a:gd name="T70" fmla="*/ 6 w 62"/>
                  <a:gd name="T71" fmla="*/ 27 h 50"/>
                  <a:gd name="T72" fmla="*/ 7 w 62"/>
                  <a:gd name="T73" fmla="*/ 2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62" h="50">
                    <a:moveTo>
                      <a:pt x="62" y="11"/>
                    </a:moveTo>
                    <a:cubicBezTo>
                      <a:pt x="62" y="8"/>
                      <a:pt x="61" y="6"/>
                      <a:pt x="59" y="4"/>
                    </a:cubicBezTo>
                    <a:cubicBezTo>
                      <a:pt x="55" y="0"/>
                      <a:pt x="49" y="0"/>
                      <a:pt x="45" y="4"/>
                    </a:cubicBezTo>
                    <a:cubicBezTo>
                      <a:pt x="45" y="4"/>
                      <a:pt x="45" y="4"/>
                      <a:pt x="45" y="4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17"/>
                      <a:pt x="6" y="17"/>
                      <a:pt x="2" y="20"/>
                    </a:cubicBezTo>
                    <a:cubicBezTo>
                      <a:pt x="1" y="22"/>
                      <a:pt x="0" y="25"/>
                      <a:pt x="0" y="27"/>
                    </a:cubicBezTo>
                    <a:cubicBezTo>
                      <a:pt x="0" y="30"/>
                      <a:pt x="1" y="32"/>
                      <a:pt x="2" y="34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7" y="49"/>
                      <a:pt x="20" y="50"/>
                      <a:pt x="22" y="50"/>
                    </a:cubicBezTo>
                    <a:cubicBezTo>
                      <a:pt x="25" y="50"/>
                      <a:pt x="27" y="49"/>
                      <a:pt x="28" y="48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1" y="15"/>
                      <a:pt x="62" y="13"/>
                      <a:pt x="62" y="11"/>
                    </a:cubicBezTo>
                    <a:close/>
                    <a:moveTo>
                      <a:pt x="7" y="25"/>
                    </a:moveTo>
                    <a:cubicBezTo>
                      <a:pt x="8" y="24"/>
                      <a:pt x="10" y="24"/>
                      <a:pt x="11" y="25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0" y="34"/>
                      <a:pt x="20" y="34"/>
                      <a:pt x="20" y="34"/>
                    </a:cubicBezTo>
                    <a:cubicBezTo>
                      <a:pt x="21" y="34"/>
                      <a:pt x="22" y="35"/>
                      <a:pt x="22" y="35"/>
                    </a:cubicBezTo>
                    <a:cubicBezTo>
                      <a:pt x="23" y="35"/>
                      <a:pt x="24" y="34"/>
                      <a:pt x="24" y="34"/>
                    </a:cubicBezTo>
                    <a:cubicBezTo>
                      <a:pt x="24" y="34"/>
                      <a:pt x="25" y="34"/>
                      <a:pt x="25" y="34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1" y="7"/>
                      <a:pt x="53" y="7"/>
                      <a:pt x="54" y="8"/>
                    </a:cubicBezTo>
                    <a:cubicBezTo>
                      <a:pt x="55" y="9"/>
                      <a:pt x="55" y="10"/>
                      <a:pt x="55" y="11"/>
                    </a:cubicBezTo>
                    <a:cubicBezTo>
                      <a:pt x="55" y="11"/>
                      <a:pt x="55" y="12"/>
                      <a:pt x="54" y="13"/>
                    </a:cubicBezTo>
                    <a:cubicBezTo>
                      <a:pt x="54" y="13"/>
                      <a:pt x="54" y="13"/>
                      <a:pt x="54" y="13"/>
                    </a:cubicBezTo>
                    <a:cubicBezTo>
                      <a:pt x="25" y="42"/>
                      <a:pt x="25" y="42"/>
                      <a:pt x="25" y="42"/>
                    </a:cubicBezTo>
                    <a:cubicBezTo>
                      <a:pt x="24" y="43"/>
                      <a:pt x="23" y="43"/>
                      <a:pt x="22" y="43"/>
                    </a:cubicBezTo>
                    <a:cubicBezTo>
                      <a:pt x="21" y="43"/>
                      <a:pt x="21" y="43"/>
                      <a:pt x="20" y="42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6" y="29"/>
                      <a:pt x="6" y="28"/>
                      <a:pt x="6" y="27"/>
                    </a:cubicBezTo>
                    <a:cubicBezTo>
                      <a:pt x="6" y="26"/>
                      <a:pt x="6" y="25"/>
                      <a:pt x="7" y="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/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1428850" y="3132147"/>
                <a:ext cx="188673" cy="329538"/>
              </a:xfrm>
              <a:prstGeom prst="ellipse">
                <a:avLst/>
              </a:pr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baseline="-25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860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8216" y="36304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  </a:t>
            </a:r>
            <a:r>
              <a:rPr lang="ko-KR" altLang="en-US" sz="2800" b="1" dirty="0" smtClean="0"/>
              <a:t>소개와 코스 목표들</a:t>
            </a:r>
            <a:endParaRPr lang="en-GB" sz="28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926" y="1076540"/>
            <a:ext cx="2536510" cy="17936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4154" y="1076276"/>
            <a:ext cx="42012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/>
              <a:t>코스 목표</a:t>
            </a:r>
            <a:r>
              <a:rPr lang="en-US" sz="1600" b="1" dirty="0" smtClean="0"/>
              <a:t>:</a:t>
            </a:r>
            <a:br>
              <a:rPr lang="en-US" sz="1600" b="1" dirty="0" smtClean="0"/>
            </a:br>
            <a:r>
              <a:rPr lang="en-US" sz="1600" b="1" dirty="0" smtClean="0"/>
              <a:t>Project </a:t>
            </a:r>
            <a:r>
              <a:rPr lang="en-US" sz="1600" b="1" dirty="0"/>
              <a:t>AWARE </a:t>
            </a:r>
            <a:r>
              <a:rPr lang="ko-KR" altLang="en-US" sz="1600" b="1" dirty="0" smtClean="0"/>
              <a:t>스페셜티 코스</a:t>
            </a:r>
            <a:r>
              <a:rPr lang="ko-KR" altLang="en-US" sz="1600" dirty="0" smtClean="0"/>
              <a:t>는 </a:t>
            </a:r>
            <a:r>
              <a:rPr lang="en-US" altLang="ko-KR" sz="1600" dirty="0" smtClean="0"/>
              <a:t>“</a:t>
            </a:r>
            <a:r>
              <a:rPr lang="ko-KR" altLang="en-US" sz="1600" dirty="0" smtClean="0"/>
              <a:t>다이버들이 해양 보호를 위해 할 수 있는 </a:t>
            </a:r>
            <a:r>
              <a:rPr lang="en-US" altLang="ko-KR" sz="1600" dirty="0" smtClean="0"/>
              <a:t>10</a:t>
            </a:r>
            <a:r>
              <a:rPr lang="ko-KR" altLang="en-US" sz="1600" dirty="0" smtClean="0"/>
              <a:t>가지 팁들</a:t>
            </a:r>
            <a:r>
              <a:rPr lang="en-US" altLang="ko-KR" sz="1600" dirty="0" smtClean="0"/>
              <a:t>”</a:t>
            </a:r>
            <a:r>
              <a:rPr lang="ko-KR" altLang="en-US" sz="1600" dirty="0" smtClean="0"/>
              <a:t> 에서 더 나아가 대양 보호를 위해 당신이 변화를 만들어 낼 수 있도록 돕고 안내해 준다</a:t>
            </a:r>
            <a:r>
              <a:rPr lang="en-US" sz="1600" dirty="0" smtClean="0"/>
              <a:t> </a:t>
            </a:r>
            <a:endParaRPr lang="en-GB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62" y="2929057"/>
            <a:ext cx="2472481" cy="1549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1926" y="3138230"/>
            <a:ext cx="3919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/>
              <a:t>자격증</a:t>
            </a:r>
            <a:r>
              <a:rPr lang="en-US" sz="1600" b="1" dirty="0" smtClean="0"/>
              <a:t>: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PADI</a:t>
            </a:r>
            <a:r>
              <a:rPr lang="ko-KR" altLang="en-US" sz="1600" dirty="0" smtClean="0"/>
              <a:t> 자격증 카드를 </a:t>
            </a:r>
            <a:r>
              <a:rPr lang="en-US" sz="1600" dirty="0" smtClean="0"/>
              <a:t>Project </a:t>
            </a:r>
            <a:r>
              <a:rPr lang="en-US" sz="1600" dirty="0"/>
              <a:t>AWARE </a:t>
            </a:r>
            <a:r>
              <a:rPr lang="ko-KR" altLang="en-US" sz="1600" dirty="0" smtClean="0"/>
              <a:t>버전으로 받기 위해 기부</a:t>
            </a:r>
            <a:r>
              <a:rPr lang="en-US" sz="1600" dirty="0" smtClean="0"/>
              <a:t> </a:t>
            </a:r>
            <a:endParaRPr lang="en-GB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857452" y="4310599"/>
            <a:ext cx="2625457" cy="1904798"/>
            <a:chOff x="1410579" y="4136240"/>
            <a:chExt cx="3272147" cy="232208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0000">
              <a:off x="2916506" y="4136240"/>
              <a:ext cx="1766220" cy="229227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00000">
              <a:off x="1410579" y="4166052"/>
              <a:ext cx="1762865" cy="229227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004154" y="4867874"/>
            <a:ext cx="39190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b="1" dirty="0" smtClean="0"/>
              <a:t>다른</a:t>
            </a:r>
            <a:r>
              <a:rPr lang="en-US" sz="1600" b="1" dirty="0" smtClean="0"/>
              <a:t> Project AWARE </a:t>
            </a:r>
            <a:r>
              <a:rPr lang="ko-KR" altLang="en-US" sz="1600" b="1" dirty="0" smtClean="0"/>
              <a:t>코스들</a:t>
            </a:r>
            <a:r>
              <a:rPr lang="en-US" sz="1600" b="1" dirty="0" smtClean="0"/>
              <a:t>: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600" dirty="0" smtClean="0"/>
              <a:t>Dive </a:t>
            </a:r>
            <a:r>
              <a:rPr lang="en-US" sz="1600" dirty="0"/>
              <a:t>Against Debris</a:t>
            </a:r>
            <a:r>
              <a:rPr lang="en-US" sz="1600" baseline="30000" dirty="0"/>
              <a:t>®</a:t>
            </a:r>
            <a:r>
              <a:rPr lang="en-US" sz="1600" dirty="0"/>
              <a:t> </a:t>
            </a:r>
            <a:r>
              <a:rPr lang="ko-KR" altLang="en-US" sz="1600" dirty="0" smtClean="0"/>
              <a:t>또는</a:t>
            </a:r>
            <a:r>
              <a:rPr lang="en-US" sz="1600" dirty="0" smtClean="0"/>
              <a:t> </a:t>
            </a:r>
            <a:r>
              <a:rPr lang="en-US" sz="1600" dirty="0"/>
              <a:t>AWARE Shark Conservation </a:t>
            </a:r>
            <a:r>
              <a:rPr lang="ko-KR" altLang="en-US" sz="1600" dirty="0" smtClean="0"/>
              <a:t>스페셜티를 선택한다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272947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6562" y="46513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smtClean="0"/>
              <a:t>  Project AWARE </a:t>
            </a:r>
            <a:r>
              <a:rPr lang="ko-KR" altLang="en-US" sz="2800" b="1" dirty="0" smtClean="0"/>
              <a:t>와 그 사명</a:t>
            </a:r>
            <a:endParaRPr lang="en-GB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461319" y="1121649"/>
            <a:ext cx="70186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Project AWARE</a:t>
            </a:r>
            <a:r>
              <a:rPr lang="ko-KR" altLang="en-US" dirty="0"/>
              <a:t>는 등록된 비영리 단체로 모험가들의 공동체들이 힘을 합한 대양 보호를 위한 전 세계적인 </a:t>
            </a:r>
            <a:r>
              <a:rPr lang="ko-KR" altLang="en-US" dirty="0" smtClean="0"/>
              <a:t>움직임이다</a:t>
            </a:r>
            <a:r>
              <a:rPr lang="en-GB" dirty="0" smtClean="0"/>
              <a:t> 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24" y="2879638"/>
            <a:ext cx="6739276" cy="42615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1319" y="1901273"/>
            <a:ext cx="5354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비전</a:t>
            </a:r>
            <a:r>
              <a:rPr lang="en-US" b="1" dirty="0" smtClean="0"/>
              <a:t>: </a:t>
            </a:r>
            <a:r>
              <a:rPr lang="ko-KR" altLang="en-US" dirty="0" smtClean="0"/>
              <a:t>깨끗하고 건강한 바다로 되돌려 놓기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461319" y="2467560"/>
            <a:ext cx="5354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b="1" dirty="0" smtClean="0"/>
              <a:t>사명</a:t>
            </a:r>
            <a:r>
              <a:rPr lang="en-US" b="1" dirty="0" smtClean="0"/>
              <a:t>:</a:t>
            </a:r>
            <a:r>
              <a:rPr lang="en-US" dirty="0" smtClean="0"/>
              <a:t> </a:t>
            </a:r>
            <a:r>
              <a:rPr lang="ko-KR" altLang="en-US" dirty="0"/>
              <a:t>장기적인 변화를 만들어 내기 위해 해양 환경 보존의 목적과 대양 모험에의 열정을 연결시키는 </a:t>
            </a:r>
            <a:r>
              <a:rPr lang="ko-KR" altLang="en-US" dirty="0" smtClean="0"/>
              <a:t>것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470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16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8" y="244552"/>
            <a:ext cx="5604028" cy="2214331"/>
          </a:xfrm>
          <a:prstGeom prst="rect">
            <a:avLst/>
          </a:prstGeom>
          <a:ln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22" y="4349965"/>
            <a:ext cx="2401330" cy="1600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35" y="2741494"/>
            <a:ext cx="2133881" cy="320935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884" y="2741494"/>
            <a:ext cx="2013293" cy="11741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693" y="2741494"/>
            <a:ext cx="2168485" cy="26746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139" y="618550"/>
            <a:ext cx="2575149" cy="17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56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Take Action </a:t>
            </a:r>
            <a:r>
              <a:rPr lang="ko-KR" altLang="en-US" sz="4000" b="1" dirty="0" smtClean="0"/>
              <a:t>워크숍</a:t>
            </a:r>
            <a:r>
              <a:rPr lang="en-GB" sz="4000" b="1" dirty="0" smtClean="0"/>
              <a:t/>
            </a:r>
            <a:br>
              <a:rPr lang="en-GB" sz="4000" b="1" dirty="0" smtClean="0"/>
            </a:br>
            <a:r>
              <a:rPr lang="ko-KR" altLang="en-US" sz="2400" b="1" dirty="0" smtClean="0">
                <a:solidFill>
                  <a:schemeClr val="bg1"/>
                </a:solidFill>
              </a:rPr>
              <a:t>부력 조절의 전문가가 되십시오</a:t>
            </a:r>
            <a:r>
              <a:rPr lang="en-GB" sz="2400" b="1" dirty="0" smtClean="0">
                <a:solidFill>
                  <a:schemeClr val="bg1"/>
                </a:solidFill>
              </a:rPr>
              <a:t> </a:t>
            </a:r>
            <a:endParaRPr lang="en-GB" sz="40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2505736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/>
              <a:t>앞으로</a:t>
            </a:r>
            <a:r>
              <a:rPr lang="en-US" sz="3200" b="1" dirty="0"/>
              <a:t> 6 </a:t>
            </a:r>
            <a:r>
              <a:rPr lang="ko-KR" altLang="en-US" sz="3200" b="1" dirty="0"/>
              <a:t>개월 </a:t>
            </a:r>
            <a:r>
              <a:rPr lang="ko-KR" altLang="en-US" sz="3200" b="1" dirty="0" smtClean="0"/>
              <a:t>안에 </a:t>
            </a:r>
            <a:r>
              <a:rPr lang="en-US" altLang="ko-KR" sz="3200" b="1" dirty="0" smtClean="0"/>
              <a:t/>
            </a:r>
            <a:br>
              <a:rPr lang="en-US" altLang="ko-KR" sz="3200" b="1" dirty="0" smtClean="0"/>
            </a:br>
            <a:r>
              <a:rPr lang="ko-KR" altLang="en-US" sz="3200" b="1" dirty="0" smtClean="0"/>
              <a:t>당신의 </a:t>
            </a:r>
            <a:r>
              <a:rPr lang="ko-KR" altLang="en-US" sz="3200" b="1" dirty="0"/>
              <a:t>부력을 </a:t>
            </a:r>
            <a:r>
              <a:rPr lang="ko-KR" altLang="en-US" sz="3200" b="1" dirty="0" smtClean="0"/>
              <a:t>개선시켜 </a:t>
            </a:r>
            <a:r>
              <a:rPr lang="ko-KR" altLang="en-US" sz="3200" b="1" dirty="0"/>
              <a:t>줄</a:t>
            </a:r>
            <a:r>
              <a:rPr lang="en-US" sz="3200" b="1" dirty="0"/>
              <a:t> </a:t>
            </a:r>
            <a:endParaRPr lang="en-US" sz="3200" b="1" dirty="0" smtClean="0"/>
          </a:p>
          <a:p>
            <a:pPr algn="ctr"/>
            <a:r>
              <a:rPr lang="en-US" sz="3200" b="1" dirty="0" smtClean="0"/>
              <a:t>3</a:t>
            </a:r>
            <a:r>
              <a:rPr lang="ko-KR" altLang="en-US" sz="3200" b="1" dirty="0"/>
              <a:t>가지 단계들은 무엇인가</a:t>
            </a:r>
            <a:r>
              <a:rPr lang="en-US" sz="3200" b="1" dirty="0"/>
              <a:t>?</a:t>
            </a:r>
            <a:endParaRPr lang="en-GB" sz="32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811" y="4249824"/>
            <a:ext cx="1900237" cy="1894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2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7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346492"/>
            <a:ext cx="4691646" cy="2040910"/>
          </a:xfrm>
          <a:prstGeom prst="rect">
            <a:avLst/>
          </a:prstGeom>
          <a:ln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63" y="2699124"/>
            <a:ext cx="2927691" cy="1951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387" y="273444"/>
            <a:ext cx="2306122" cy="23061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374" y="4770475"/>
            <a:ext cx="2856080" cy="19028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036" y="2699124"/>
            <a:ext cx="3356026" cy="195179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244" y="2699124"/>
            <a:ext cx="1951794" cy="1951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03" y="4770476"/>
            <a:ext cx="1946663" cy="190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434063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b="1" dirty="0"/>
              <a:t>내가 지구를 위해 핀을 신고 있건 벗고 </a:t>
            </a:r>
            <a:r>
              <a:rPr lang="ko-KR" altLang="en-US" sz="2800" b="1" dirty="0" smtClean="0"/>
              <a:t>있건 </a:t>
            </a:r>
            <a:r>
              <a:rPr lang="en-US" altLang="ko-KR" sz="2800" b="1" dirty="0" smtClean="0"/>
              <a:t/>
            </a:r>
            <a:br>
              <a:rPr lang="en-US" altLang="ko-KR" sz="2800" b="1" dirty="0" smtClean="0"/>
            </a:br>
            <a:r>
              <a:rPr lang="en-US" altLang="ko-KR" sz="2800" b="1" dirty="0" smtClean="0"/>
              <a:t>(</a:t>
            </a:r>
            <a:r>
              <a:rPr lang="ko-KR" altLang="en-US" sz="2800" b="1" dirty="0" smtClean="0"/>
              <a:t>수중이나 육지에서</a:t>
            </a:r>
            <a:r>
              <a:rPr lang="en-US" altLang="ko-KR" sz="2800" b="1" dirty="0" smtClean="0"/>
              <a:t>)</a:t>
            </a:r>
            <a:r>
              <a:rPr lang="ko-KR" altLang="en-US" sz="2800" b="1" dirty="0" smtClean="0"/>
              <a:t> </a:t>
            </a:r>
            <a:r>
              <a:rPr lang="ko-KR" altLang="en-US" sz="2800" b="1" dirty="0"/>
              <a:t>항상 </a:t>
            </a:r>
            <a:endParaRPr lang="en-US" altLang="ko-KR" sz="2800" b="1" dirty="0" smtClean="0"/>
          </a:p>
          <a:p>
            <a:pPr algn="ctr"/>
            <a:r>
              <a:rPr lang="ko-KR" altLang="en-US" sz="2800" b="1" dirty="0" smtClean="0"/>
              <a:t>더 </a:t>
            </a:r>
            <a:r>
              <a:rPr lang="ko-KR" altLang="en-US" sz="2800" b="1" dirty="0"/>
              <a:t>좋은 롤 모델이 되게 해 주는 </a:t>
            </a:r>
            <a:endParaRPr lang="en-US" altLang="ko-KR" sz="2800" b="1" dirty="0" smtClean="0"/>
          </a:p>
          <a:p>
            <a:pPr algn="ctr"/>
            <a:r>
              <a:rPr lang="ko-KR" altLang="en-US" sz="2800" b="1" dirty="0" smtClean="0"/>
              <a:t>세 </a:t>
            </a:r>
            <a:r>
              <a:rPr lang="ko-KR" altLang="en-US" sz="2800" b="1" dirty="0"/>
              <a:t>가지 것들은 무엇일까</a:t>
            </a:r>
            <a:r>
              <a:rPr lang="en-US" sz="2800" b="1" dirty="0"/>
              <a:t>?</a:t>
            </a:r>
            <a:endParaRPr lang="en-GB" sz="28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1853514" y="930876"/>
            <a:ext cx="5362832" cy="1400432"/>
          </a:xfrm>
          <a:prstGeom prst="roundRect">
            <a:avLst/>
          </a:prstGeom>
          <a:solidFill>
            <a:srgbClr val="00A7E1"/>
          </a:solidFill>
          <a:ln w="38100">
            <a:solidFill>
              <a:srgbClr val="0060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0" y="107532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b="1" dirty="0" smtClean="0"/>
              <a:t>Take Action </a:t>
            </a:r>
            <a:r>
              <a:rPr lang="ko-KR" altLang="en-US" sz="4000" b="1" dirty="0" smtClean="0"/>
              <a:t>워크숍</a:t>
            </a:r>
            <a:r>
              <a:rPr lang="en-GB" sz="4000" b="1" dirty="0" smtClean="0"/>
              <a:t/>
            </a:r>
            <a:br>
              <a:rPr lang="en-GB" sz="4000" b="1" dirty="0" smtClean="0"/>
            </a:br>
            <a:r>
              <a:rPr lang="ko-KR" altLang="en-US" sz="2400" b="1" dirty="0" smtClean="0">
                <a:solidFill>
                  <a:schemeClr val="bg1"/>
                </a:solidFill>
              </a:rPr>
              <a:t>롤 모델이 되십시오</a:t>
            </a:r>
            <a:endParaRPr lang="en-GB" sz="4000" b="1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671" y="4249824"/>
            <a:ext cx="1998518" cy="199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83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14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17" y="320941"/>
            <a:ext cx="4820566" cy="2150410"/>
          </a:xfrm>
          <a:prstGeom prst="rect">
            <a:avLst/>
          </a:prstGeom>
          <a:ln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23" y="2884042"/>
            <a:ext cx="2316865" cy="3484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0790" y="4652567"/>
            <a:ext cx="2679545" cy="17160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791" y="2605235"/>
            <a:ext cx="2679545" cy="17872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73" r="15126" b="34895"/>
          <a:stretch/>
        </p:blipFill>
        <p:spPr>
          <a:xfrm rot="5400000">
            <a:off x="5846670" y="2941802"/>
            <a:ext cx="2699645" cy="20265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5297" y="482732"/>
            <a:ext cx="2484451" cy="1862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98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3">
      <a:dk1>
        <a:srgbClr val="00294A"/>
      </a:dk1>
      <a:lt1>
        <a:sysClr val="window" lastClr="FFFFFF"/>
      </a:lt1>
      <a:dk2>
        <a:srgbClr val="00446D"/>
      </a:dk2>
      <a:lt2>
        <a:srgbClr val="F4F4F4"/>
      </a:lt2>
      <a:accent1>
        <a:srgbClr val="49B7CF"/>
      </a:accent1>
      <a:accent2>
        <a:srgbClr val="2CC4E7"/>
      </a:accent2>
      <a:accent3>
        <a:srgbClr val="FFD32B"/>
      </a:accent3>
      <a:accent4>
        <a:srgbClr val="00446D"/>
      </a:accent4>
      <a:accent5>
        <a:srgbClr val="00294A"/>
      </a:accent5>
      <a:accent6>
        <a:srgbClr val="F4F4F4"/>
      </a:accent6>
      <a:hlink>
        <a:srgbClr val="2CC4E7"/>
      </a:hlink>
      <a:folHlink>
        <a:srgbClr val="2CC4E7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7213</TotalTime>
  <Words>411</Words>
  <Application>Microsoft Office PowerPoint</Application>
  <PresentationFormat>On-screen Show (4:3)</PresentationFormat>
  <Paragraphs>94</Paragraphs>
  <Slides>29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Malgun Gothic</vt:lpstr>
      <vt:lpstr>Arial</vt:lpstr>
      <vt:lpstr>Calibri</vt:lpstr>
      <vt:lpstr>Mangal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Kraechter</dc:creator>
  <cp:lastModifiedBy>Louise Kraechter</cp:lastModifiedBy>
  <cp:revision>149</cp:revision>
  <cp:lastPrinted>2018-06-30T08:05:37Z</cp:lastPrinted>
  <dcterms:created xsi:type="dcterms:W3CDTF">2017-03-15T14:33:03Z</dcterms:created>
  <dcterms:modified xsi:type="dcterms:W3CDTF">2019-07-03T10:02:40Z</dcterms:modified>
</cp:coreProperties>
</file>