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1" r:id="rId1"/>
    <p:sldMasterId id="2147484729" r:id="rId2"/>
    <p:sldMasterId id="2147484790" r:id="rId3"/>
  </p:sldMasterIdLst>
  <p:notesMasterIdLst>
    <p:notesMasterId r:id="rId49"/>
  </p:notesMasterIdLst>
  <p:sldIdLst>
    <p:sldId id="734" r:id="rId4"/>
    <p:sldId id="739" r:id="rId5"/>
    <p:sldId id="740" r:id="rId6"/>
    <p:sldId id="783" r:id="rId7"/>
    <p:sldId id="784" r:id="rId8"/>
    <p:sldId id="785" r:id="rId9"/>
    <p:sldId id="786" r:id="rId10"/>
    <p:sldId id="787" r:id="rId11"/>
    <p:sldId id="788" r:id="rId12"/>
    <p:sldId id="789" r:id="rId13"/>
    <p:sldId id="790" r:id="rId14"/>
    <p:sldId id="791" r:id="rId15"/>
    <p:sldId id="792" r:id="rId16"/>
    <p:sldId id="793" r:id="rId17"/>
    <p:sldId id="794" r:id="rId18"/>
    <p:sldId id="795" r:id="rId19"/>
    <p:sldId id="796" r:id="rId20"/>
    <p:sldId id="797" r:id="rId21"/>
    <p:sldId id="798" r:id="rId22"/>
    <p:sldId id="799" r:id="rId23"/>
    <p:sldId id="800" r:id="rId24"/>
    <p:sldId id="801" r:id="rId25"/>
    <p:sldId id="802" r:id="rId26"/>
    <p:sldId id="803" r:id="rId27"/>
    <p:sldId id="804" r:id="rId28"/>
    <p:sldId id="805" r:id="rId29"/>
    <p:sldId id="806" r:id="rId30"/>
    <p:sldId id="807" r:id="rId31"/>
    <p:sldId id="808" r:id="rId32"/>
    <p:sldId id="809" r:id="rId33"/>
    <p:sldId id="810" r:id="rId34"/>
    <p:sldId id="811" r:id="rId35"/>
    <p:sldId id="812" r:id="rId36"/>
    <p:sldId id="813" r:id="rId37"/>
    <p:sldId id="814" r:id="rId38"/>
    <p:sldId id="815" r:id="rId39"/>
    <p:sldId id="816" r:id="rId40"/>
    <p:sldId id="817" r:id="rId41"/>
    <p:sldId id="818" r:id="rId42"/>
    <p:sldId id="819" r:id="rId43"/>
    <p:sldId id="820" r:id="rId44"/>
    <p:sldId id="821" r:id="rId45"/>
    <p:sldId id="824" r:id="rId46"/>
    <p:sldId id="823" r:id="rId47"/>
    <p:sldId id="822" r:id="rId48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4326" userDrawn="1">
          <p15:clr>
            <a:srgbClr val="A4A3A4"/>
          </p15:clr>
        </p15:guide>
        <p15:guide id="3" pos="965" userDrawn="1">
          <p15:clr>
            <a:srgbClr val="A4A3A4"/>
          </p15:clr>
        </p15:guide>
        <p15:guide id="69" pos="7678" userDrawn="1">
          <p15:clr>
            <a:srgbClr val="A4A3A4"/>
          </p15:clr>
        </p15:guide>
        <p15:guide id="7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005F9C"/>
    <a:srgbClr val="F3C300"/>
    <a:srgbClr val="005085"/>
    <a:srgbClr val="00B7EB"/>
    <a:srgbClr val="00B2E4"/>
    <a:srgbClr val="00609C"/>
    <a:srgbClr val="566A86"/>
    <a:srgbClr val="414E5E"/>
    <a:srgbClr val="60BD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0" autoAdjust="0"/>
    <p:restoredTop sz="96090" autoAdjust="0"/>
  </p:normalViewPr>
  <p:slideViewPr>
    <p:cSldViewPr snapToGrid="0" snapToObjects="1">
      <p:cViewPr varScale="1">
        <p:scale>
          <a:sx n="57" d="100"/>
          <a:sy n="57" d="100"/>
        </p:scale>
        <p:origin x="363" y="51"/>
      </p:cViewPr>
      <p:guideLst>
        <p:guide pos="14326"/>
        <p:guide pos="965"/>
        <p:guide pos="7678"/>
        <p:guide orient="horz"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171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E0245CB-65AF-4FD1-BC5B-63E739626D0A}" type="slidenum">
              <a:rPr lang="en-US" altLang="en-US" sz="1200">
                <a:latin typeface="Bookman Old Style" panose="02050604050505020204" pitchFamily="18" charset="0"/>
              </a:rPr>
              <a:pPr/>
              <a:t>2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14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11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93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12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85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13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406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14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58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15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57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16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5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17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90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18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44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19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42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20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098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3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883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21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32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22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2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23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475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24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071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25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761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26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06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27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622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28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15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29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68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30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02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4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67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31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5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32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751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33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94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34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83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35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9724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36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812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37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622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38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919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39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669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40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68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5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7887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41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322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42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746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43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899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44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555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171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E0245CB-65AF-4FD1-BC5B-63E739626D0A}" type="slidenum">
              <a:rPr lang="en-US" altLang="en-US" sz="1200">
                <a:latin typeface="Bookman Old Style" panose="02050604050505020204" pitchFamily="18" charset="0"/>
              </a:rPr>
              <a:pPr/>
              <a:t>45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93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6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12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7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97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8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520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9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624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1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latin typeface="Bookman Old Style" panose="02050604050505020204" pitchFamily="18" charset="0"/>
              </a:rPr>
              <a:t>AWARE - Coral Reef Conservation Specialty Diver Course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22E332A-10A7-48C3-8C6B-DEFD90A0A5BA}" type="slidenum">
              <a:rPr lang="en-US" altLang="en-US" sz="1200">
                <a:latin typeface="Bookman Old Style" panose="02050604050505020204" pitchFamily="18" charset="0"/>
              </a:rPr>
              <a:pPr/>
              <a:t>10</a:t>
            </a:fld>
            <a:endParaRPr lang="en-US" altLang="en-US" sz="12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71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14ED25-1758-814F-96F2-555216A12B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2244725"/>
            <a:ext cx="18283238" cy="4775200"/>
          </a:xfrm>
        </p:spPr>
        <p:txBody>
          <a:bodyPr anchor="b">
            <a:normAutofit/>
          </a:bodyPr>
          <a:lstStyle>
            <a:lvl1pPr algn="ctr">
              <a:defRPr sz="16600">
                <a:latin typeface="HermesFB Black" panose="02000603060000020004" pitchFamily="2" charset="77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20C77D-3994-1F40-8994-2728C9B60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3238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EDF474-DD0B-2F41-9A97-0AD4B0DDE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07DD5D-854C-854D-862B-6022CC45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7DE64E-587D-8C47-9EA3-24839AED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97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242930-90F7-9944-9283-31B4D51C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07434CE-8248-0941-9C77-A4685DBD7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AA3EAF-20E4-7F42-86D6-8B56182D4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B46559-5D01-C942-BC66-F40B5D28B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567517-1F26-E046-83E6-EC4049A0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04F15DB-D379-C043-9414-02FE29F121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5038" y="730250"/>
            <a:ext cx="5256212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FBC3C89-CD36-C245-9B61-1B96CB2AB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16238" cy="11623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5A71A0-EC16-DD45-8F71-A5ACC302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10A955-BF6B-A848-BA71-971E44F3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FB5CDA-A43C-9346-B36A-26BE3F2EE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226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482942" y="0"/>
            <a:ext cx="13894707" cy="13716000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47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771542" y="0"/>
            <a:ext cx="10606107" cy="13716000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41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991294" y="1528755"/>
            <a:ext cx="8386356" cy="1071014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84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14ED25-1758-814F-96F2-555216A12B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2244725"/>
            <a:ext cx="18283238" cy="4775200"/>
          </a:xfrm>
        </p:spPr>
        <p:txBody>
          <a:bodyPr anchor="b">
            <a:normAutofit/>
          </a:bodyPr>
          <a:lstStyle>
            <a:lvl1pPr algn="ctr">
              <a:defRPr sz="16600">
                <a:latin typeface="HermesFB Black" panose="02000603060000020004" pitchFamily="2" charset="77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20C77D-3994-1F40-8994-2728C9B60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3238" cy="3311525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EDF474-DD0B-2F41-9A97-0AD4B0DDE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07DD5D-854C-854D-862B-6022CC45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7DE64E-587D-8C47-9EA3-24839AED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090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F00AD1-1360-0846-AAC4-87C394DA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B24040-DF40-8642-BE71-5F482F2CB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3AC96C-0E4D-EE4C-92E7-CB8FFD49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D551EC-606E-C649-A4CF-94E4CD51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184DC0-AA93-DE47-AD93-20F51E4E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859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1D7FE7-A8BD-694E-80E7-01FCF230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2485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73F574-2FE2-4245-9AE1-09852ED93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2485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DE6464-06C2-B443-AEEE-DD4DF754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6DD943-E76A-2248-9BE2-9F2A075FA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DC72AD-E75E-ED4A-8120-3A1AD665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4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1143DD-AB2C-E449-BE05-12487585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B922C4-5D95-1A46-BF3A-CA2CE5619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6225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C14DB2-01C3-7D4D-8001-FDF1387AF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5025" y="3651250"/>
            <a:ext cx="10436225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455318-D2BF-CF4C-9E08-60464863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86C87A-E2CD-D548-A7A1-CF7F509C5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B6DFE7-4735-4146-AFF7-97271735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144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794045-246C-5B41-8490-A2DC0A4F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24850" cy="26511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6AC009-256D-544B-953F-906A5E0DD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2400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DAB64D3-E929-B949-981C-1CFF6953B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2400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1823995-2624-924B-949B-0D7F5B247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225" y="3362325"/>
            <a:ext cx="10363200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7EDB191-4DB9-5046-BE2D-9830DA396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225" y="5010150"/>
            <a:ext cx="10363200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12958E8-0496-664D-9EF1-EE3AA3C4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CC6E7AF-A557-6D4F-B578-428C8C0B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66955BF-419C-BA4C-980D-6F283D60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63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F00AD1-1360-0846-AAC4-87C394DA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B24040-DF40-8642-BE71-5F482F2CB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3AC96C-0E4D-EE4C-92E7-CB8FFD49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D551EC-606E-C649-A4CF-94E4CD51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184DC0-AA93-DE47-AD93-20F51E4E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833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E5C166-64E7-2B4F-9EF2-D3F1BFB8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7166FF9-CD34-AC4A-A489-4C5F75D8D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356CE9C-D1CC-314F-BBA4-8F832C3E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F09E176-5E62-9748-899C-11D66A4D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079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1DD4219-ED1B-8F45-AA7E-12567628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85272B9-A085-8E4C-89FC-7C05DB64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71F4B4-FA23-5045-A351-D1212002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5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073AEF-C97F-4C41-AC69-10D3B73B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A40255-13FA-814D-8CAF-FE7B9EC6F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0" y="1974850"/>
            <a:ext cx="12341225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E14AE8-8E70-BF4C-A3E9-65FEBF8C4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C6A2F7-03B9-9C40-A1EB-0F5EEFCA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97E35F-C24E-354F-91CE-22C56575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CA019A9-FED9-E54C-8BEC-04F75515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634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D5F59-CAE3-1849-A8EA-EE11CAD1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4119B8C-37C0-A641-B436-D4A75EFF7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3200" y="1974850"/>
            <a:ext cx="12341225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87D4EFD-61CC-5349-966E-23D7E7552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2D798A-18C9-1A4F-B5EC-6C7102C61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26BA5F-018D-714B-88FB-C73B5136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A935E1-C4D9-CF40-906A-B12E060B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072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242930-90F7-9944-9283-31B4D51C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07434CE-8248-0941-9C77-A4685DBD7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AA3EAF-20E4-7F42-86D6-8B56182D4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B46559-5D01-C942-BC66-F40B5D28B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567517-1F26-E046-83E6-EC4049A0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384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04F15DB-D379-C043-9414-02FE29F121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5038" y="730250"/>
            <a:ext cx="5256212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FBC3C89-CD36-C245-9B61-1B96CB2AB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16238" cy="11623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5A71A0-EC16-DD45-8F71-A5ACC302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10A955-BF6B-A848-BA71-971E44F3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FB5CDA-A43C-9346-B36A-26BE3F2EE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515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24423368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88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409417" y="2892138"/>
            <a:ext cx="3466199" cy="34670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399"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862030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13571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11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695597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7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1D7FE7-A8BD-694E-80E7-01FCF230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2485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73F574-2FE2-4245-9AE1-09852ED93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2485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DE6464-06C2-B443-AEEE-DD4DF754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6DD943-E76A-2248-9BE2-9F2A075FA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DC72AD-E75E-ED4A-8120-3A1AD665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846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482942" y="0"/>
            <a:ext cx="13894707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9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8435971" y="4083178"/>
            <a:ext cx="3602736" cy="360273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2185650" y="4083178"/>
            <a:ext cx="3602736" cy="360273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8435971" y="7786488"/>
            <a:ext cx="3602736" cy="360273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12185650" y="7786488"/>
            <a:ext cx="3602736" cy="360273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87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701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68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3809141" y="4185618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3809140" y="8465669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8547565" y="4185618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8547564" y="8465669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13340742" y="4185618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13340741" y="8465669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1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18079166" y="4185618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18079165" y="8465669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09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25883" y="0"/>
            <a:ext cx="8125884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6858000"/>
            <a:ext cx="8125884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251767" y="6858000"/>
            <a:ext cx="8125884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62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66917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3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42923" y="3480444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208483" y="3480444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2774043" y="3480444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8339603" y="3480444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642923" y="6915456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208483" y="6915456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2774043" y="6915456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8339603" y="6915456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642923" y="10350468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208483" y="10350468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12774043" y="10350468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8339603" y="10350468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68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543745"/>
            <a:ext cx="8386356" cy="1071014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1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942816" y="0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885637" y="0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4828453" y="0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9771269" y="0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4890852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942816" y="4890852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9885637" y="4890852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4828453" y="4890852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9771269" y="4890852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29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497025" y="3425686"/>
            <a:ext cx="9119338" cy="58673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844423" y="3410964"/>
            <a:ext cx="9119339" cy="58821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1143DD-AB2C-E449-BE05-12487585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B922C4-5D95-1A46-BF3A-CA2CE5619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6225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C14DB2-01C3-7D4D-8001-FDF1387AF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5025" y="3651250"/>
            <a:ext cx="10436225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455318-D2BF-CF4C-9E08-60464863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86C87A-E2CD-D548-A7A1-CF7F509C5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B6DFE7-4735-4146-AFF7-97271735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459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9261015" y="3646261"/>
            <a:ext cx="5886322" cy="500538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5669489" y="3646261"/>
            <a:ext cx="5886322" cy="500538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2844425" y="3646261"/>
            <a:ext cx="5886322" cy="500538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7618381" y="3861126"/>
            <a:ext cx="4432550" cy="498792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12397098" y="3861126"/>
            <a:ext cx="4432550" cy="498792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17161350" y="3861126"/>
            <a:ext cx="4432550" cy="498792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2844425" y="3861126"/>
            <a:ext cx="4432550" cy="498792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5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with 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12397098" y="8250157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7618381" y="8250157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17162937" y="8250157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2844425" y="8250157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12397098" y="3313032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7618381" y="3313032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36"/>
          </p:nvPr>
        </p:nvSpPr>
        <p:spPr>
          <a:xfrm>
            <a:off x="17162937" y="3313032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37"/>
          </p:nvPr>
        </p:nvSpPr>
        <p:spPr>
          <a:xfrm>
            <a:off x="2844425" y="3313032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637623" y="0"/>
            <a:ext cx="10740027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62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 noChangeAspect="1"/>
          </p:cNvSpPr>
          <p:nvPr>
            <p:ph type="pic" sz="quarter" idx="14"/>
          </p:nvPr>
        </p:nvSpPr>
        <p:spPr>
          <a:xfrm>
            <a:off x="2148116" y="4693138"/>
            <a:ext cx="3936481" cy="69494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4"/>
          <p:cNvSpPr>
            <a:spLocks noGrp="1" noChangeAspect="1"/>
          </p:cNvSpPr>
          <p:nvPr>
            <p:ph type="pic" sz="quarter" idx="15"/>
          </p:nvPr>
        </p:nvSpPr>
        <p:spPr>
          <a:xfrm>
            <a:off x="7536869" y="4693138"/>
            <a:ext cx="3936481" cy="69494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6"/>
          </p:nvPr>
        </p:nvSpPr>
        <p:spPr>
          <a:xfrm>
            <a:off x="12937519" y="4693138"/>
            <a:ext cx="3936481" cy="69494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17"/>
          </p:nvPr>
        </p:nvSpPr>
        <p:spPr>
          <a:xfrm>
            <a:off x="18347054" y="4693138"/>
            <a:ext cx="3936481" cy="69494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93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 noChangeAspect="1"/>
          </p:cNvSpPr>
          <p:nvPr>
            <p:ph type="pic" sz="quarter" idx="14"/>
          </p:nvPr>
        </p:nvSpPr>
        <p:spPr>
          <a:xfrm>
            <a:off x="2840846" y="2394541"/>
            <a:ext cx="5002699" cy="88317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82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422093" y="2515148"/>
            <a:ext cx="6202644" cy="83172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2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80910" y="2694074"/>
            <a:ext cx="10470911" cy="63771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56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652035" y="4727734"/>
            <a:ext cx="9151442" cy="566763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687610" y="5865177"/>
            <a:ext cx="5961040" cy="37084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5779946" y="5865177"/>
            <a:ext cx="5961040" cy="37084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56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771542" y="0"/>
            <a:ext cx="10606107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2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794045-246C-5B41-8490-A2DC0A4F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24850" cy="26511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6AC009-256D-544B-953F-906A5E0DD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2400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DAB64D3-E929-B949-981C-1CFF6953B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2400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1823995-2624-924B-949B-0D7F5B247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225" y="3362325"/>
            <a:ext cx="10363200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7EDB191-4DB9-5046-BE2D-9830DA396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225" y="5010150"/>
            <a:ext cx="10363200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12958E8-0496-664D-9EF1-EE3AA3C4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CC6E7AF-A557-6D4F-B578-428C8C0B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66955BF-419C-BA4C-980D-6F283D60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6742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0606107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82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188826" y="7204363"/>
            <a:ext cx="10553700" cy="57461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2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991294" y="1528755"/>
            <a:ext cx="8386356" cy="1071014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64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14ED25-1758-814F-96F2-555216A12B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2244725"/>
            <a:ext cx="18283238" cy="4775200"/>
          </a:xfrm>
        </p:spPr>
        <p:txBody>
          <a:bodyPr anchor="b">
            <a:normAutofit/>
          </a:bodyPr>
          <a:lstStyle>
            <a:lvl1pPr algn="ctr">
              <a:defRPr sz="16600">
                <a:latin typeface="HermesFB Black" panose="02000603060000020004" pitchFamily="2" charset="77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20C77D-3994-1F40-8994-2728C9B60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3238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EDF474-DD0B-2F41-9A97-0AD4B0DDE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07DD5D-854C-854D-862B-6022CC45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7DE64E-587D-8C47-9EA3-24839AED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8494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F00AD1-1360-0846-AAC4-87C394DA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B24040-DF40-8642-BE71-5F482F2CB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3AC96C-0E4D-EE4C-92E7-CB8FFD49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D551EC-606E-C649-A4CF-94E4CD51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184DC0-AA93-DE47-AD93-20F51E4E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2170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1D7FE7-A8BD-694E-80E7-01FCF230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2485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73F574-2FE2-4245-9AE1-09852ED93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2485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DE6464-06C2-B443-AEEE-DD4DF754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6DD943-E76A-2248-9BE2-9F2A075FA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DC72AD-E75E-ED4A-8120-3A1AD665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452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1143DD-AB2C-E449-BE05-12487585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B922C4-5D95-1A46-BF3A-CA2CE5619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6225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C14DB2-01C3-7D4D-8001-FDF1387AF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5025" y="3651250"/>
            <a:ext cx="10436225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455318-D2BF-CF4C-9E08-60464863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86C87A-E2CD-D548-A7A1-CF7F509C5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B6DFE7-4735-4146-AFF7-97271735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035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794045-246C-5B41-8490-A2DC0A4F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24850" cy="26511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6AC009-256D-544B-953F-906A5E0DD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2400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DAB64D3-E929-B949-981C-1CFF6953B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2400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1823995-2624-924B-949B-0D7F5B247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225" y="3362325"/>
            <a:ext cx="10363200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7EDB191-4DB9-5046-BE2D-9830DA396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225" y="5010150"/>
            <a:ext cx="10363200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12958E8-0496-664D-9EF1-EE3AA3C4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CC6E7AF-A557-6D4F-B578-428C8C0B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66955BF-419C-BA4C-980D-6F283D60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566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E5C166-64E7-2B4F-9EF2-D3F1BFB8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7166FF9-CD34-AC4A-A489-4C5F75D8D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356CE9C-D1CC-314F-BBA4-8F832C3E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F09E176-5E62-9748-899C-11D66A4D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012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1DD4219-ED1B-8F45-AA7E-12567628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85272B9-A085-8E4C-89FC-7C05DB64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71F4B4-FA23-5045-A351-D1212002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11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E5C166-64E7-2B4F-9EF2-D3F1BFB8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7166FF9-CD34-AC4A-A489-4C5F75D8D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356CE9C-D1CC-314F-BBA4-8F832C3E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F09E176-5E62-9748-899C-11D66A4D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3616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073AEF-C97F-4C41-AC69-10D3B73B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A40255-13FA-814D-8CAF-FE7B9EC6F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0" y="1974850"/>
            <a:ext cx="12341225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E14AE8-8E70-BF4C-A3E9-65FEBF8C4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C6A2F7-03B9-9C40-A1EB-0F5EEFCA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97E35F-C24E-354F-91CE-22C56575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CA019A9-FED9-E54C-8BEC-04F75515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476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D5F59-CAE3-1849-A8EA-EE11CAD1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4119B8C-37C0-A641-B436-D4A75EFF7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3200" y="1974850"/>
            <a:ext cx="12341225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87D4EFD-61CC-5349-966E-23D7E7552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2D798A-18C9-1A4F-B5EC-6C7102C61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26BA5F-018D-714B-88FB-C73B5136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A935E1-C4D9-CF40-906A-B12E060B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3507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242930-90F7-9944-9283-31B4D51C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07434CE-8248-0941-9C77-A4685DBD7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AA3EAF-20E4-7F42-86D6-8B56182D4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B46559-5D01-C942-BC66-F40B5D28B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567517-1F26-E046-83E6-EC4049A0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120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04F15DB-D379-C043-9414-02FE29F121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5038" y="730250"/>
            <a:ext cx="5256212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FBC3C89-CD36-C245-9B61-1B96CB2AB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16238" cy="11623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5A71A0-EC16-DD45-8F71-A5ACC302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10A955-BF6B-A848-BA71-971E44F3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FB5CDA-A43C-9346-B36A-26BE3F2EE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8520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24423368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74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409417" y="2892138"/>
            <a:ext cx="3466199" cy="34670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399"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568217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13571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434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695597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650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482942" y="0"/>
            <a:ext cx="13894707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418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8435971" y="4083178"/>
            <a:ext cx="3602736" cy="360273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2185650" y="4083178"/>
            <a:ext cx="3602736" cy="360273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8435971" y="7786488"/>
            <a:ext cx="3602736" cy="360273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12185650" y="7786488"/>
            <a:ext cx="3602736" cy="3602736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49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1DD4219-ED1B-8F45-AA7E-12567628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85272B9-A085-8E4C-89FC-7C05DB64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71F4B4-FA23-5045-A351-D1212002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6584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701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22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3809141" y="4185618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3809140" y="8465669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8547565" y="4185618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8547564" y="8465669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13340742" y="4185618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13340741" y="8465669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1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18079166" y="4185618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18079165" y="8465669"/>
            <a:ext cx="2706789" cy="2706789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7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25883" y="0"/>
            <a:ext cx="8125884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6858000"/>
            <a:ext cx="8125884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251767" y="6858000"/>
            <a:ext cx="8125884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793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66917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398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42923" y="3480444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208483" y="3480444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2774043" y="3480444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8339603" y="3480444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642923" y="6915456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208483" y="6915456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2774043" y="6915456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8339603" y="6915456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642923" y="10350468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208483" y="10350468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12774043" y="10350468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8339603" y="10350468"/>
            <a:ext cx="5036705" cy="28388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543745"/>
            <a:ext cx="8386356" cy="1071014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494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942816" y="0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885637" y="0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4828453" y="0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9771269" y="0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4890852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942816" y="4890852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9885637" y="4890852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4828453" y="4890852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9771269" y="4890852"/>
            <a:ext cx="4606381" cy="45579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360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497025" y="3425686"/>
            <a:ext cx="9119338" cy="58673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844423" y="3410964"/>
            <a:ext cx="9119339" cy="58821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5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9261015" y="3646261"/>
            <a:ext cx="5886322" cy="500538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5669489" y="3646261"/>
            <a:ext cx="5886322" cy="500538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2844425" y="3646261"/>
            <a:ext cx="5886322" cy="500538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7618381" y="3861126"/>
            <a:ext cx="4432550" cy="498792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12397098" y="3861126"/>
            <a:ext cx="4432550" cy="498792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17161350" y="3861126"/>
            <a:ext cx="4432550" cy="498792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2844425" y="3861126"/>
            <a:ext cx="4432550" cy="498792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9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073AEF-C97F-4C41-AC69-10D3B73B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A40255-13FA-814D-8CAF-FE7B9EC6F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0" y="1974850"/>
            <a:ext cx="12341225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E14AE8-8E70-BF4C-A3E9-65FEBF8C4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C6A2F7-03B9-9C40-A1EB-0F5EEFCA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97E35F-C24E-354F-91CE-22C56575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CA019A9-FED9-E54C-8BEC-04F75515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4885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with 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12397098" y="8250157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7618381" y="8250157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17162937" y="8250157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2844425" y="8250157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12397098" y="3313032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7618381" y="3313032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36"/>
          </p:nvPr>
        </p:nvSpPr>
        <p:spPr>
          <a:xfrm>
            <a:off x="17162937" y="3313032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37"/>
          </p:nvPr>
        </p:nvSpPr>
        <p:spPr>
          <a:xfrm>
            <a:off x="2844425" y="3313032"/>
            <a:ext cx="4432550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9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637623" y="0"/>
            <a:ext cx="10740027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28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 noChangeAspect="1"/>
          </p:cNvSpPr>
          <p:nvPr>
            <p:ph type="pic" sz="quarter" idx="14"/>
          </p:nvPr>
        </p:nvSpPr>
        <p:spPr>
          <a:xfrm>
            <a:off x="2148116" y="4693138"/>
            <a:ext cx="3936481" cy="69494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4"/>
          <p:cNvSpPr>
            <a:spLocks noGrp="1" noChangeAspect="1"/>
          </p:cNvSpPr>
          <p:nvPr>
            <p:ph type="pic" sz="quarter" idx="15"/>
          </p:nvPr>
        </p:nvSpPr>
        <p:spPr>
          <a:xfrm>
            <a:off x="7536869" y="4693138"/>
            <a:ext cx="3936481" cy="69494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6"/>
          </p:nvPr>
        </p:nvSpPr>
        <p:spPr>
          <a:xfrm>
            <a:off x="12937519" y="4693138"/>
            <a:ext cx="3936481" cy="69494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17"/>
          </p:nvPr>
        </p:nvSpPr>
        <p:spPr>
          <a:xfrm>
            <a:off x="18347054" y="4693138"/>
            <a:ext cx="3936481" cy="69494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44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 noChangeAspect="1"/>
          </p:cNvSpPr>
          <p:nvPr>
            <p:ph type="pic" sz="quarter" idx="14"/>
          </p:nvPr>
        </p:nvSpPr>
        <p:spPr>
          <a:xfrm>
            <a:off x="2840846" y="2394541"/>
            <a:ext cx="5002699" cy="88317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590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422093" y="2515148"/>
            <a:ext cx="6202644" cy="83172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793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80910" y="2694074"/>
            <a:ext cx="10470911" cy="63771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162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652035" y="4727734"/>
            <a:ext cx="9151442" cy="566763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687610" y="5865177"/>
            <a:ext cx="5961040" cy="37084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5779946" y="5865177"/>
            <a:ext cx="5961040" cy="37084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33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771542" y="0"/>
            <a:ext cx="10606107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32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0606107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320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188826" y="7204363"/>
            <a:ext cx="10553700" cy="57461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25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D5F59-CAE3-1849-A8EA-EE11CAD1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4119B8C-37C0-A641-B436-D4A75EFF7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3200" y="1974850"/>
            <a:ext cx="12341225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87D4EFD-61CC-5349-966E-23D7E7552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2D798A-18C9-1A4F-B5EC-6C7102C61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26BA5F-018D-714B-88FB-C73B5136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A935E1-C4D9-CF40-906A-B12E060B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7638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991294" y="1528755"/>
            <a:ext cx="8386356" cy="1071014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52A3268-14B8-0D40-B476-70741674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614467-1183-4142-BFCB-65A433B3B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2485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D87214-21C0-ED47-AECA-FD0FD8D95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EDAE7F-D5A6-7548-9810-5327ED11A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50E046-D2E6-664B-BC8C-0B4C52F75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F0BBCF-D7BB-4C46-B11E-EBE9919127C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24" y="11388292"/>
            <a:ext cx="2533338" cy="163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0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327" r:id="rId12"/>
    <p:sldLayoutId id="2147484346" r:id="rId13"/>
    <p:sldLayoutId id="2147484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9600" kern="1200">
          <a:solidFill>
            <a:schemeClr val="bg1"/>
          </a:solidFill>
          <a:latin typeface="HermesFB Black" panose="0200060306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DINOT" panose="020B0504020101020102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DINOT" panose="020B0504020101020102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DINOT" panose="020B0504020101020102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INOT" panose="020B0504020101020102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INOT" panose="020B0504020101020102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98" userDrawn="1">
          <p15:clr>
            <a:srgbClr val="F26B43"/>
          </p15:clr>
        </p15:guide>
        <p15:guide id="2" pos="51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52A3268-14B8-0D40-B476-70741674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614467-1183-4142-BFCB-65A433B3B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2485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D87214-21C0-ED47-AECA-FD0FD8D95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EDAE7F-D5A6-7548-9810-5327ED11A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50E046-D2E6-664B-BC8C-0B4C52F75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F0BBCF-D7BB-4C46-B11E-EBE9919127CA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8" y="11379913"/>
            <a:ext cx="2533338" cy="163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8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0" r:id="rId1"/>
    <p:sldLayoutId id="2147484731" r:id="rId2"/>
    <p:sldLayoutId id="2147484732" r:id="rId3"/>
    <p:sldLayoutId id="2147484733" r:id="rId4"/>
    <p:sldLayoutId id="2147484734" r:id="rId5"/>
    <p:sldLayoutId id="2147484735" r:id="rId6"/>
    <p:sldLayoutId id="2147484736" r:id="rId7"/>
    <p:sldLayoutId id="2147484737" r:id="rId8"/>
    <p:sldLayoutId id="2147484738" r:id="rId9"/>
    <p:sldLayoutId id="2147484739" r:id="rId10"/>
    <p:sldLayoutId id="2147484740" r:id="rId11"/>
    <p:sldLayoutId id="2147484741" r:id="rId12"/>
    <p:sldLayoutId id="2147484742" r:id="rId13"/>
    <p:sldLayoutId id="2147484743" r:id="rId14"/>
    <p:sldLayoutId id="2147484744" r:id="rId15"/>
    <p:sldLayoutId id="2147484745" r:id="rId16"/>
    <p:sldLayoutId id="2147484746" r:id="rId17"/>
    <p:sldLayoutId id="2147484747" r:id="rId18"/>
    <p:sldLayoutId id="2147484748" r:id="rId19"/>
    <p:sldLayoutId id="2147484749" r:id="rId20"/>
    <p:sldLayoutId id="2147484750" r:id="rId21"/>
    <p:sldLayoutId id="2147484751" r:id="rId22"/>
    <p:sldLayoutId id="2147484752" r:id="rId23"/>
    <p:sldLayoutId id="2147484753" r:id="rId24"/>
    <p:sldLayoutId id="2147484754" r:id="rId25"/>
    <p:sldLayoutId id="2147484755" r:id="rId26"/>
    <p:sldLayoutId id="2147484756" r:id="rId27"/>
    <p:sldLayoutId id="2147484757" r:id="rId28"/>
    <p:sldLayoutId id="2147484758" r:id="rId29"/>
    <p:sldLayoutId id="2147484759" r:id="rId30"/>
    <p:sldLayoutId id="2147484760" r:id="rId31"/>
    <p:sldLayoutId id="2147484761" r:id="rId32"/>
    <p:sldLayoutId id="2147484762" r:id="rId33"/>
    <p:sldLayoutId id="2147484763" r:id="rId34"/>
    <p:sldLayoutId id="2147484764" r:id="rId35"/>
    <p:sldLayoutId id="2147484765" r:id="rId36"/>
    <p:sldLayoutId id="2147484766" r:id="rId37"/>
    <p:sldLayoutId id="2147484775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9600" kern="1200">
          <a:solidFill>
            <a:schemeClr val="bg1"/>
          </a:solidFill>
          <a:latin typeface="HermesFB Black" panose="0200060306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A7E1"/>
          </a:solidFill>
          <a:latin typeface="DINOT" panose="020B0504020101020102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A7E1"/>
          </a:solidFill>
          <a:latin typeface="DINOT" panose="020B0504020101020102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A7E1"/>
          </a:solidFill>
          <a:latin typeface="DINOT" panose="020B0504020101020102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A7E1"/>
          </a:solidFill>
          <a:latin typeface="DINOT" panose="020B0504020101020102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A7E1"/>
          </a:solidFill>
          <a:latin typeface="DINOT" panose="020B0504020101020102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98" userDrawn="1">
          <p15:clr>
            <a:srgbClr val="F26B43"/>
          </p15:clr>
        </p15:guide>
        <p15:guide id="2" pos="48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52A3268-14B8-0D40-B476-70741674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614467-1183-4142-BFCB-65A433B3B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2485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D87214-21C0-ED47-AECA-FD0FD8D95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24E89-94E9-834F-A022-7F232D183D2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EDAE7F-D5A6-7548-9810-5327ED11A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50E046-D2E6-664B-BC8C-0B4C52F75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AD943-92C1-B240-A10B-CD3EF385C43D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F97C5EA-242C-C445-9CBB-FB2810BC640D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3" y="11365373"/>
            <a:ext cx="2555875" cy="164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3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  <p:sldLayoutId id="2147484802" r:id="rId12"/>
    <p:sldLayoutId id="2147484803" r:id="rId13"/>
    <p:sldLayoutId id="2147484804" r:id="rId14"/>
    <p:sldLayoutId id="2147484805" r:id="rId15"/>
    <p:sldLayoutId id="2147484806" r:id="rId16"/>
    <p:sldLayoutId id="2147484807" r:id="rId17"/>
    <p:sldLayoutId id="2147484808" r:id="rId18"/>
    <p:sldLayoutId id="2147484809" r:id="rId19"/>
    <p:sldLayoutId id="2147484810" r:id="rId20"/>
    <p:sldLayoutId id="2147484811" r:id="rId21"/>
    <p:sldLayoutId id="2147484812" r:id="rId22"/>
    <p:sldLayoutId id="2147484813" r:id="rId23"/>
    <p:sldLayoutId id="2147484814" r:id="rId24"/>
    <p:sldLayoutId id="2147484815" r:id="rId25"/>
    <p:sldLayoutId id="2147484816" r:id="rId26"/>
    <p:sldLayoutId id="2147484817" r:id="rId27"/>
    <p:sldLayoutId id="2147484818" r:id="rId28"/>
    <p:sldLayoutId id="2147484819" r:id="rId29"/>
    <p:sldLayoutId id="2147484820" r:id="rId30"/>
    <p:sldLayoutId id="2147484821" r:id="rId31"/>
    <p:sldLayoutId id="2147484822" r:id="rId32"/>
    <p:sldLayoutId id="2147484823" r:id="rId33"/>
    <p:sldLayoutId id="2147484824" r:id="rId34"/>
    <p:sldLayoutId id="2147484825" r:id="rId35"/>
    <p:sldLayoutId id="2147484826" r:id="rId36"/>
    <p:sldLayoutId id="2147484827" r:id="rId37"/>
    <p:sldLayoutId id="2147484836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9600" kern="1200">
          <a:solidFill>
            <a:srgbClr val="00A7E1"/>
          </a:solidFill>
          <a:latin typeface="HermesFB Black" panose="0200060306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A7E1"/>
          </a:solidFill>
          <a:latin typeface="DINOT" panose="020B0504020101020102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A7E1"/>
          </a:solidFill>
          <a:latin typeface="DINOT" panose="020B0504020101020102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A7E1"/>
          </a:solidFill>
          <a:latin typeface="DINOT" panose="020B0504020101020102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A7E1"/>
          </a:solidFill>
          <a:latin typeface="DINOT" panose="020B0504020101020102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A7E1"/>
          </a:solidFill>
          <a:latin typeface="DINOT" panose="020B0504020101020102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198" userDrawn="1">
          <p15:clr>
            <a:srgbClr val="F26B43"/>
          </p15:clr>
        </p15:guide>
        <p15:guide id="2" pos="511" userDrawn="1">
          <p15:clr>
            <a:srgbClr val="F26B43"/>
          </p15:clr>
        </p15:guide>
        <p15:guide id="3" orient="horz" pos="7314" userDrawn="1">
          <p15:clr>
            <a:srgbClr val="F26B43"/>
          </p15:clr>
        </p15:guide>
        <p15:guide id="4" pos="19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5" b="40"/>
          <a:stretch/>
        </p:blipFill>
        <p:spPr>
          <a:xfrm>
            <a:off x="0" y="-1"/>
            <a:ext cx="24377650" cy="6874329"/>
          </a:xfrm>
        </p:spPr>
      </p:pic>
      <p:sp>
        <p:nvSpPr>
          <p:cNvPr id="3" name="TextBox 2"/>
          <p:cNvSpPr txBox="1"/>
          <p:nvPr/>
        </p:nvSpPr>
        <p:spPr>
          <a:xfrm>
            <a:off x="4539996" y="7399968"/>
            <a:ext cx="1538414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 smtClean="0">
                <a:solidFill>
                  <a:srgbClr val="005F9C"/>
                </a:solidFill>
                <a:ea typeface="Lato Black" charset="0"/>
                <a:cs typeface="Lato Black" charset="0"/>
              </a:rPr>
              <a:t>Project AWARE®</a:t>
            </a:r>
            <a:br>
              <a:rPr lang="en-GB" sz="8800" b="1" dirty="0" smtClean="0">
                <a:solidFill>
                  <a:srgbClr val="005F9C"/>
                </a:solidFill>
                <a:ea typeface="Lato Black" charset="0"/>
                <a:cs typeface="Lato Black" charset="0"/>
              </a:rPr>
            </a:br>
            <a:r>
              <a:rPr lang="en-GB" sz="8800" b="1" dirty="0" smtClean="0">
                <a:solidFill>
                  <a:srgbClr val="00A7E1"/>
                </a:solidFill>
                <a:ea typeface="Lato Black" charset="0"/>
                <a:cs typeface="Lato Black" charset="0"/>
              </a:rPr>
              <a:t>AWARE Coral </a:t>
            </a:r>
            <a:r>
              <a:rPr lang="en-GB" sz="8800" b="1" dirty="0">
                <a:solidFill>
                  <a:srgbClr val="00A7E1"/>
                </a:solidFill>
                <a:ea typeface="Lato Black" charset="0"/>
                <a:cs typeface="Lato Black" charset="0"/>
              </a:rPr>
              <a:t>Reef Conservation </a:t>
            </a:r>
            <a:r>
              <a:rPr lang="en-GB" sz="8800" b="1" dirty="0" smtClean="0">
                <a:solidFill>
                  <a:srgbClr val="00A7E1"/>
                </a:solidFill>
                <a:ea typeface="Lato Black" charset="0"/>
                <a:cs typeface="Lato Black" charset="0"/>
              </a:rPr>
              <a:t/>
            </a:r>
            <a:br>
              <a:rPr lang="en-GB" sz="8800" b="1" dirty="0" smtClean="0">
                <a:solidFill>
                  <a:srgbClr val="00A7E1"/>
                </a:solidFill>
                <a:ea typeface="Lato Black" charset="0"/>
                <a:cs typeface="Lato Black" charset="0"/>
              </a:rPr>
            </a:br>
            <a:r>
              <a:rPr lang="en-GB" sz="8800" b="1" dirty="0" smtClean="0">
                <a:solidFill>
                  <a:srgbClr val="00A7E1"/>
                </a:solidFill>
                <a:ea typeface="Lato Black" charset="0"/>
                <a:cs typeface="Lato Black" charset="0"/>
              </a:rPr>
              <a:t>Specialty Course Lesson Guides</a:t>
            </a:r>
            <a:endParaRPr lang="en-US" sz="8800" dirty="0">
              <a:solidFill>
                <a:srgbClr val="00A7E1"/>
              </a:solidFill>
              <a:latin typeface="DINOT"/>
              <a:ea typeface="Lato Black" charset="0"/>
              <a:cs typeface="La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6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5F9C"/>
                </a:solidFill>
                <a:latin typeface="+mn-lt"/>
              </a:rPr>
              <a:t>Importance of Coral Reefs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136273"/>
            <a:ext cx="2058508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How do reefs maintain </a:t>
            </a:r>
            <a:r>
              <a:rPr lang="en-GB" sz="6000" b="1" i="1" dirty="0" smtClean="0">
                <a:solidFill>
                  <a:schemeClr val="bg1"/>
                </a:solidFill>
              </a:rPr>
              <a:t>biological </a:t>
            </a:r>
            <a:r>
              <a:rPr lang="en-GB" sz="6000" b="1" i="1" dirty="0">
                <a:solidFill>
                  <a:schemeClr val="bg1"/>
                </a:solidFill>
              </a:rPr>
              <a:t>diversity?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Greater numbers </a:t>
            </a:r>
            <a:r>
              <a:rPr lang="en-GB" sz="6000" dirty="0" smtClean="0">
                <a:solidFill>
                  <a:schemeClr val="bg1"/>
                </a:solidFill>
              </a:rPr>
              <a:t>ensure </a:t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redundancy</a:t>
            </a:r>
            <a:endParaRPr lang="en-GB" sz="6000" dirty="0">
              <a:solidFill>
                <a:schemeClr val="bg1"/>
              </a:solidFill>
            </a:endParaRP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Allows ecosystem to </a:t>
            </a:r>
            <a:r>
              <a:rPr lang="en-GB" sz="6000" dirty="0" smtClean="0">
                <a:solidFill>
                  <a:schemeClr val="bg1"/>
                </a:solidFill>
              </a:rPr>
              <a:t>adapt </a:t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to </a:t>
            </a:r>
            <a:r>
              <a:rPr lang="en-GB" sz="6000" dirty="0">
                <a:solidFill>
                  <a:schemeClr val="bg1"/>
                </a:solidFill>
              </a:rPr>
              <a:t>change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Species are like rivets </a:t>
            </a:r>
            <a:r>
              <a:rPr lang="en-GB" sz="6000" dirty="0" smtClean="0">
                <a:solidFill>
                  <a:schemeClr val="bg1"/>
                </a:solidFill>
              </a:rPr>
              <a:t>holding </a:t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an </a:t>
            </a:r>
            <a:r>
              <a:rPr lang="en-GB" sz="6000" dirty="0">
                <a:solidFill>
                  <a:schemeClr val="bg1"/>
                </a:solidFill>
              </a:rPr>
              <a:t>airplane </a:t>
            </a:r>
            <a:r>
              <a:rPr lang="en-GB" sz="6000" dirty="0" smtClean="0">
                <a:solidFill>
                  <a:schemeClr val="bg1"/>
                </a:solidFill>
              </a:rPr>
              <a:t>together </a:t>
            </a:r>
            <a:r>
              <a:rPr lang="en-GB" sz="6000" dirty="0">
                <a:solidFill>
                  <a:schemeClr val="bg1"/>
                </a:solidFill>
              </a:rPr>
              <a:t>– lose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enough </a:t>
            </a:r>
            <a:r>
              <a:rPr lang="en-GB" sz="6000" dirty="0">
                <a:solidFill>
                  <a:schemeClr val="bg1"/>
                </a:solidFill>
              </a:rPr>
              <a:t>and </a:t>
            </a:r>
            <a:r>
              <a:rPr lang="en-GB" sz="6000" dirty="0" smtClean="0">
                <a:solidFill>
                  <a:schemeClr val="bg1"/>
                </a:solidFill>
              </a:rPr>
              <a:t>it </a:t>
            </a:r>
            <a:r>
              <a:rPr lang="en-GB" sz="6000" dirty="0">
                <a:solidFill>
                  <a:schemeClr val="bg1"/>
                </a:solidFill>
              </a:rPr>
              <a:t>comes crashing down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- 10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7" name="Picture 10" descr="112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874" y="5869043"/>
            <a:ext cx="8101011" cy="53444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6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5F9C"/>
                </a:solidFill>
                <a:latin typeface="+mn-lt"/>
              </a:rPr>
              <a:t>Importance of Coral Reefs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136273"/>
            <a:ext cx="205850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What benefits do coral reefs provide to islands, coastal areas and tourism? 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Act as barriers for </a:t>
            </a:r>
            <a:r>
              <a:rPr lang="en-GB" sz="6000" dirty="0" smtClean="0">
                <a:solidFill>
                  <a:schemeClr val="bg1"/>
                </a:solidFill>
              </a:rPr>
              <a:t>1/6 </a:t>
            </a:r>
            <a:r>
              <a:rPr lang="en-GB" sz="6000" dirty="0">
                <a:solidFill>
                  <a:schemeClr val="bg1"/>
                </a:solidFill>
              </a:rPr>
              <a:t>of coastlines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Absorb wave </a:t>
            </a:r>
            <a:r>
              <a:rPr lang="en-GB" sz="6000" dirty="0" smtClean="0">
                <a:solidFill>
                  <a:schemeClr val="bg1"/>
                </a:solidFill>
              </a:rPr>
              <a:t>energy </a:t>
            </a:r>
            <a:r>
              <a:rPr lang="en-GB" sz="6000" dirty="0">
                <a:solidFill>
                  <a:schemeClr val="bg1"/>
                </a:solidFill>
              </a:rPr>
              <a:t>to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protect low </a:t>
            </a:r>
            <a:r>
              <a:rPr lang="en-GB" sz="6000" dirty="0" smtClean="0">
                <a:solidFill>
                  <a:schemeClr val="bg1"/>
                </a:solidFill>
              </a:rPr>
              <a:t>lying </a:t>
            </a:r>
            <a:r>
              <a:rPr lang="en-GB" sz="6000" dirty="0">
                <a:solidFill>
                  <a:schemeClr val="bg1"/>
                </a:solidFill>
              </a:rPr>
              <a:t>islands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- 11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8" name="Picture 4" descr="&#10;Island.jpg 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359" y="6546438"/>
            <a:ext cx="8405812" cy="58025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4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5F9C"/>
                </a:solidFill>
                <a:latin typeface="+mn-lt"/>
              </a:rPr>
              <a:t>Importance of Coral Reefs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2777036"/>
            <a:ext cx="20585084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Benefits to tourism. . .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World’s largest industry </a:t>
            </a:r>
            <a:r>
              <a:rPr lang="en-GB" sz="6000" dirty="0" smtClean="0">
                <a:solidFill>
                  <a:schemeClr val="bg1"/>
                </a:solidFill>
              </a:rPr>
              <a:t>– </a:t>
            </a:r>
            <a:r>
              <a:rPr lang="en-GB" sz="6000" dirty="0">
                <a:solidFill>
                  <a:schemeClr val="bg1"/>
                </a:solidFill>
              </a:rPr>
              <a:t>sustains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10</a:t>
            </a:r>
            <a:r>
              <a:rPr lang="en-GB" sz="6000" dirty="0">
                <a:solidFill>
                  <a:schemeClr val="bg1"/>
                </a:solidFill>
              </a:rPr>
              <a:t>% of all jobs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Potential revenue about 25 </a:t>
            </a:r>
            <a:r>
              <a:rPr lang="en-GB" sz="6000" dirty="0" smtClean="0">
                <a:solidFill>
                  <a:schemeClr val="bg1"/>
                </a:solidFill>
              </a:rPr>
              <a:t>times </a:t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larger </a:t>
            </a:r>
            <a:r>
              <a:rPr lang="en-GB" sz="6000" dirty="0">
                <a:solidFill>
                  <a:schemeClr val="bg1"/>
                </a:solidFill>
              </a:rPr>
              <a:t>than fisheries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Square kilometre can </a:t>
            </a:r>
            <a:r>
              <a:rPr lang="en-GB" sz="6000" dirty="0" smtClean="0">
                <a:solidFill>
                  <a:schemeClr val="bg1"/>
                </a:solidFill>
              </a:rPr>
              <a:t>generate </a:t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$</a:t>
            </a:r>
            <a:r>
              <a:rPr lang="en-GB" sz="6000" dirty="0">
                <a:solidFill>
                  <a:schemeClr val="bg1"/>
                </a:solidFill>
              </a:rPr>
              <a:t>3 million US </a:t>
            </a:r>
            <a:r>
              <a:rPr lang="en-GB" sz="6000" dirty="0" smtClean="0">
                <a:solidFill>
                  <a:schemeClr val="bg1"/>
                </a:solidFill>
              </a:rPr>
              <a:t>in </a:t>
            </a:r>
            <a:r>
              <a:rPr lang="en-GB" sz="6000" dirty="0">
                <a:solidFill>
                  <a:schemeClr val="bg1"/>
                </a:solidFill>
              </a:rPr>
              <a:t>tourism 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Plus, $100,000-600,000 US </a:t>
            </a:r>
            <a:r>
              <a:rPr lang="en-GB" sz="6000" dirty="0" smtClean="0">
                <a:solidFill>
                  <a:schemeClr val="bg1"/>
                </a:solidFill>
              </a:rPr>
              <a:t>in </a:t>
            </a:r>
            <a:r>
              <a:rPr lang="en-GB" sz="6000" dirty="0">
                <a:solidFill>
                  <a:schemeClr val="bg1"/>
                </a:solidFill>
              </a:rPr>
              <a:t>goods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and </a:t>
            </a:r>
            <a:r>
              <a:rPr lang="en-GB" sz="6000" dirty="0">
                <a:solidFill>
                  <a:schemeClr val="bg1"/>
                </a:solidFill>
              </a:rPr>
              <a:t>services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Must be well planned and managed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- 12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7" name="Picture 6" descr="&#10;Ladycoral.jpg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946" y="3136273"/>
            <a:ext cx="6238421" cy="68015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5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5F9C"/>
                </a:solidFill>
                <a:latin typeface="+mn-lt"/>
              </a:rPr>
              <a:t>Importance of Coral Reefs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136273"/>
            <a:ext cx="205850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How can corals benefit human health?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Produce biomedical compounds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Used for bone replacement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More to be discovered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- 13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7" name="Picture 8" descr="GoProCymn_2376_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273" y="2328495"/>
            <a:ext cx="6721928" cy="100871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86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Understanding Coral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rgbClr val="005F9C"/>
                </a:solidFill>
              </a:rPr>
              <a:t>What is coral and why is it </a:t>
            </a:r>
            <a:r>
              <a:rPr lang="en-GB" sz="6000" b="1" i="1" dirty="0" smtClean="0">
                <a:solidFill>
                  <a:srgbClr val="005F9C"/>
                </a:solidFill>
              </a:rPr>
              <a:t>difficult </a:t>
            </a:r>
            <a:br>
              <a:rPr lang="en-GB" sz="6000" b="1" i="1" dirty="0" smtClean="0">
                <a:solidFill>
                  <a:srgbClr val="005F9C"/>
                </a:solidFill>
              </a:rPr>
            </a:br>
            <a:r>
              <a:rPr lang="en-GB" sz="6000" b="1" i="1" dirty="0" smtClean="0">
                <a:solidFill>
                  <a:srgbClr val="005F9C"/>
                </a:solidFill>
              </a:rPr>
              <a:t>to </a:t>
            </a:r>
            <a:r>
              <a:rPr lang="en-GB" sz="6000" b="1" i="1" dirty="0">
                <a:solidFill>
                  <a:srgbClr val="005F9C"/>
                </a:solidFill>
              </a:rPr>
              <a:t>classify?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Appears to be animal, </a:t>
            </a:r>
            <a:r>
              <a:rPr lang="en-GB" sz="6000" dirty="0" smtClean="0">
                <a:solidFill>
                  <a:srgbClr val="005F9C"/>
                </a:solidFill>
              </a:rPr>
              <a:t>plant </a:t>
            </a:r>
            <a:r>
              <a:rPr lang="en-GB" sz="6000" dirty="0">
                <a:solidFill>
                  <a:srgbClr val="005F9C"/>
                </a:solidFill>
              </a:rPr>
              <a:t>and mineral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Corals are animals with: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Symbiotic relationship </a:t>
            </a:r>
            <a:r>
              <a:rPr lang="en-GB" sz="6000" dirty="0" smtClean="0">
                <a:solidFill>
                  <a:srgbClr val="005F9C"/>
                </a:solidFill>
              </a:rPr>
              <a:t>with </a:t>
            </a:r>
            <a:r>
              <a:rPr lang="en-GB" sz="6000" dirty="0">
                <a:solidFill>
                  <a:srgbClr val="005F9C"/>
                </a:solidFill>
              </a:rPr>
              <a:t>algae </a:t>
            </a:r>
            <a:r>
              <a:rPr lang="en-GB" sz="6000" dirty="0" smtClean="0">
                <a:solidFill>
                  <a:srgbClr val="005F9C"/>
                </a:solidFill>
              </a:rPr>
              <a:t/>
            </a:r>
            <a:br>
              <a:rPr lang="en-GB" sz="6000" dirty="0" smtClean="0">
                <a:solidFill>
                  <a:srgbClr val="005F9C"/>
                </a:solidFill>
              </a:rPr>
            </a:br>
            <a:r>
              <a:rPr lang="en-GB" sz="6000" dirty="0" smtClean="0">
                <a:solidFill>
                  <a:srgbClr val="005F9C"/>
                </a:solidFill>
              </a:rPr>
              <a:t>called </a:t>
            </a:r>
            <a:r>
              <a:rPr lang="en-GB" sz="6000" dirty="0">
                <a:solidFill>
                  <a:srgbClr val="005F9C"/>
                </a:solidFill>
              </a:rPr>
              <a:t>zooxanthellae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Limestone houses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Some corals are soft, flexible </a:t>
            </a:r>
            <a:r>
              <a:rPr lang="en-GB" sz="6000" dirty="0" smtClean="0">
                <a:solidFill>
                  <a:srgbClr val="005F9C"/>
                </a:solidFill>
              </a:rPr>
              <a:t>and </a:t>
            </a:r>
            <a:r>
              <a:rPr lang="en-GB" sz="6000" dirty="0">
                <a:solidFill>
                  <a:srgbClr val="005F9C"/>
                </a:solidFill>
              </a:rPr>
              <a:t>don’t </a:t>
            </a:r>
            <a:r>
              <a:rPr lang="en-GB" sz="6000" dirty="0" smtClean="0">
                <a:solidFill>
                  <a:srgbClr val="005F9C"/>
                </a:solidFill>
              </a:rPr>
              <a:t/>
            </a:r>
            <a:br>
              <a:rPr lang="en-GB" sz="6000" dirty="0" smtClean="0">
                <a:solidFill>
                  <a:srgbClr val="005F9C"/>
                </a:solidFill>
              </a:rPr>
            </a:br>
            <a:r>
              <a:rPr lang="en-GB" sz="6000" dirty="0" smtClean="0">
                <a:solidFill>
                  <a:srgbClr val="005F9C"/>
                </a:solidFill>
              </a:rPr>
              <a:t>contain </a:t>
            </a:r>
            <a:r>
              <a:rPr lang="en-GB" sz="6000" dirty="0">
                <a:solidFill>
                  <a:srgbClr val="005F9C"/>
                </a:solidFill>
              </a:rPr>
              <a:t>zooxanthellae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- 14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8" name="Picture 11" descr="Palau05IMG_9823_c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273" y="6248845"/>
            <a:ext cx="4392612" cy="58328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Coral_Hawa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363" y="1162297"/>
            <a:ext cx="4941689" cy="56167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5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Understanding Coral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rgbClr val="005F9C"/>
                </a:solidFill>
              </a:rPr>
              <a:t>What is coral. . .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Most coral is colonial </a:t>
            </a:r>
            <a:br>
              <a:rPr lang="en-GB" sz="6000" dirty="0">
                <a:solidFill>
                  <a:srgbClr val="005F9C"/>
                </a:solidFill>
              </a:rPr>
            </a:br>
            <a:r>
              <a:rPr lang="en-GB" sz="6000" dirty="0">
                <a:solidFill>
                  <a:srgbClr val="005F9C"/>
                </a:solidFill>
              </a:rPr>
              <a:t>– single polyps join together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Polyps have </a:t>
            </a:r>
            <a:r>
              <a:rPr lang="en-GB" sz="6000" dirty="0" smtClean="0">
                <a:solidFill>
                  <a:srgbClr val="005F9C"/>
                </a:solidFill>
              </a:rPr>
              <a:t>two </a:t>
            </a:r>
            <a:r>
              <a:rPr lang="en-GB" sz="6000" dirty="0">
                <a:solidFill>
                  <a:srgbClr val="005F9C"/>
                </a:solidFill>
              </a:rPr>
              <a:t>skin layers </a:t>
            </a:r>
            <a:br>
              <a:rPr lang="en-GB" sz="6000" dirty="0">
                <a:solidFill>
                  <a:srgbClr val="005F9C"/>
                </a:solidFill>
              </a:rPr>
            </a:br>
            <a:r>
              <a:rPr lang="en-GB" sz="6000" dirty="0">
                <a:solidFill>
                  <a:srgbClr val="005F9C"/>
                </a:solidFill>
              </a:rPr>
              <a:t>with jelly-like </a:t>
            </a:r>
            <a:r>
              <a:rPr lang="en-GB" sz="6000" dirty="0" smtClean="0">
                <a:solidFill>
                  <a:srgbClr val="005F9C"/>
                </a:solidFill>
              </a:rPr>
              <a:t>mass </a:t>
            </a:r>
            <a:r>
              <a:rPr lang="en-GB" sz="6000" dirty="0">
                <a:solidFill>
                  <a:srgbClr val="005F9C"/>
                </a:solidFill>
              </a:rPr>
              <a:t>in between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Tentacles around </a:t>
            </a:r>
            <a:r>
              <a:rPr lang="en-GB" sz="6000" dirty="0" smtClean="0">
                <a:solidFill>
                  <a:srgbClr val="005F9C"/>
                </a:solidFill>
              </a:rPr>
              <a:t>mouth </a:t>
            </a:r>
            <a:r>
              <a:rPr lang="en-GB" sz="6000" dirty="0">
                <a:solidFill>
                  <a:srgbClr val="005F9C"/>
                </a:solidFill>
              </a:rPr>
              <a:t>capture </a:t>
            </a:r>
            <a:br>
              <a:rPr lang="en-GB" sz="6000" dirty="0">
                <a:solidFill>
                  <a:srgbClr val="005F9C"/>
                </a:solidFill>
              </a:rPr>
            </a:br>
            <a:r>
              <a:rPr lang="en-GB" sz="6000" dirty="0">
                <a:solidFill>
                  <a:srgbClr val="005F9C"/>
                </a:solidFill>
              </a:rPr>
              <a:t>plankton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- 15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7" name="Picture 5" descr="Coralcup.jpg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7114" y="4524375"/>
            <a:ext cx="8747933" cy="5853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1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Understanding Coral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rgbClr val="005F9C"/>
                </a:solidFill>
              </a:rPr>
              <a:t>What are zooxanthellae and what role do they play in coral physiology?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Single-cell algae living within the coral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Beneficial relationship helps </a:t>
            </a:r>
            <a:r>
              <a:rPr lang="en-GB" sz="6000" dirty="0" smtClean="0">
                <a:solidFill>
                  <a:srgbClr val="005F9C"/>
                </a:solidFill>
              </a:rPr>
              <a:t>reef </a:t>
            </a:r>
            <a:br>
              <a:rPr lang="en-GB" sz="6000" dirty="0" smtClean="0">
                <a:solidFill>
                  <a:srgbClr val="005F9C"/>
                </a:solidFill>
              </a:rPr>
            </a:br>
            <a:r>
              <a:rPr lang="en-GB" sz="6000" dirty="0" smtClean="0">
                <a:solidFill>
                  <a:srgbClr val="005F9C"/>
                </a:solidFill>
              </a:rPr>
              <a:t>building </a:t>
            </a:r>
            <a:r>
              <a:rPr lang="en-GB" sz="6000" dirty="0">
                <a:solidFill>
                  <a:srgbClr val="005F9C"/>
                </a:solidFill>
              </a:rPr>
              <a:t>corals grow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Zooxanthellae use coral </a:t>
            </a:r>
            <a:r>
              <a:rPr lang="en-GB" sz="6000" dirty="0" smtClean="0">
                <a:solidFill>
                  <a:srgbClr val="005F9C"/>
                </a:solidFill>
              </a:rPr>
              <a:t>waste </a:t>
            </a:r>
            <a:r>
              <a:rPr lang="en-GB" sz="6000" dirty="0">
                <a:solidFill>
                  <a:srgbClr val="005F9C"/>
                </a:solidFill>
              </a:rPr>
              <a:t>and </a:t>
            </a:r>
            <a:r>
              <a:rPr lang="en-GB" sz="6000" dirty="0" smtClean="0">
                <a:solidFill>
                  <a:srgbClr val="005F9C"/>
                </a:solidFill>
              </a:rPr>
              <a:t/>
            </a:r>
            <a:br>
              <a:rPr lang="en-GB" sz="6000" dirty="0" smtClean="0">
                <a:solidFill>
                  <a:srgbClr val="005F9C"/>
                </a:solidFill>
              </a:rPr>
            </a:br>
            <a:r>
              <a:rPr lang="en-GB" sz="6000" dirty="0" smtClean="0">
                <a:solidFill>
                  <a:srgbClr val="005F9C"/>
                </a:solidFill>
              </a:rPr>
              <a:t>photosynthesis to </a:t>
            </a:r>
            <a:r>
              <a:rPr lang="en-GB" sz="6000" dirty="0">
                <a:solidFill>
                  <a:srgbClr val="005F9C"/>
                </a:solidFill>
              </a:rPr>
              <a:t>produce carbohydrates </a:t>
            </a:r>
            <a:br>
              <a:rPr lang="en-GB" sz="6000" dirty="0">
                <a:solidFill>
                  <a:srgbClr val="005F9C"/>
                </a:solidFill>
              </a:rPr>
            </a:br>
            <a:r>
              <a:rPr lang="en-GB" sz="6000" dirty="0">
                <a:solidFill>
                  <a:srgbClr val="005F9C"/>
                </a:solidFill>
              </a:rPr>
              <a:t>for coral nutrition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Coral provides food and safe home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- 16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8" name="Picture 5" descr="Zoox.jpg   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313" y="4771117"/>
            <a:ext cx="6209393" cy="52990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Understanding Coral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rgbClr val="005F9C"/>
                </a:solidFill>
              </a:rPr>
              <a:t>How do coral reefs form?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Reefs are the oldest, most productive, diverse ecosystems in the sea, but modern reefs are less than 9,000 years old</a:t>
            </a:r>
          </a:p>
          <a:p>
            <a:r>
              <a:rPr lang="en-GB" sz="6000" dirty="0">
                <a:solidFill>
                  <a:srgbClr val="005F9C"/>
                </a:solidFill>
              </a:rPr>
              <a:t>Two popular formation theories: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Geological subsidence </a:t>
            </a:r>
            <a:r>
              <a:rPr lang="en-GB" sz="6000" dirty="0" smtClean="0">
                <a:solidFill>
                  <a:srgbClr val="005F9C"/>
                </a:solidFill>
              </a:rPr>
              <a:t>– </a:t>
            </a:r>
            <a:r>
              <a:rPr lang="en-GB" sz="6000" dirty="0">
                <a:solidFill>
                  <a:srgbClr val="005F9C"/>
                </a:solidFill>
              </a:rPr>
              <a:t>fringing </a:t>
            </a:r>
            <a:r>
              <a:rPr lang="en-GB" sz="6000" dirty="0" smtClean="0">
                <a:solidFill>
                  <a:srgbClr val="005F9C"/>
                </a:solidFill>
              </a:rPr>
              <a:t/>
            </a:r>
            <a:br>
              <a:rPr lang="en-GB" sz="6000" dirty="0" smtClean="0">
                <a:solidFill>
                  <a:srgbClr val="005F9C"/>
                </a:solidFill>
              </a:rPr>
            </a:br>
            <a:r>
              <a:rPr lang="en-GB" sz="6000" dirty="0" smtClean="0">
                <a:solidFill>
                  <a:srgbClr val="005F9C"/>
                </a:solidFill>
              </a:rPr>
              <a:t>reefs </a:t>
            </a:r>
            <a:r>
              <a:rPr lang="en-GB" sz="6000" dirty="0">
                <a:solidFill>
                  <a:srgbClr val="005F9C"/>
                </a:solidFill>
              </a:rPr>
              <a:t>lead to </a:t>
            </a:r>
            <a:r>
              <a:rPr lang="en-GB" sz="6000" dirty="0" smtClean="0">
                <a:solidFill>
                  <a:srgbClr val="005F9C"/>
                </a:solidFill>
              </a:rPr>
              <a:t>barrier </a:t>
            </a:r>
            <a:r>
              <a:rPr lang="en-GB" sz="6000" dirty="0">
                <a:solidFill>
                  <a:srgbClr val="005F9C"/>
                </a:solidFill>
              </a:rPr>
              <a:t>reefs which </a:t>
            </a:r>
            <a:br>
              <a:rPr lang="en-GB" sz="6000" dirty="0">
                <a:solidFill>
                  <a:srgbClr val="005F9C"/>
                </a:solidFill>
              </a:rPr>
            </a:br>
            <a:r>
              <a:rPr lang="en-GB" sz="6000" dirty="0">
                <a:solidFill>
                  <a:srgbClr val="005F9C"/>
                </a:solidFill>
              </a:rPr>
              <a:t>lead to atolls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Changing sea level and erosion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- 17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7" name="Picture 4" descr=" Atoll.jpg  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685" y="6577613"/>
            <a:ext cx="7424255" cy="4847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40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Understanding Coral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rgbClr val="005F9C"/>
                </a:solidFill>
              </a:rPr>
              <a:t>What other calcifying organisms help maintain reef integrity?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Organisms help cement reef together and create tunnels and grottos: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Coralline algae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Encrusting fire coral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Soft corals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Bryozoans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 err="1">
                <a:solidFill>
                  <a:srgbClr val="005F9C"/>
                </a:solidFill>
              </a:rPr>
              <a:t>Forams</a:t>
            </a:r>
            <a:endParaRPr lang="en-GB" sz="6000" dirty="0">
              <a:solidFill>
                <a:srgbClr val="005F9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- 18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8" name="Picture 5" descr="competition.jpg                                                00000029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411" y="5741170"/>
            <a:ext cx="7552418" cy="56725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90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A7E1"/>
                </a:solidFill>
                <a:latin typeface="+mn-lt"/>
              </a:rPr>
              <a:t>Complex Nature of Life on the Coral Reef</a:t>
            </a:r>
            <a:endParaRPr lang="en-US" altLang="en-US" b="1" dirty="0" smtClean="0">
              <a:solidFill>
                <a:srgbClr val="00A7E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What limits coral reef distribution and how do coral reefs exist in nutrient deficient waters?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Temperature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Depth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Salinity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Water clarity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Waves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Bottom type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A7E1"/>
                </a:solidFill>
              </a:rPr>
              <a:t>CRC - 19</a:t>
            </a:r>
            <a:endParaRPr lang="en-GB" b="1" dirty="0">
              <a:solidFill>
                <a:srgbClr val="00A7E1"/>
              </a:solidFill>
            </a:endParaRPr>
          </a:p>
        </p:txBody>
      </p:sp>
      <p:pic>
        <p:nvPicPr>
          <p:cNvPr id="7" name="Picture 4" descr="MapDistr.jpg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584" y="5295672"/>
            <a:ext cx="8463643" cy="55457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005F9C"/>
                </a:solidFill>
                <a:latin typeface="+mn-lt"/>
              </a:rPr>
              <a:t>We</a:t>
            </a:r>
            <a:r>
              <a:rPr lang="ja-JP" altLang="en-US" b="1" dirty="0" smtClean="0">
                <a:solidFill>
                  <a:srgbClr val="005F9C"/>
                </a:solidFill>
                <a:latin typeface="+mn-lt"/>
              </a:rPr>
              <a:t>’</a:t>
            </a:r>
            <a:r>
              <a:rPr lang="en-US" altLang="ja-JP" b="1" dirty="0" err="1" smtClean="0">
                <a:solidFill>
                  <a:srgbClr val="005F9C"/>
                </a:solidFill>
                <a:latin typeface="+mn-lt"/>
              </a:rPr>
              <a:t>ll</a:t>
            </a:r>
            <a:r>
              <a:rPr lang="en-US" altLang="ja-JP" b="1" dirty="0" smtClean="0">
                <a:solidFill>
                  <a:srgbClr val="005F9C"/>
                </a:solidFill>
                <a:latin typeface="+mn-lt"/>
              </a:rPr>
              <a:t> look at. . .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651250"/>
            <a:ext cx="204488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6000" dirty="0"/>
              <a:t>Project AWARE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6000" dirty="0"/>
              <a:t>Importance of Coral Reefs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6000" dirty="0"/>
              <a:t>Understanding Coral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6000" dirty="0"/>
              <a:t>Complex Nature of Life on Coral Reefs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6000" dirty="0"/>
              <a:t>Coral Reefs in Peril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6000" dirty="0"/>
              <a:t>Protect the Living Reef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/>
              <a:t>CRC - 02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192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A7E1"/>
                </a:solidFill>
                <a:latin typeface="+mn-lt"/>
              </a:rPr>
              <a:t>Complex Nature of Life on the Coral Reef</a:t>
            </a:r>
            <a:endParaRPr lang="en-US" altLang="en-US" b="1" dirty="0" smtClean="0">
              <a:solidFill>
                <a:srgbClr val="00A7E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Reefs in nutrient deficient waters. . .</a:t>
            </a:r>
          </a:p>
          <a:p>
            <a:r>
              <a:rPr lang="en-GB" sz="6000" b="1" dirty="0">
                <a:solidFill>
                  <a:srgbClr val="F3C300"/>
                </a:solidFill>
              </a:rPr>
              <a:t>Darwin’s Paradox </a:t>
            </a:r>
            <a:endParaRPr lang="en-GB" sz="6000" b="1" dirty="0" smtClean="0">
              <a:solidFill>
                <a:srgbClr val="F3C300"/>
              </a:solidFill>
            </a:endParaRPr>
          </a:p>
          <a:p>
            <a:pPr marL="1771467" lvl="1" indent="-857250">
              <a:buFont typeface="Calibri" panose="020F0502020204030204" pitchFamily="34" charset="0"/>
              <a:buChar char="-"/>
            </a:pPr>
            <a:r>
              <a:rPr lang="en-GB" sz="6000" dirty="0" smtClean="0">
                <a:solidFill>
                  <a:schemeClr val="bg1"/>
                </a:solidFill>
              </a:rPr>
              <a:t>how </a:t>
            </a:r>
            <a:r>
              <a:rPr lang="en-GB" sz="6000" dirty="0">
                <a:solidFill>
                  <a:schemeClr val="bg1"/>
                </a:solidFill>
              </a:rPr>
              <a:t>do low nutrient </a:t>
            </a:r>
            <a:r>
              <a:rPr lang="en-GB" sz="6000" dirty="0" smtClean="0">
                <a:solidFill>
                  <a:schemeClr val="bg1"/>
                </a:solidFill>
              </a:rPr>
              <a:t>oceans </a:t>
            </a:r>
            <a:r>
              <a:rPr lang="en-GB" sz="6000" dirty="0">
                <a:solidFill>
                  <a:schemeClr val="bg1"/>
                </a:solidFill>
              </a:rPr>
              <a:t>produce the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most productive </a:t>
            </a:r>
            <a:r>
              <a:rPr lang="en-GB" sz="6000" dirty="0">
                <a:solidFill>
                  <a:schemeClr val="bg1"/>
                </a:solidFill>
              </a:rPr>
              <a:t>ecosystems </a:t>
            </a:r>
            <a:r>
              <a:rPr lang="en-GB" sz="6000" dirty="0" smtClean="0">
                <a:solidFill>
                  <a:schemeClr val="bg1"/>
                </a:solidFill>
              </a:rPr>
              <a:t>on </a:t>
            </a:r>
            <a:r>
              <a:rPr lang="en-GB" sz="6000" dirty="0">
                <a:solidFill>
                  <a:schemeClr val="bg1"/>
                </a:solidFill>
              </a:rPr>
              <a:t>earth?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Highly efficient nutrient recycling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system</a:t>
            </a:r>
            <a:endParaRPr lang="en-GB" sz="6000" dirty="0">
              <a:solidFill>
                <a:schemeClr val="bg1"/>
              </a:solidFill>
            </a:endParaRPr>
          </a:p>
          <a:p>
            <a:pPr marL="3314151" lvl="3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Reef produces massive algae growth</a:t>
            </a:r>
          </a:p>
          <a:p>
            <a:pPr marL="3314151" lvl="3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Grazers eat alga</a:t>
            </a:r>
          </a:p>
          <a:p>
            <a:pPr marL="3314151" lvl="3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Excess nutrients pass through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grazers back to reef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A7E1"/>
                </a:solidFill>
              </a:rPr>
              <a:t>CRC - 20</a:t>
            </a:r>
            <a:endParaRPr lang="en-GB" b="1" dirty="0">
              <a:solidFill>
                <a:srgbClr val="00A7E1"/>
              </a:solidFill>
            </a:endParaRPr>
          </a:p>
        </p:txBody>
      </p:sp>
      <p:pic>
        <p:nvPicPr>
          <p:cNvPr id="8" name="Picture 9" descr="Thai07_2425_c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077" y="3270604"/>
            <a:ext cx="7097485" cy="49411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7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522503"/>
            <a:ext cx="20585084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F3C300"/>
                </a:solidFill>
              </a:rPr>
              <a:t>While a coral reef’s </a:t>
            </a:r>
            <a:r>
              <a:rPr lang="en-GB" sz="7200" b="1" dirty="0" smtClean="0">
                <a:solidFill>
                  <a:srgbClr val="F3C300"/>
                </a:solidFill>
              </a:rPr>
              <a:t/>
            </a:r>
            <a:br>
              <a:rPr lang="en-GB" sz="7200" b="1" dirty="0" smtClean="0">
                <a:solidFill>
                  <a:srgbClr val="F3C300"/>
                </a:solidFill>
              </a:rPr>
            </a:br>
            <a:r>
              <a:rPr lang="en-GB" sz="7200" b="1" dirty="0" smtClean="0">
                <a:solidFill>
                  <a:srgbClr val="F3C300"/>
                </a:solidFill>
              </a:rPr>
              <a:t>biomass </a:t>
            </a:r>
            <a:r>
              <a:rPr lang="en-GB" sz="7200" b="1" dirty="0">
                <a:solidFill>
                  <a:srgbClr val="F3C300"/>
                </a:solidFill>
              </a:rPr>
              <a:t>production is </a:t>
            </a:r>
            <a:r>
              <a:rPr lang="en-GB" sz="7200" b="1" dirty="0" smtClean="0">
                <a:solidFill>
                  <a:srgbClr val="F3C300"/>
                </a:solidFill>
              </a:rPr>
              <a:t/>
            </a:r>
            <a:br>
              <a:rPr lang="en-GB" sz="7200" b="1" dirty="0" smtClean="0">
                <a:solidFill>
                  <a:srgbClr val="F3C300"/>
                </a:solidFill>
              </a:rPr>
            </a:br>
            <a:r>
              <a:rPr lang="en-GB" sz="7200" b="1" dirty="0" smtClean="0">
                <a:solidFill>
                  <a:srgbClr val="F3C300"/>
                </a:solidFill>
              </a:rPr>
              <a:t>extremely </a:t>
            </a:r>
            <a:r>
              <a:rPr lang="en-GB" sz="7200" b="1" dirty="0">
                <a:solidFill>
                  <a:srgbClr val="F3C300"/>
                </a:solidFill>
              </a:rPr>
              <a:t>high, the net </a:t>
            </a:r>
            <a:r>
              <a:rPr lang="en-GB" sz="7200" b="1" dirty="0" smtClean="0">
                <a:solidFill>
                  <a:srgbClr val="F3C300"/>
                </a:solidFill>
              </a:rPr>
              <a:t/>
            </a:r>
            <a:br>
              <a:rPr lang="en-GB" sz="7200" b="1" dirty="0" smtClean="0">
                <a:solidFill>
                  <a:srgbClr val="F3C300"/>
                </a:solidFill>
              </a:rPr>
            </a:br>
            <a:r>
              <a:rPr lang="en-GB" sz="7200" b="1" dirty="0" smtClean="0">
                <a:solidFill>
                  <a:srgbClr val="F3C300"/>
                </a:solidFill>
              </a:rPr>
              <a:t>is </a:t>
            </a:r>
            <a:r>
              <a:rPr lang="en-GB" sz="7200" b="1" dirty="0">
                <a:solidFill>
                  <a:srgbClr val="F3C300"/>
                </a:solidFill>
              </a:rPr>
              <a:t>incredibly small.</a:t>
            </a:r>
            <a:r>
              <a:rPr lang="en-GB" sz="7200" b="1" dirty="0">
                <a:solidFill>
                  <a:srgbClr val="00A7E1"/>
                </a:solidFill>
              </a:rPr>
              <a:t/>
            </a:r>
            <a:br>
              <a:rPr lang="en-GB" sz="7200" b="1" dirty="0">
                <a:solidFill>
                  <a:srgbClr val="00A7E1"/>
                </a:solidFill>
              </a:rPr>
            </a:br>
            <a:endParaRPr lang="en-GB" sz="7200" b="1" dirty="0" smtClean="0">
              <a:solidFill>
                <a:srgbClr val="00A7E1"/>
              </a:solidFill>
            </a:endParaRPr>
          </a:p>
          <a:p>
            <a:pPr algn="ctr"/>
            <a:r>
              <a:rPr lang="en-GB" sz="7200" b="1" dirty="0" smtClean="0">
                <a:solidFill>
                  <a:schemeClr val="bg1"/>
                </a:solidFill>
              </a:rPr>
              <a:t>The </a:t>
            </a:r>
            <a:r>
              <a:rPr lang="en-GB" sz="7200" b="1" dirty="0">
                <a:solidFill>
                  <a:schemeClr val="bg1"/>
                </a:solidFill>
              </a:rPr>
              <a:t>amount of </a:t>
            </a:r>
            <a:r>
              <a:rPr lang="en-GB" sz="7200" b="1" dirty="0" smtClean="0">
                <a:solidFill>
                  <a:schemeClr val="bg1"/>
                </a:solidFill>
              </a:rPr>
              <a:t>biomass</a:t>
            </a:r>
            <a:br>
              <a:rPr lang="en-GB" sz="7200" b="1" dirty="0" smtClean="0">
                <a:solidFill>
                  <a:schemeClr val="bg1"/>
                </a:solidFill>
              </a:rPr>
            </a:br>
            <a:r>
              <a:rPr lang="en-GB" sz="7200" b="1" dirty="0" smtClean="0">
                <a:solidFill>
                  <a:schemeClr val="bg1"/>
                </a:solidFill>
              </a:rPr>
              <a:t> </a:t>
            </a:r>
            <a:r>
              <a:rPr lang="en-GB" sz="7200" b="1" dirty="0">
                <a:solidFill>
                  <a:schemeClr val="bg1"/>
                </a:solidFill>
              </a:rPr>
              <a:t>that can be taken on a </a:t>
            </a:r>
            <a:r>
              <a:rPr lang="en-GB" sz="7200" b="1" dirty="0" smtClean="0">
                <a:solidFill>
                  <a:schemeClr val="bg1"/>
                </a:solidFill>
              </a:rPr>
              <a:t/>
            </a:r>
            <a:br>
              <a:rPr lang="en-GB" sz="7200" b="1" dirty="0" smtClean="0">
                <a:solidFill>
                  <a:schemeClr val="bg1"/>
                </a:solidFill>
              </a:rPr>
            </a:br>
            <a:r>
              <a:rPr lang="en-GB" sz="7200" b="1" dirty="0" smtClean="0">
                <a:solidFill>
                  <a:schemeClr val="bg1"/>
                </a:solidFill>
              </a:rPr>
              <a:t>sustainable </a:t>
            </a:r>
            <a:r>
              <a:rPr lang="en-GB" sz="7200" b="1" dirty="0">
                <a:solidFill>
                  <a:schemeClr val="bg1"/>
                </a:solidFill>
              </a:rPr>
              <a:t>basis is </a:t>
            </a:r>
            <a:br>
              <a:rPr lang="en-GB" sz="7200" b="1" dirty="0">
                <a:solidFill>
                  <a:schemeClr val="bg1"/>
                </a:solidFill>
              </a:rPr>
            </a:br>
            <a:r>
              <a:rPr lang="en-GB" sz="7200" b="1" dirty="0">
                <a:solidFill>
                  <a:schemeClr val="bg1"/>
                </a:solidFill>
              </a:rPr>
              <a:t>very limited.</a:t>
            </a:r>
            <a:endParaRPr lang="en-GB" sz="7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A7E1"/>
                </a:solidFill>
              </a:rPr>
              <a:t>CRC - 21</a:t>
            </a:r>
            <a:endParaRPr lang="en-GB" b="1" dirty="0">
              <a:solidFill>
                <a:srgbClr val="00A7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6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A7E1"/>
                </a:solidFill>
                <a:latin typeface="+mn-lt"/>
              </a:rPr>
              <a:t>Complex Nature of Life on the Coral Reef</a:t>
            </a:r>
            <a:endParaRPr lang="en-US" altLang="en-US" b="1" dirty="0" smtClean="0">
              <a:solidFill>
                <a:srgbClr val="00A7E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How do corals reproduce and grow?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Asexual reproduction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– cloning to increase </a:t>
            </a:r>
            <a:r>
              <a:rPr lang="en-GB" sz="6000" dirty="0" smtClean="0">
                <a:solidFill>
                  <a:schemeClr val="bg1"/>
                </a:solidFill>
              </a:rPr>
              <a:t>colony </a:t>
            </a:r>
            <a:r>
              <a:rPr lang="en-GB" sz="6000" dirty="0">
                <a:solidFill>
                  <a:schemeClr val="bg1"/>
                </a:solidFill>
              </a:rPr>
              <a:t>size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Sexual reproduction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– free swimming larvae </a:t>
            </a:r>
            <a:r>
              <a:rPr lang="en-GB" sz="6000" dirty="0" smtClean="0">
                <a:solidFill>
                  <a:schemeClr val="bg1"/>
                </a:solidFill>
              </a:rPr>
              <a:t>create </a:t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new </a:t>
            </a:r>
            <a:r>
              <a:rPr lang="en-GB" sz="6000" dirty="0">
                <a:solidFill>
                  <a:schemeClr val="bg1"/>
                </a:solidFill>
              </a:rPr>
              <a:t>colonies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Young, small colonies </a:t>
            </a:r>
            <a:r>
              <a:rPr lang="en-GB" sz="6000" dirty="0" smtClean="0">
                <a:solidFill>
                  <a:schemeClr val="bg1"/>
                </a:solidFill>
              </a:rPr>
              <a:t>grow </a:t>
            </a:r>
            <a:r>
              <a:rPr lang="en-GB" sz="6000" dirty="0">
                <a:solidFill>
                  <a:schemeClr val="bg1"/>
                </a:solidFill>
              </a:rPr>
              <a:t>faster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Branching corals grow </a:t>
            </a:r>
            <a:r>
              <a:rPr lang="en-GB" sz="6000" dirty="0" smtClean="0">
                <a:solidFill>
                  <a:schemeClr val="bg1"/>
                </a:solidFill>
              </a:rPr>
              <a:t>much </a:t>
            </a:r>
            <a:r>
              <a:rPr lang="en-GB" sz="6000" dirty="0">
                <a:solidFill>
                  <a:schemeClr val="bg1"/>
                </a:solidFill>
              </a:rPr>
              <a:t>faster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than </a:t>
            </a:r>
            <a:r>
              <a:rPr lang="en-GB" sz="6000" dirty="0">
                <a:solidFill>
                  <a:schemeClr val="bg1"/>
                </a:solidFill>
              </a:rPr>
              <a:t>boulder corals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A7E1"/>
                </a:solidFill>
              </a:rPr>
              <a:t>CRC - 22</a:t>
            </a:r>
            <a:endParaRPr lang="en-GB" b="1" dirty="0">
              <a:solidFill>
                <a:srgbClr val="00A7E1"/>
              </a:solidFill>
            </a:endParaRPr>
          </a:p>
        </p:txBody>
      </p:sp>
      <p:pic>
        <p:nvPicPr>
          <p:cNvPr id="7" name="Picture 11" descr="MAL07_2102_Reef_c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828" y="3761353"/>
            <a:ext cx="5998029" cy="67165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3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A7E1"/>
                </a:solidFill>
                <a:latin typeface="+mn-lt"/>
              </a:rPr>
              <a:t>Complex Nature of Life on the Coral Reef</a:t>
            </a:r>
            <a:endParaRPr lang="en-US" altLang="en-US" b="1" dirty="0" smtClean="0">
              <a:solidFill>
                <a:srgbClr val="00A7E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What is zonation?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Zones are </a:t>
            </a:r>
            <a:r>
              <a:rPr lang="en-GB" sz="6000" dirty="0" err="1">
                <a:solidFill>
                  <a:schemeClr val="bg1"/>
                </a:solidFill>
              </a:rPr>
              <a:t>subhabitats</a:t>
            </a:r>
            <a:r>
              <a:rPr lang="en-GB" sz="6000" dirty="0">
                <a:solidFill>
                  <a:schemeClr val="bg1"/>
                </a:solidFill>
              </a:rPr>
              <a:t> within a reef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Areas defined by complex </a:t>
            </a:r>
            <a:r>
              <a:rPr lang="en-GB" sz="6000" dirty="0" smtClean="0">
                <a:solidFill>
                  <a:schemeClr val="bg1"/>
                </a:solidFill>
              </a:rPr>
              <a:t>associations between </a:t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creatures </a:t>
            </a:r>
            <a:r>
              <a:rPr lang="en-GB" sz="6000" dirty="0">
                <a:solidFill>
                  <a:schemeClr val="bg1"/>
                </a:solidFill>
              </a:rPr>
              <a:t>and the environment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Zones help better </a:t>
            </a:r>
            <a:r>
              <a:rPr lang="en-GB" sz="6000" dirty="0" smtClean="0">
                <a:solidFill>
                  <a:schemeClr val="bg1"/>
                </a:solidFill>
              </a:rPr>
              <a:t>understand </a:t>
            </a:r>
            <a:r>
              <a:rPr lang="en-GB" sz="6000" dirty="0">
                <a:solidFill>
                  <a:schemeClr val="bg1"/>
                </a:solidFill>
              </a:rPr>
              <a:t/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ecosystem </a:t>
            </a:r>
            <a:r>
              <a:rPr lang="en-GB" sz="6000" dirty="0" smtClean="0">
                <a:solidFill>
                  <a:schemeClr val="bg1"/>
                </a:solidFill>
              </a:rPr>
              <a:t>dynamics </a:t>
            </a:r>
            <a:r>
              <a:rPr lang="en-GB" sz="6000" dirty="0">
                <a:solidFill>
                  <a:schemeClr val="bg1"/>
                </a:solidFill>
              </a:rPr>
              <a:t>and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changes over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A7E1"/>
                </a:solidFill>
              </a:rPr>
              <a:t>CRC - 23</a:t>
            </a:r>
            <a:endParaRPr lang="en-GB" b="1" dirty="0">
              <a:solidFill>
                <a:srgbClr val="00A7E1"/>
              </a:solidFill>
            </a:endParaRPr>
          </a:p>
        </p:txBody>
      </p:sp>
      <p:pic>
        <p:nvPicPr>
          <p:cNvPr id="8" name="Picture 5" descr=" ReefX.jpg  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485" y="6406659"/>
            <a:ext cx="8931050" cy="55988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49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A7E1"/>
                </a:solidFill>
                <a:latin typeface="+mn-lt"/>
              </a:rPr>
              <a:t>Complex Nature of Life on the Coral Reef</a:t>
            </a:r>
            <a:endParaRPr lang="en-US" altLang="en-US" b="1" dirty="0" smtClean="0">
              <a:solidFill>
                <a:srgbClr val="00A7E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How do corals battle for space with each other and compete with other reef residents?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Defensive and </a:t>
            </a:r>
            <a:r>
              <a:rPr lang="en-GB" sz="6000" dirty="0" smtClean="0">
                <a:solidFill>
                  <a:schemeClr val="bg1"/>
                </a:solidFill>
              </a:rPr>
              <a:t>aggressive </a:t>
            </a:r>
            <a:r>
              <a:rPr lang="en-GB" sz="6000" dirty="0">
                <a:solidFill>
                  <a:schemeClr val="bg1"/>
                </a:solidFill>
              </a:rPr>
              <a:t/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mechanisms </a:t>
            </a:r>
            <a:r>
              <a:rPr lang="en-GB" sz="6000" dirty="0" smtClean="0">
                <a:solidFill>
                  <a:schemeClr val="bg1"/>
                </a:solidFill>
              </a:rPr>
              <a:t>prevent </a:t>
            </a:r>
            <a:r>
              <a:rPr lang="en-GB" sz="6000" dirty="0">
                <a:solidFill>
                  <a:schemeClr val="bg1"/>
                </a:solidFill>
              </a:rPr>
              <a:t/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monopolization </a:t>
            </a:r>
            <a:r>
              <a:rPr lang="en-GB" sz="6000" dirty="0" smtClean="0">
                <a:solidFill>
                  <a:schemeClr val="bg1"/>
                </a:solidFill>
              </a:rPr>
              <a:t>and </a:t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preserve </a:t>
            </a:r>
            <a:r>
              <a:rPr lang="en-GB" sz="6000" dirty="0">
                <a:solidFill>
                  <a:schemeClr val="bg1"/>
                </a:solidFill>
              </a:rPr>
              <a:t>diversity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Faster growing rates are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balanced </a:t>
            </a:r>
            <a:r>
              <a:rPr lang="en-GB" sz="6000" dirty="0">
                <a:solidFill>
                  <a:schemeClr val="bg1"/>
                </a:solidFill>
              </a:rPr>
              <a:t>by stinging tentacles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and </a:t>
            </a:r>
            <a:r>
              <a:rPr lang="en-GB" sz="6000" dirty="0">
                <a:solidFill>
                  <a:schemeClr val="bg1"/>
                </a:solidFill>
              </a:rPr>
              <a:t>toxins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A7E1"/>
                </a:solidFill>
              </a:rPr>
              <a:t>CRC - 24</a:t>
            </a:r>
            <a:endParaRPr lang="en-GB" b="1" dirty="0">
              <a:solidFill>
                <a:srgbClr val="00A7E1"/>
              </a:solidFill>
            </a:endParaRPr>
          </a:p>
        </p:txBody>
      </p:sp>
      <p:pic>
        <p:nvPicPr>
          <p:cNvPr id="7" name="Picture 8" descr="CUR06_0121_Coral_c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653" y="5060079"/>
            <a:ext cx="9782896" cy="50473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9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A7E1"/>
                </a:solidFill>
                <a:latin typeface="+mn-lt"/>
              </a:rPr>
              <a:t>Complex Nature of Life on the Coral Reef</a:t>
            </a:r>
            <a:endParaRPr lang="en-US" altLang="en-US" b="1" dirty="0" smtClean="0">
              <a:solidFill>
                <a:srgbClr val="00A7E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Competition. . .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Imbalance may result in predator population explosions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and </a:t>
            </a:r>
            <a:r>
              <a:rPr lang="en-GB" sz="6000" dirty="0">
                <a:solidFill>
                  <a:schemeClr val="bg1"/>
                </a:solidFill>
              </a:rPr>
              <a:t>destruction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Example – Crown-of-thorns sea star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A7E1"/>
                </a:solidFill>
              </a:rPr>
              <a:t>CRC - 25</a:t>
            </a:r>
            <a:endParaRPr lang="en-GB" b="1" dirty="0">
              <a:solidFill>
                <a:srgbClr val="00A7E1"/>
              </a:solidFill>
            </a:endParaRPr>
          </a:p>
        </p:txBody>
      </p:sp>
      <p:pic>
        <p:nvPicPr>
          <p:cNvPr id="8" name="Picture 6" descr=" COTS1.jpg  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68" y="7150556"/>
            <a:ext cx="8371114" cy="57106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99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A7E1"/>
                </a:solidFill>
                <a:latin typeface="+mn-lt"/>
              </a:rPr>
              <a:t>Complex Nature of Life on the Coral Reef</a:t>
            </a:r>
            <a:endParaRPr lang="en-US" altLang="en-US" b="1" dirty="0" smtClean="0">
              <a:solidFill>
                <a:srgbClr val="00A7E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Why is grazing so important to reef ecology and how are reef fish classified by what they eat?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Grazing enhances primary productivity and recycles nutrients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Herbivores are 10%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of reef fish species,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but 50% of population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A7E1"/>
                </a:solidFill>
              </a:rPr>
              <a:t>CRC - 26</a:t>
            </a:r>
            <a:endParaRPr lang="en-GB" b="1" dirty="0">
              <a:solidFill>
                <a:srgbClr val="00A7E1"/>
              </a:solidFill>
            </a:endParaRPr>
          </a:p>
        </p:txBody>
      </p:sp>
      <p:pic>
        <p:nvPicPr>
          <p:cNvPr id="7" name="Picture 8" descr="ST_21_Parrotf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824" y="6367865"/>
            <a:ext cx="9070975" cy="6077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51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A7E1"/>
                </a:solidFill>
                <a:latin typeface="+mn-lt"/>
              </a:rPr>
              <a:t>Complex Nature of Life on the Coral Reef</a:t>
            </a:r>
            <a:endParaRPr lang="en-US" altLang="en-US" b="1" dirty="0" smtClean="0">
              <a:solidFill>
                <a:srgbClr val="00A7E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Reef fish classification by diet. . .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Feeding preference </a:t>
            </a:r>
            <a:r>
              <a:rPr lang="en-GB" sz="6000" dirty="0" smtClean="0">
                <a:solidFill>
                  <a:schemeClr val="bg1"/>
                </a:solidFill>
              </a:rPr>
              <a:t>explains body </a:t>
            </a:r>
            <a:r>
              <a:rPr lang="en-GB" sz="6000" dirty="0">
                <a:solidFill>
                  <a:schemeClr val="bg1"/>
                </a:solidFill>
              </a:rPr>
              <a:t>size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and </a:t>
            </a:r>
            <a:r>
              <a:rPr lang="en-GB" sz="6000" dirty="0">
                <a:solidFill>
                  <a:schemeClr val="bg1"/>
                </a:solidFill>
              </a:rPr>
              <a:t>shape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Most fish are opportunistic</a:t>
            </a:r>
          </a:p>
          <a:p>
            <a:r>
              <a:rPr lang="en-GB" sz="6000" b="1" dirty="0">
                <a:solidFill>
                  <a:srgbClr val="F3C300"/>
                </a:solidFill>
              </a:rPr>
              <a:t>Herbivores</a:t>
            </a:r>
            <a:r>
              <a:rPr lang="en-GB" sz="6000" dirty="0">
                <a:solidFill>
                  <a:srgbClr val="00A7E1"/>
                </a:solidFill>
              </a:rPr>
              <a:t> </a:t>
            </a:r>
            <a:r>
              <a:rPr lang="en-GB" sz="6000" dirty="0">
                <a:solidFill>
                  <a:schemeClr val="bg1"/>
                </a:solidFill>
              </a:rPr>
              <a:t>– eat plants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Usually </a:t>
            </a:r>
            <a:r>
              <a:rPr lang="en-GB" sz="6000" dirty="0" smtClean="0">
                <a:solidFill>
                  <a:schemeClr val="bg1"/>
                </a:solidFill>
              </a:rPr>
              <a:t>found </a:t>
            </a:r>
            <a:r>
              <a:rPr lang="en-GB" sz="6000" dirty="0">
                <a:solidFill>
                  <a:schemeClr val="bg1"/>
                </a:solidFill>
              </a:rPr>
              <a:t/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shallower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A7E1"/>
                </a:solidFill>
              </a:rPr>
              <a:t>CRC - 27</a:t>
            </a:r>
            <a:endParaRPr lang="en-GB" b="1" dirty="0">
              <a:solidFill>
                <a:srgbClr val="00A7E1"/>
              </a:solidFill>
            </a:endParaRPr>
          </a:p>
        </p:txBody>
      </p:sp>
      <p:pic>
        <p:nvPicPr>
          <p:cNvPr id="8" name="Picture 10" descr="ForcepButterflyf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750" y="2911846"/>
            <a:ext cx="6315872" cy="42237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Damsel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515" y="7135586"/>
            <a:ext cx="5959928" cy="42130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70118" y="11971661"/>
            <a:ext cx="5437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F3C300"/>
                </a:solidFill>
              </a:rPr>
              <a:t>Cows of the reef</a:t>
            </a:r>
          </a:p>
        </p:txBody>
      </p:sp>
    </p:spTree>
    <p:extLst>
      <p:ext uri="{BB962C8B-B14F-4D97-AF65-F5344CB8AC3E}">
        <p14:creationId xmlns:p14="http://schemas.microsoft.com/office/powerpoint/2010/main" val="31899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A7E1"/>
                </a:solidFill>
                <a:latin typeface="+mn-lt"/>
              </a:rPr>
              <a:t>Complex Nature of Life on the Coral Reef</a:t>
            </a:r>
            <a:endParaRPr lang="en-US" altLang="en-US" b="1" dirty="0" smtClean="0">
              <a:solidFill>
                <a:srgbClr val="00A7E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Reef fish classification by diet. . .</a:t>
            </a:r>
          </a:p>
          <a:p>
            <a:r>
              <a:rPr lang="en-GB" sz="6000" b="1" dirty="0">
                <a:solidFill>
                  <a:srgbClr val="F3C300"/>
                </a:solidFill>
              </a:rPr>
              <a:t>Carnivores </a:t>
            </a:r>
            <a:r>
              <a:rPr lang="en-GB" sz="6000" dirty="0">
                <a:solidFill>
                  <a:schemeClr val="bg1"/>
                </a:solidFill>
              </a:rPr>
              <a:t>– eat other creatures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50-70% of reef fish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Hunting strategies 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Pursuit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Stalking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Ambush</a:t>
            </a:r>
          </a:p>
          <a:p>
            <a:pPr lvl="1"/>
            <a:r>
              <a:rPr lang="en-GB" sz="6000" b="1" dirty="0" smtClean="0">
                <a:solidFill>
                  <a:srgbClr val="F3C300"/>
                </a:solidFill>
              </a:rPr>
              <a:t>To </a:t>
            </a:r>
            <a:r>
              <a:rPr lang="en-GB" sz="6000" b="1" dirty="0">
                <a:solidFill>
                  <a:srgbClr val="F3C300"/>
                </a:solidFill>
              </a:rPr>
              <a:t>learn more, take the </a:t>
            </a:r>
            <a:r>
              <a:rPr lang="en-GB" sz="6000" b="1" dirty="0" smtClean="0">
                <a:solidFill>
                  <a:srgbClr val="F3C300"/>
                </a:solidFill>
              </a:rPr>
              <a:t>AWARE </a:t>
            </a:r>
            <a:r>
              <a:rPr lang="en-GB" sz="6000" b="1" dirty="0">
                <a:solidFill>
                  <a:srgbClr val="F3C300"/>
                </a:solidFill>
              </a:rPr>
              <a:t>– Fish </a:t>
            </a:r>
            <a:endParaRPr lang="en-GB" sz="6000" b="1" dirty="0" smtClean="0">
              <a:solidFill>
                <a:srgbClr val="F3C300"/>
              </a:solidFill>
            </a:endParaRPr>
          </a:p>
          <a:p>
            <a:pPr lvl="1"/>
            <a:r>
              <a:rPr lang="en-GB" sz="6000" b="1" dirty="0" smtClean="0">
                <a:solidFill>
                  <a:srgbClr val="F3C300"/>
                </a:solidFill>
              </a:rPr>
              <a:t>Identification Specialty </a:t>
            </a:r>
            <a:r>
              <a:rPr lang="en-GB" sz="6000" b="1" dirty="0">
                <a:solidFill>
                  <a:srgbClr val="F3C300"/>
                </a:solidFill>
              </a:rPr>
              <a:t>course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A7E1"/>
                </a:solidFill>
              </a:rPr>
              <a:t>CRC - 28</a:t>
            </a:r>
            <a:endParaRPr lang="en-GB" b="1" dirty="0">
              <a:solidFill>
                <a:srgbClr val="00A7E1"/>
              </a:solidFill>
            </a:endParaRPr>
          </a:p>
        </p:txBody>
      </p:sp>
      <p:pic>
        <p:nvPicPr>
          <p:cNvPr id="10" name="Picture 1030" descr="Trumpet.jpg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913" y="3381375"/>
            <a:ext cx="5219701" cy="82288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0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A7E1"/>
                </a:solidFill>
                <a:latin typeface="+mn-lt"/>
              </a:rPr>
              <a:t>Complex Nature of Life on the Coral Reef</a:t>
            </a:r>
            <a:endParaRPr lang="en-US" altLang="en-US" b="1" dirty="0" smtClean="0">
              <a:solidFill>
                <a:srgbClr val="00A7E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What two related ecosystems are important to coral reef ecology?</a:t>
            </a:r>
          </a:p>
          <a:p>
            <a:r>
              <a:rPr lang="en-GB" sz="6000" b="1" dirty="0">
                <a:solidFill>
                  <a:srgbClr val="F3C300"/>
                </a:solidFill>
              </a:rPr>
              <a:t>Mangroves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dirty="0">
                <a:solidFill>
                  <a:schemeClr val="bg1"/>
                </a:solidFill>
              </a:rPr>
              <a:t>– tropical inshore forests dominated by trees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and </a:t>
            </a:r>
            <a:r>
              <a:rPr lang="en-GB" sz="6000" dirty="0">
                <a:solidFill>
                  <a:schemeClr val="bg1"/>
                </a:solidFill>
              </a:rPr>
              <a:t>shrubs that grow in salt water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Trap and break down </a:t>
            </a:r>
            <a:r>
              <a:rPr lang="en-GB" sz="6000" dirty="0" smtClean="0">
                <a:solidFill>
                  <a:schemeClr val="bg1"/>
                </a:solidFill>
              </a:rPr>
              <a:t>organic </a:t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matter</a:t>
            </a:r>
            <a:endParaRPr lang="en-GB" sz="6000" dirty="0">
              <a:solidFill>
                <a:schemeClr val="bg1"/>
              </a:solidFill>
            </a:endParaRP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Filter </a:t>
            </a:r>
            <a:r>
              <a:rPr lang="en-GB" sz="6000" dirty="0" smtClean="0">
                <a:solidFill>
                  <a:schemeClr val="bg1"/>
                </a:solidFill>
              </a:rPr>
              <a:t>pollutants and </a:t>
            </a:r>
            <a:r>
              <a:rPr lang="en-GB" sz="6000" dirty="0">
                <a:solidFill>
                  <a:schemeClr val="bg1"/>
                </a:solidFill>
              </a:rPr>
              <a:t>sediments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Habitat for juveniles </a:t>
            </a:r>
            <a:r>
              <a:rPr lang="en-GB" sz="6000" dirty="0" smtClean="0">
                <a:solidFill>
                  <a:schemeClr val="bg1"/>
                </a:solidFill>
              </a:rPr>
              <a:t>and </a:t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invertebrates 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A7E1"/>
                </a:solidFill>
              </a:rPr>
              <a:t>CRC - 29</a:t>
            </a:r>
            <a:endParaRPr lang="en-GB" b="1" dirty="0">
              <a:solidFill>
                <a:srgbClr val="00A7E1"/>
              </a:solidFill>
            </a:endParaRPr>
          </a:p>
        </p:txBody>
      </p:sp>
      <p:pic>
        <p:nvPicPr>
          <p:cNvPr id="7" name="Picture 6" descr="Mangrove.jpg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34" y="6559650"/>
            <a:ext cx="8223250" cy="55220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2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00A7E1"/>
                </a:solidFill>
                <a:latin typeface="+mn-lt"/>
              </a:rPr>
              <a:t>Project AWARE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3136273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What is the Project AWARE Foundation?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A registered, </a:t>
            </a:r>
            <a:r>
              <a:rPr lang="en-GB" sz="6000" dirty="0" err="1">
                <a:solidFill>
                  <a:schemeClr val="bg1"/>
                </a:solidFill>
              </a:rPr>
              <a:t>nonprofit</a:t>
            </a:r>
            <a:r>
              <a:rPr lang="en-GB" sz="6000" dirty="0">
                <a:solidFill>
                  <a:schemeClr val="bg1"/>
                </a:solidFill>
              </a:rPr>
              <a:t> organization that involves divers and water enthusiasts in projects and activities to conserve underwater environments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Grown to include organizations in the United Kingdom, Australia, Switzerland and Japan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Supported through action and donations from Project AWARE Patrons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Visit projectaware.org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/>
              <a:t>CRC - 03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071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A7E1"/>
                </a:solidFill>
                <a:latin typeface="+mn-lt"/>
              </a:rPr>
              <a:t>Complex Nature of Life on the Coral Reef</a:t>
            </a:r>
            <a:endParaRPr lang="en-US" altLang="en-US" b="1" dirty="0" smtClean="0">
              <a:solidFill>
                <a:srgbClr val="00A7E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Related ecosystems. . .</a:t>
            </a:r>
          </a:p>
          <a:p>
            <a:r>
              <a:rPr lang="en-GB" sz="6000" b="1" dirty="0">
                <a:solidFill>
                  <a:srgbClr val="F3C300"/>
                </a:solidFill>
              </a:rPr>
              <a:t>Seagrass Beds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Facilitate sediment settlement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Recycle nutrients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A7E1"/>
                </a:solidFill>
              </a:rPr>
              <a:t>CRC - 30</a:t>
            </a:r>
            <a:endParaRPr lang="en-GB" b="1" dirty="0">
              <a:solidFill>
                <a:srgbClr val="00A7E1"/>
              </a:solidFill>
            </a:endParaRPr>
          </a:p>
        </p:txBody>
      </p:sp>
      <p:pic>
        <p:nvPicPr>
          <p:cNvPr id="8" name="Picture 4" descr="Seagrass.jpg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285" y="6509657"/>
            <a:ext cx="9252857" cy="60740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5F9C"/>
                </a:solidFill>
                <a:latin typeface="+mn-lt"/>
              </a:rPr>
              <a:t>Coral Reefs in Peril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What is the worldwide status of coral reefs and estimated loss?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In 1998, estimated 58%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were at risk of destruction 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Reefs could be gone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within 30 - 50 years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In 2000, 11% degraded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beyond recovery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In 2004, 20% dead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- 31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7" name="Picture 9" descr="CUR06_1163_Coral_c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543" y="4755944"/>
            <a:ext cx="6890656" cy="71651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4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5F9C"/>
                </a:solidFill>
                <a:latin typeface="+mn-lt"/>
              </a:rPr>
              <a:t>Coral Reefs in Peril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What land-based activities are detrimental to coral reefs?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Poor land use that </a:t>
            </a:r>
            <a:r>
              <a:rPr lang="en-GB" sz="6000" dirty="0" smtClean="0">
                <a:solidFill>
                  <a:schemeClr val="bg1"/>
                </a:solidFill>
              </a:rPr>
              <a:t>causes </a:t>
            </a:r>
            <a:r>
              <a:rPr lang="en-GB" sz="6000" dirty="0">
                <a:solidFill>
                  <a:schemeClr val="bg1"/>
                </a:solidFill>
              </a:rPr>
              <a:t>erosion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Agriculture and sewage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discharge that causes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nutrient loading</a:t>
            </a:r>
            <a:endParaRPr lang="en-GB" sz="6000" dirty="0">
              <a:solidFill>
                <a:schemeClr val="bg1"/>
              </a:solidFill>
            </a:endParaRP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Nonpoint source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pollution carrying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dissolved </a:t>
            </a:r>
            <a:r>
              <a:rPr lang="en-GB" sz="6000" dirty="0" smtClean="0">
                <a:solidFill>
                  <a:schemeClr val="bg1"/>
                </a:solidFill>
              </a:rPr>
              <a:t>substances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- 32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8" name="Picture 4" descr="erosion.jpg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4561114"/>
            <a:ext cx="6699250" cy="46279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outfall.jpg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568" y="8283015"/>
            <a:ext cx="5835657" cy="457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5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5F9C"/>
                </a:solidFill>
                <a:latin typeface="+mn-lt"/>
              </a:rPr>
              <a:t>Coral Reefs in Peril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Detrimental land-based activities . . .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Coastal development and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habitat destruction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Tourism that damages coastal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habitats and </a:t>
            </a:r>
            <a:r>
              <a:rPr lang="en-GB" sz="6000" dirty="0">
                <a:solidFill>
                  <a:schemeClr val="bg1"/>
                </a:solidFill>
              </a:rPr>
              <a:t>dumps wastes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- 33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7" name="Picture 1033" descr=" Hotel.jpg  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1" y="4649965"/>
            <a:ext cx="7787810" cy="49876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34" descr=" beach.jpg  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38" y="8250396"/>
            <a:ext cx="7253061" cy="47144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1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5F9C"/>
                </a:solidFill>
                <a:latin typeface="+mn-lt"/>
              </a:rPr>
              <a:t>Coral Reefs in Peril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090045"/>
            <a:ext cx="205850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What ocean-based activities are detrimental </a:t>
            </a:r>
            <a:r>
              <a:rPr lang="en-GB" sz="6000" b="1" i="1" dirty="0" smtClean="0">
                <a:solidFill>
                  <a:schemeClr val="bg1"/>
                </a:solidFill>
              </a:rPr>
              <a:t/>
            </a:r>
            <a:br>
              <a:rPr lang="en-GB" sz="6000" b="1" i="1" dirty="0" smtClean="0">
                <a:solidFill>
                  <a:schemeClr val="bg1"/>
                </a:solidFill>
              </a:rPr>
            </a:br>
            <a:r>
              <a:rPr lang="en-GB" sz="6000" b="1" i="1" dirty="0" smtClean="0">
                <a:solidFill>
                  <a:schemeClr val="bg1"/>
                </a:solidFill>
              </a:rPr>
              <a:t>to </a:t>
            </a:r>
            <a:r>
              <a:rPr lang="en-GB" sz="6000" b="1" i="1" dirty="0">
                <a:solidFill>
                  <a:schemeClr val="bg1"/>
                </a:solidFill>
              </a:rPr>
              <a:t>coral reefs?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Overfishing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Destructive fishing practices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Collision and anchor damage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Coral mining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Coral collecting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- 34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8" name="Picture 4" descr="Shiponreef.jpg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310" y="8688453"/>
            <a:ext cx="5852313" cy="42177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ycatch.jpg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347" y="2528600"/>
            <a:ext cx="4765903" cy="70126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68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005F9C"/>
                </a:solidFill>
                <a:latin typeface="+mn-lt"/>
              </a:rPr>
              <a:t>Coral Reefs in Peril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2812452"/>
            <a:ext cx="20585084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What detrimental effect does climate change have </a:t>
            </a:r>
            <a:r>
              <a:rPr lang="en-GB" sz="6000" b="1" i="1" dirty="0" smtClean="0">
                <a:solidFill>
                  <a:schemeClr val="bg1"/>
                </a:solidFill>
              </a:rPr>
              <a:t/>
            </a:r>
            <a:br>
              <a:rPr lang="en-GB" sz="6000" b="1" i="1" dirty="0" smtClean="0">
                <a:solidFill>
                  <a:schemeClr val="bg1"/>
                </a:solidFill>
              </a:rPr>
            </a:br>
            <a:r>
              <a:rPr lang="en-GB" sz="6000" b="1" i="1" dirty="0" smtClean="0">
                <a:solidFill>
                  <a:schemeClr val="bg1"/>
                </a:solidFill>
              </a:rPr>
              <a:t>on </a:t>
            </a:r>
            <a:r>
              <a:rPr lang="en-GB" sz="6000" b="1" i="1" dirty="0">
                <a:solidFill>
                  <a:schemeClr val="bg1"/>
                </a:solidFill>
              </a:rPr>
              <a:t>coral reefs?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Global warming leads to: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Higher water temperature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Extreme and </a:t>
            </a:r>
            <a:r>
              <a:rPr lang="en-GB" sz="6000" dirty="0" smtClean="0">
                <a:solidFill>
                  <a:schemeClr val="bg1"/>
                </a:solidFill>
              </a:rPr>
              <a:t>unpredictable </a:t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weather</a:t>
            </a:r>
            <a:endParaRPr lang="en-GB" sz="6000" dirty="0">
              <a:solidFill>
                <a:schemeClr val="bg1"/>
              </a:solidFill>
            </a:endParaRP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Rising sea levels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Ocean acidification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Ozone depletion may allow more UV radiation to reach the reef leading </a:t>
            </a:r>
            <a:r>
              <a:rPr lang="en-GB" sz="6000" dirty="0" smtClean="0">
                <a:solidFill>
                  <a:schemeClr val="bg1"/>
                </a:solidFill>
              </a:rPr>
              <a:t>to </a:t>
            </a:r>
            <a:r>
              <a:rPr lang="en-GB" sz="6000" dirty="0">
                <a:solidFill>
                  <a:schemeClr val="bg1"/>
                </a:solidFill>
              </a:rPr>
              <a:t>genetic damage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- 35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7" name="Picture 4" descr="&#10;Bleaching.jpg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222" y="4588328"/>
            <a:ext cx="7522028" cy="49741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40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latin typeface="+mn-lt"/>
              </a:rPr>
              <a:t>Protect the Living Reef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2812452"/>
            <a:ext cx="205850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rgbClr val="005F9C"/>
                </a:solidFill>
              </a:rPr>
              <a:t>Why are integrated coastal zone management and sustainable development so important to coral reef conservation?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Healthy systems depend on healthy parts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Successful reef management must include associated watershed and nearshore communities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- 36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8" name="Picture 7" descr="Thai07_32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47" y="7799000"/>
            <a:ext cx="7309757" cy="48719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9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latin typeface="+mn-lt"/>
              </a:rPr>
              <a:t>Protect the Living Reef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2812452"/>
            <a:ext cx="205850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rgbClr val="005F9C"/>
                </a:solidFill>
              </a:rPr>
              <a:t>Coastal zone management . . .</a:t>
            </a:r>
          </a:p>
          <a:p>
            <a:r>
              <a:rPr lang="en-GB" sz="6000" dirty="0">
                <a:solidFill>
                  <a:srgbClr val="005F9C"/>
                </a:solidFill>
              </a:rPr>
              <a:t>Success includes: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Involving local people </a:t>
            </a:r>
            <a:r>
              <a:rPr lang="en-GB" sz="6000" dirty="0" smtClean="0">
                <a:solidFill>
                  <a:srgbClr val="005F9C"/>
                </a:solidFill>
              </a:rPr>
              <a:t>and </a:t>
            </a:r>
            <a:br>
              <a:rPr lang="en-GB" sz="6000" dirty="0" smtClean="0">
                <a:solidFill>
                  <a:srgbClr val="005F9C"/>
                </a:solidFill>
              </a:rPr>
            </a:br>
            <a:r>
              <a:rPr lang="en-GB" sz="6000" dirty="0" smtClean="0">
                <a:solidFill>
                  <a:srgbClr val="005F9C"/>
                </a:solidFill>
              </a:rPr>
              <a:t>considering </a:t>
            </a:r>
            <a:r>
              <a:rPr lang="en-GB" sz="6000" dirty="0">
                <a:solidFill>
                  <a:srgbClr val="005F9C"/>
                </a:solidFill>
              </a:rPr>
              <a:t>local </a:t>
            </a:r>
            <a:r>
              <a:rPr lang="en-GB" sz="6000" dirty="0" smtClean="0">
                <a:solidFill>
                  <a:srgbClr val="005F9C"/>
                </a:solidFill>
              </a:rPr>
              <a:t>culture</a:t>
            </a:r>
            <a:r>
              <a:rPr lang="en-GB" sz="6000" dirty="0">
                <a:solidFill>
                  <a:srgbClr val="005F9C"/>
                </a:solidFill>
              </a:rPr>
              <a:t>, </a:t>
            </a:r>
            <a:r>
              <a:rPr lang="en-GB" sz="6000" dirty="0" smtClean="0">
                <a:solidFill>
                  <a:srgbClr val="005F9C"/>
                </a:solidFill>
              </a:rPr>
              <a:t/>
            </a:r>
            <a:br>
              <a:rPr lang="en-GB" sz="6000" dirty="0" smtClean="0">
                <a:solidFill>
                  <a:srgbClr val="005F9C"/>
                </a:solidFill>
              </a:rPr>
            </a:br>
            <a:r>
              <a:rPr lang="en-GB" sz="6000" dirty="0" smtClean="0">
                <a:solidFill>
                  <a:srgbClr val="005F9C"/>
                </a:solidFill>
              </a:rPr>
              <a:t>historical </a:t>
            </a:r>
            <a:r>
              <a:rPr lang="en-GB" sz="6000" dirty="0">
                <a:solidFill>
                  <a:srgbClr val="005F9C"/>
                </a:solidFill>
              </a:rPr>
              <a:t>use </a:t>
            </a:r>
            <a:r>
              <a:rPr lang="en-GB" sz="6000" dirty="0" smtClean="0">
                <a:solidFill>
                  <a:srgbClr val="005F9C"/>
                </a:solidFill>
              </a:rPr>
              <a:t>and </a:t>
            </a:r>
            <a:r>
              <a:rPr lang="en-GB" sz="6000" dirty="0">
                <a:solidFill>
                  <a:srgbClr val="005F9C"/>
                </a:solidFill>
              </a:rPr>
              <a:t>political realities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Providing short </a:t>
            </a:r>
            <a:r>
              <a:rPr lang="en-GB" sz="6000" dirty="0" smtClean="0">
                <a:solidFill>
                  <a:srgbClr val="005F9C"/>
                </a:solidFill>
              </a:rPr>
              <a:t>and </a:t>
            </a:r>
            <a:br>
              <a:rPr lang="en-GB" sz="6000" dirty="0" smtClean="0">
                <a:solidFill>
                  <a:srgbClr val="005F9C"/>
                </a:solidFill>
              </a:rPr>
            </a:br>
            <a:r>
              <a:rPr lang="en-GB" sz="6000" dirty="0" smtClean="0">
                <a:solidFill>
                  <a:srgbClr val="005F9C"/>
                </a:solidFill>
              </a:rPr>
              <a:t>long-term incentives</a:t>
            </a:r>
            <a:endParaRPr lang="en-GB" sz="6000" dirty="0">
              <a:solidFill>
                <a:srgbClr val="005F9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- 37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7" name="Picture 5" descr="Localfishing.jpg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257" y="7879275"/>
            <a:ext cx="6547757" cy="4950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 local.jpg  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119" y="2181321"/>
            <a:ext cx="5887131" cy="50668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0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latin typeface="+mn-lt"/>
              </a:rPr>
              <a:t>Protect the Living Reef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2812452"/>
            <a:ext cx="20585084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rgbClr val="005F9C"/>
                </a:solidFill>
              </a:rPr>
              <a:t>Sustainable development. . .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Managing resources for future generations provides benefits: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Ecotourism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Improved waste </a:t>
            </a:r>
            <a:r>
              <a:rPr lang="en-GB" sz="6000" dirty="0" smtClean="0">
                <a:solidFill>
                  <a:srgbClr val="005F9C"/>
                </a:solidFill>
              </a:rPr>
              <a:t/>
            </a:r>
            <a:br>
              <a:rPr lang="en-GB" sz="6000" dirty="0" smtClean="0">
                <a:solidFill>
                  <a:srgbClr val="005F9C"/>
                </a:solidFill>
              </a:rPr>
            </a:br>
            <a:r>
              <a:rPr lang="en-GB" sz="6000" dirty="0" smtClean="0">
                <a:solidFill>
                  <a:srgbClr val="005F9C"/>
                </a:solidFill>
              </a:rPr>
              <a:t>treatment</a:t>
            </a:r>
            <a:r>
              <a:rPr lang="en-GB" sz="6000" dirty="0">
                <a:solidFill>
                  <a:srgbClr val="005F9C"/>
                </a:solidFill>
              </a:rPr>
              <a:t/>
            </a:r>
            <a:br>
              <a:rPr lang="en-GB" sz="6000" dirty="0">
                <a:solidFill>
                  <a:srgbClr val="005F9C"/>
                </a:solidFill>
              </a:rPr>
            </a:br>
            <a:r>
              <a:rPr lang="en-GB" sz="6000" dirty="0">
                <a:solidFill>
                  <a:srgbClr val="005F9C"/>
                </a:solidFill>
              </a:rPr>
              <a:t>– minimal or </a:t>
            </a:r>
            <a:r>
              <a:rPr lang="en-GB" sz="6000" dirty="0" smtClean="0">
                <a:solidFill>
                  <a:srgbClr val="005F9C"/>
                </a:solidFill>
              </a:rPr>
              <a:t/>
            </a:r>
            <a:br>
              <a:rPr lang="en-GB" sz="6000" dirty="0" smtClean="0">
                <a:solidFill>
                  <a:srgbClr val="005F9C"/>
                </a:solidFill>
              </a:rPr>
            </a:br>
            <a:r>
              <a:rPr lang="en-GB" sz="6000" dirty="0" smtClean="0">
                <a:solidFill>
                  <a:srgbClr val="005F9C"/>
                </a:solidFill>
              </a:rPr>
              <a:t>no-discharge</a:t>
            </a:r>
            <a:endParaRPr lang="en-GB" sz="6000" dirty="0">
              <a:solidFill>
                <a:srgbClr val="005F9C"/>
              </a:solidFill>
            </a:endParaRP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Creating and expanding parks, reserves </a:t>
            </a:r>
            <a:r>
              <a:rPr lang="en-GB" sz="6000" dirty="0" smtClean="0">
                <a:solidFill>
                  <a:srgbClr val="005F9C"/>
                </a:solidFill>
              </a:rPr>
              <a:t/>
            </a:r>
            <a:br>
              <a:rPr lang="en-GB" sz="6000" dirty="0" smtClean="0">
                <a:solidFill>
                  <a:srgbClr val="005F9C"/>
                </a:solidFill>
              </a:rPr>
            </a:br>
            <a:r>
              <a:rPr lang="en-GB" sz="6000" dirty="0" smtClean="0">
                <a:solidFill>
                  <a:srgbClr val="005F9C"/>
                </a:solidFill>
              </a:rPr>
              <a:t>and </a:t>
            </a:r>
            <a:r>
              <a:rPr lang="en-GB" sz="6000" dirty="0">
                <a:solidFill>
                  <a:srgbClr val="005F9C"/>
                </a:solidFill>
              </a:rPr>
              <a:t>sanctuaries to protect multiple ecosystems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- 38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8" name="Picture 8" descr="CUR06_1784_c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7273" y="5249705"/>
            <a:ext cx="7238998" cy="44511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6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latin typeface="+mn-lt"/>
              </a:rPr>
              <a:t>Protect the Living Reef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2812452"/>
            <a:ext cx="2058508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rgbClr val="005F9C"/>
                </a:solidFill>
              </a:rPr>
              <a:t>How can you promote coral reef conservation?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Avoid purchasing reef souvenirs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Choose conservation-minded resorts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Maintain and operate a </a:t>
            </a:r>
            <a:br>
              <a:rPr lang="en-GB" sz="6000" dirty="0">
                <a:solidFill>
                  <a:srgbClr val="005F9C"/>
                </a:solidFill>
              </a:rPr>
            </a:br>
            <a:r>
              <a:rPr lang="en-GB" sz="6000" dirty="0">
                <a:solidFill>
                  <a:srgbClr val="005F9C"/>
                </a:solidFill>
              </a:rPr>
              <a:t>boat properly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Choose dive operators </a:t>
            </a:r>
            <a:br>
              <a:rPr lang="en-GB" sz="6000" dirty="0">
                <a:solidFill>
                  <a:srgbClr val="005F9C"/>
                </a:solidFill>
              </a:rPr>
            </a:br>
            <a:r>
              <a:rPr lang="en-GB" sz="6000" dirty="0">
                <a:solidFill>
                  <a:srgbClr val="005F9C"/>
                </a:solidFill>
              </a:rPr>
              <a:t>that use mooring buoys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Select seafood wisely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- 39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7" name="Picture 12" descr="&#10;MoorBuoy1.jpg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8832" y="4628299"/>
            <a:ext cx="6449668" cy="67957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71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00A7E1"/>
                </a:solidFill>
                <a:latin typeface="+mn-lt"/>
              </a:rPr>
              <a:t>Project AWARE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3136273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Why are divers and snorkelers natural ambassadors for aquatic environments?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See both short and long-term changes 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Support conservation programs and initiatives such as: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Volunteer monitoring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Underwater and beach </a:t>
            </a:r>
            <a:r>
              <a:rPr lang="en-GB" sz="6000" dirty="0" err="1">
                <a:solidFill>
                  <a:schemeClr val="bg1"/>
                </a:solidFill>
              </a:rPr>
              <a:t>cleanups</a:t>
            </a:r>
            <a:endParaRPr lang="en-GB" sz="6000" dirty="0">
              <a:solidFill>
                <a:schemeClr val="bg1"/>
              </a:solidFill>
            </a:endParaRP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Marine parks and protected areas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Legislative actions to support sustainable fisheries and protect endangered </a:t>
            </a:r>
            <a:r>
              <a:rPr lang="en-GB" sz="6000" dirty="0" smtClean="0">
                <a:solidFill>
                  <a:schemeClr val="bg1"/>
                </a:solidFill>
              </a:rPr>
              <a:t>habitats </a:t>
            </a:r>
            <a:r>
              <a:rPr lang="en-GB" sz="6000" dirty="0">
                <a:solidFill>
                  <a:schemeClr val="bg1"/>
                </a:solidFill>
              </a:rPr>
              <a:t>and species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/>
              <a:t>CRC - 04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9304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latin typeface="+mn-lt"/>
              </a:rPr>
              <a:t>Protect the Living Reef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2812452"/>
            <a:ext cx="205850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rgbClr val="005F9C"/>
                </a:solidFill>
              </a:rPr>
              <a:t>Promote coral reef conservation . . .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Don’t buy product made from </a:t>
            </a:r>
            <a:br>
              <a:rPr lang="en-GB" sz="6000" dirty="0">
                <a:solidFill>
                  <a:srgbClr val="005F9C"/>
                </a:solidFill>
              </a:rPr>
            </a:br>
            <a:r>
              <a:rPr lang="en-GB" sz="6000" dirty="0">
                <a:solidFill>
                  <a:srgbClr val="005F9C"/>
                </a:solidFill>
              </a:rPr>
              <a:t>clear-cut tropical forests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Further your education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Get involved in conservation </a:t>
            </a:r>
            <a:br>
              <a:rPr lang="en-GB" sz="6000" dirty="0">
                <a:solidFill>
                  <a:srgbClr val="005F9C"/>
                </a:solidFill>
              </a:rPr>
            </a:br>
            <a:r>
              <a:rPr lang="en-GB" sz="6000" dirty="0">
                <a:solidFill>
                  <a:srgbClr val="005F9C"/>
                </a:solidFill>
              </a:rPr>
              <a:t>activities such as CoralWatch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- 40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8" name="Picture 4" descr=" Hover.jpg  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372" y="1602212"/>
            <a:ext cx="6176736" cy="5409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leanup.jpg   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156" y="6410113"/>
            <a:ext cx="4437616" cy="56711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AWREFeb07-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61" y="8768635"/>
            <a:ext cx="5824764" cy="39023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02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latin typeface="+mn-lt"/>
              </a:rPr>
              <a:t>Protect the Living Reef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2812452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rgbClr val="005F9C"/>
                </a:solidFill>
              </a:rPr>
              <a:t>What are responsible coral reef </a:t>
            </a:r>
            <a:br>
              <a:rPr lang="en-GB" sz="6000" b="1" i="1" dirty="0">
                <a:solidFill>
                  <a:srgbClr val="005F9C"/>
                </a:solidFill>
              </a:rPr>
            </a:br>
            <a:r>
              <a:rPr lang="en-GB" sz="6000" b="1" i="1" dirty="0">
                <a:solidFill>
                  <a:srgbClr val="005F9C"/>
                </a:solidFill>
              </a:rPr>
              <a:t>dive practices?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Don’t touch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Passively observe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Practice buoyancy control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Streamline and secure </a:t>
            </a:r>
            <a:br>
              <a:rPr lang="en-GB" sz="6000" dirty="0">
                <a:solidFill>
                  <a:srgbClr val="005F9C"/>
                </a:solidFill>
              </a:rPr>
            </a:br>
            <a:r>
              <a:rPr lang="en-GB" sz="6000" dirty="0">
                <a:solidFill>
                  <a:srgbClr val="005F9C"/>
                </a:solidFill>
              </a:rPr>
              <a:t>equipment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Avoid swimming too </a:t>
            </a:r>
            <a:r>
              <a:rPr lang="en-GB" sz="6000" dirty="0" smtClean="0">
                <a:solidFill>
                  <a:srgbClr val="005F9C"/>
                </a:solidFill>
              </a:rPr>
              <a:t>close </a:t>
            </a:r>
            <a:br>
              <a:rPr lang="en-GB" sz="6000" dirty="0" smtClean="0">
                <a:solidFill>
                  <a:srgbClr val="005F9C"/>
                </a:solidFill>
              </a:rPr>
            </a:br>
            <a:r>
              <a:rPr lang="en-GB" sz="6000" dirty="0" smtClean="0">
                <a:solidFill>
                  <a:srgbClr val="005F9C"/>
                </a:solidFill>
              </a:rPr>
              <a:t>to </a:t>
            </a:r>
            <a:r>
              <a:rPr lang="en-GB" sz="6000" dirty="0">
                <a:solidFill>
                  <a:srgbClr val="005F9C"/>
                </a:solidFill>
              </a:rPr>
              <a:t>reef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- 41</a:t>
            </a:r>
            <a:endParaRPr lang="en-GB" b="1" dirty="0">
              <a:solidFill>
                <a:srgbClr val="005F9C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767957" y="3068963"/>
            <a:ext cx="6493527" cy="7036304"/>
            <a:chOff x="15767957" y="3068963"/>
            <a:chExt cx="6493527" cy="7036304"/>
          </a:xfrm>
        </p:grpSpPr>
        <p:pic>
          <p:nvPicPr>
            <p:cNvPr id="12" name="Picture 5" descr="Notouch.jpg                                                    0010FFF2&#10;B &amp; S Disk                     B0B21E3E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7957" y="3068963"/>
              <a:ext cx="6493527" cy="70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16076345" y="3068963"/>
              <a:ext cx="6185139" cy="5620667"/>
              <a:chOff x="16076345" y="3068963"/>
              <a:chExt cx="6185139" cy="5620667"/>
            </a:xfrm>
          </p:grpSpPr>
          <p:sp>
            <p:nvSpPr>
              <p:cNvPr id="14" name="Oval 7"/>
              <p:cNvSpPr>
                <a:spLocks noChangeArrowheads="1"/>
              </p:cNvSpPr>
              <p:nvPr/>
            </p:nvSpPr>
            <p:spPr bwMode="auto">
              <a:xfrm>
                <a:off x="16076345" y="3068963"/>
                <a:ext cx="6185139" cy="5620667"/>
              </a:xfrm>
              <a:prstGeom prst="ellipse">
                <a:avLst/>
              </a:prstGeom>
              <a:noFill/>
              <a:ln w="254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b="0"/>
              </a:p>
            </p:txBody>
          </p:sp>
          <p:sp>
            <p:nvSpPr>
              <p:cNvPr id="15" name="Line 8"/>
              <p:cNvSpPr>
                <a:spLocks noChangeShapeType="1"/>
              </p:cNvSpPr>
              <p:nvPr/>
            </p:nvSpPr>
            <p:spPr bwMode="auto">
              <a:xfrm flipH="1">
                <a:off x="16638813" y="3952079"/>
                <a:ext cx="4706353" cy="3628664"/>
              </a:xfrm>
              <a:prstGeom prst="line">
                <a:avLst/>
              </a:prstGeom>
              <a:noFill/>
              <a:ln w="254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37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latin typeface="+mn-lt"/>
              </a:rPr>
              <a:t>Protect the Living Reef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2812452"/>
            <a:ext cx="205850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rgbClr val="005F9C"/>
                </a:solidFill>
              </a:rPr>
              <a:t>Responsible dive practices. . .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Approach reef carefully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Avoid kicking up sand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Be aware of body position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Avoid feeding reef fish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Don’t collect souvenirs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rgbClr val="005F9C"/>
                </a:solidFill>
              </a:rPr>
              <a:t>Use care when taking photos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- 42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10" name="Picture 8" descr="divercoral.jpg                                                 0010FFF2&#10;B &amp; S Disk                     B0B21E3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120" y="3381375"/>
            <a:ext cx="6303509" cy="67923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95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latin typeface="+mn-lt"/>
              </a:rPr>
              <a:t>Protect the Living Reef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- 43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2" name="Protect the Living Ree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0825" y="2843552"/>
            <a:ext cx="13716000" cy="10287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920857" y="4495761"/>
            <a:ext cx="3514419" cy="4553915"/>
            <a:chOff x="19724914" y="4495761"/>
            <a:chExt cx="3514419" cy="4553915"/>
          </a:xfrm>
        </p:grpSpPr>
        <p:sp>
          <p:nvSpPr>
            <p:cNvPr id="7" name="Line 12"/>
            <p:cNvSpPr>
              <a:spLocks noChangeShapeType="1"/>
            </p:cNvSpPr>
            <p:nvPr/>
          </p:nvSpPr>
          <p:spPr bwMode="auto">
            <a:xfrm flipH="1">
              <a:off x="20268185" y="9049676"/>
              <a:ext cx="2427877" cy="0"/>
            </a:xfrm>
            <a:prstGeom prst="line">
              <a:avLst/>
            </a:prstGeom>
            <a:noFill/>
            <a:ln w="177800">
              <a:solidFill>
                <a:srgbClr val="00A7E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19724914" y="4495761"/>
              <a:ext cx="3514419" cy="378565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10000"/>
                </a:spcBef>
                <a:defRPr/>
              </a:pPr>
              <a:r>
                <a:rPr lang="en-US" sz="6000" dirty="0">
                  <a:solidFill>
                    <a:srgbClr val="00A7E1"/>
                  </a:solidFill>
                  <a:ea typeface="+mn-ea"/>
                </a:rPr>
                <a:t>Click to play </a:t>
              </a:r>
              <a:r>
                <a:rPr lang="en-US" sz="6000" dirty="0" smtClean="0">
                  <a:solidFill>
                    <a:srgbClr val="00A7E1"/>
                  </a:solidFill>
                  <a:ea typeface="+mn-ea"/>
                </a:rPr>
                <a:t>snorkeling video</a:t>
              </a:r>
              <a:endParaRPr lang="en-US" sz="6000" dirty="0">
                <a:solidFill>
                  <a:srgbClr val="00A7E1"/>
                </a:solidFill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4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latin typeface="+mn-lt"/>
              </a:rPr>
              <a:t>Protect the Living Reef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- 44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3" name="Protect the Living Reef - Diver Ver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8353" y="2824844"/>
            <a:ext cx="13740945" cy="103057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190312" y="4495761"/>
            <a:ext cx="3049021" cy="4553915"/>
            <a:chOff x="20312232" y="4678641"/>
            <a:chExt cx="3049021" cy="4553915"/>
          </a:xfrm>
        </p:grpSpPr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20622804" y="9232556"/>
              <a:ext cx="2427877" cy="0"/>
            </a:xfrm>
            <a:prstGeom prst="line">
              <a:avLst/>
            </a:prstGeom>
            <a:noFill/>
            <a:ln w="177800">
              <a:solidFill>
                <a:srgbClr val="00A7E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20312232" y="4678641"/>
              <a:ext cx="3049021" cy="378565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10000"/>
                </a:spcBef>
                <a:defRPr/>
              </a:pPr>
              <a:r>
                <a:rPr lang="en-US" sz="6000" dirty="0">
                  <a:solidFill>
                    <a:srgbClr val="00A7E1"/>
                  </a:solidFill>
                  <a:ea typeface="+mn-ea"/>
                </a:rPr>
                <a:t>Click to play diving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3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5F9C"/>
                </a:solidFill>
                <a:latin typeface="+mn-lt"/>
              </a:rPr>
              <a:t>We’ve discussed. . .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651250"/>
            <a:ext cx="204488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en-US" sz="6000" dirty="0"/>
              <a:t>Project AWARE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en-US" sz="6000" dirty="0"/>
              <a:t>Importance of Coral Reefs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en-US" sz="6000" dirty="0"/>
              <a:t>Understanding Coral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en-US" sz="6000" dirty="0"/>
              <a:t>Complex Nature of Life </a:t>
            </a:r>
            <a:r>
              <a:rPr lang="en-GB" altLang="en-US" sz="6000" dirty="0" smtClean="0"/>
              <a:t>on Coral </a:t>
            </a:r>
            <a:r>
              <a:rPr lang="en-GB" altLang="en-US" sz="6000" dirty="0"/>
              <a:t>Reefs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en-US" sz="6000" dirty="0"/>
              <a:t>Coral Reefs in Peril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en-US" sz="6000" dirty="0"/>
              <a:t>Protect the Living Reef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/>
              <a:t>CRC - 45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437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00A7E1"/>
                </a:solidFill>
                <a:latin typeface="+mn-lt"/>
              </a:rPr>
              <a:t>Project AWARE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3136273"/>
            <a:ext cx="205850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What is Project AWARE’s purpose </a:t>
            </a:r>
            <a:r>
              <a:rPr lang="en-GB" sz="6000" b="1" i="1" dirty="0" smtClean="0">
                <a:solidFill>
                  <a:schemeClr val="bg1"/>
                </a:solidFill>
              </a:rPr>
              <a:t>and </a:t>
            </a:r>
            <a:r>
              <a:rPr lang="en-GB" sz="6000" b="1" i="1" dirty="0">
                <a:solidFill>
                  <a:schemeClr val="bg1"/>
                </a:solidFill>
              </a:rPr>
              <a:t>mission? 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Conserving underwater environments through education, advocacy and action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Partnering with divers and water enthusiasts to protect aquatic environments around the world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Involving divers in environmental projects, activities and campaigns working toward global conservation solutions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/>
              <a:t>CRC - 05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340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00A7E1"/>
                </a:solidFill>
                <a:latin typeface="+mn-lt"/>
              </a:rPr>
              <a:t>Project AWARE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3136273"/>
            <a:ext cx="20585084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What steps is Project AWARE taking in partnership with PADI to protect the aquatic world?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 smtClean="0">
                <a:solidFill>
                  <a:schemeClr val="bg1"/>
                </a:solidFill>
              </a:rPr>
              <a:t>Emphasizing environmentally sound approaches to dive practices including: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 smtClean="0">
                <a:solidFill>
                  <a:schemeClr val="bg1"/>
                </a:solidFill>
              </a:rPr>
              <a:t>Mooring buoy use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 smtClean="0">
                <a:solidFill>
                  <a:schemeClr val="bg1"/>
                </a:solidFill>
              </a:rPr>
              <a:t>Responsible boating practices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 smtClean="0">
                <a:solidFill>
                  <a:schemeClr val="bg1"/>
                </a:solidFill>
              </a:rPr>
              <a:t>Buoyancy control 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 smtClean="0">
                <a:solidFill>
                  <a:schemeClr val="bg1"/>
                </a:solidFill>
              </a:rPr>
              <a:t>Proper underwater photography techniques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 smtClean="0">
                <a:solidFill>
                  <a:schemeClr val="bg1"/>
                </a:solidFill>
              </a:rPr>
              <a:t>Responsible wreck diving guidelines 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 smtClean="0">
                <a:solidFill>
                  <a:schemeClr val="bg1"/>
                </a:solidFill>
              </a:rPr>
              <a:t>Dive training programs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/>
              <a:t>CRC - 06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7654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00A7E1"/>
                </a:solidFill>
                <a:latin typeface="+mn-lt"/>
              </a:rPr>
              <a:t>Project AWARE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3136273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Protecting the aquatic world…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Implementing initiatives to expand participation in underwater </a:t>
            </a:r>
            <a:r>
              <a:rPr lang="en-GB" sz="6000" dirty="0" err="1">
                <a:solidFill>
                  <a:schemeClr val="bg1"/>
                </a:solidFill>
              </a:rPr>
              <a:t>cleanups</a:t>
            </a:r>
            <a:r>
              <a:rPr lang="en-GB" sz="6000" dirty="0">
                <a:solidFill>
                  <a:schemeClr val="bg1"/>
                </a:solidFill>
              </a:rPr>
              <a:t>, coral reef monitoring, shark identification and sightings, education and advocacy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Empowering children to get involved through the AWARE Kids program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Increasing implementation of sustainable business practices and expanding  financial support for projects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and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/>
              <a:t>CRC - 07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363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5F9C"/>
                </a:solidFill>
                <a:latin typeface="+mn-lt"/>
              </a:rPr>
              <a:t>Importance of Coral Reefs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136273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Why are coral reef ecosystems important and how do they maintain </a:t>
            </a:r>
            <a:r>
              <a:rPr lang="en-GB" sz="6000" b="1" i="1" dirty="0" smtClean="0">
                <a:solidFill>
                  <a:schemeClr val="bg1"/>
                </a:solidFill>
              </a:rPr>
              <a:t>biological </a:t>
            </a:r>
            <a:r>
              <a:rPr lang="en-GB" sz="6000" b="1" i="1" dirty="0">
                <a:solidFill>
                  <a:schemeClr val="bg1"/>
                </a:solidFill>
              </a:rPr>
              <a:t>diversity?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Coral reefs are: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Less than 0.1% of the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sea bottom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Nursery grounds to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25% of known marine species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Home to nearly 33% of 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6000" dirty="0">
                <a:solidFill>
                  <a:schemeClr val="bg1"/>
                </a:solidFill>
              </a:rPr>
              <a:t>all known fish species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- 08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7" name="Picture 10" descr="CAY07_0211_DiverOverCoral_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417" y="4978172"/>
            <a:ext cx="8030254" cy="53535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98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5F9C"/>
                </a:solidFill>
                <a:latin typeface="+mn-lt"/>
              </a:rPr>
              <a:t>Importance of Coral Reefs</a:t>
            </a:r>
            <a:endParaRPr lang="en-US" altLang="en-US" b="1" dirty="0" smtClean="0">
              <a:solidFill>
                <a:srgbClr val="005F9C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136273"/>
            <a:ext cx="205850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b="1" i="1" dirty="0">
                <a:solidFill>
                  <a:schemeClr val="bg1"/>
                </a:solidFill>
              </a:rPr>
              <a:t>Important ecosystems. . .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Atlantic – contains about 8% of reefs with 70 coral species and 500 fish species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Indo-Pacific – contains </a:t>
            </a:r>
            <a:r>
              <a:rPr lang="en-GB" sz="6000" dirty="0" smtClean="0">
                <a:solidFill>
                  <a:schemeClr val="bg1"/>
                </a:solidFill>
              </a:rPr>
              <a:t>about </a:t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92</a:t>
            </a:r>
            <a:r>
              <a:rPr lang="en-GB" sz="6000" dirty="0">
                <a:solidFill>
                  <a:schemeClr val="bg1"/>
                </a:solidFill>
              </a:rPr>
              <a:t>% of reefs with </a:t>
            </a:r>
            <a:r>
              <a:rPr lang="en-GB" sz="6000" dirty="0" smtClean="0">
                <a:solidFill>
                  <a:schemeClr val="bg1"/>
                </a:solidFill>
              </a:rPr>
              <a:t>700 </a:t>
            </a:r>
            <a:r>
              <a:rPr lang="en-GB" sz="6000" dirty="0">
                <a:solidFill>
                  <a:schemeClr val="bg1"/>
                </a:solidFill>
              </a:rPr>
              <a:t>coral species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and 4000 </a:t>
            </a:r>
            <a:r>
              <a:rPr lang="en-GB" sz="6000" dirty="0">
                <a:solidFill>
                  <a:schemeClr val="bg1"/>
                </a:solidFill>
              </a:rPr>
              <a:t>fish species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</a:rPr>
              <a:t>80,000 species identified </a:t>
            </a:r>
            <a:r>
              <a:rPr lang="en-GB" sz="6000" dirty="0" smtClean="0">
                <a:solidFill>
                  <a:schemeClr val="bg1"/>
                </a:solidFill>
              </a:rPr>
              <a:t>on </a:t>
            </a:r>
            <a:r>
              <a:rPr lang="en-GB" sz="6000" dirty="0">
                <a:solidFill>
                  <a:schemeClr val="bg1"/>
                </a:solidFill>
              </a:rPr>
              <a:t>reefs,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but </a:t>
            </a:r>
            <a:r>
              <a:rPr lang="en-GB" sz="6000" dirty="0">
                <a:solidFill>
                  <a:schemeClr val="bg1"/>
                </a:solidFill>
              </a:rPr>
              <a:t>may contain </a:t>
            </a:r>
            <a:r>
              <a:rPr lang="en-GB" sz="6000" dirty="0" smtClean="0">
                <a:solidFill>
                  <a:schemeClr val="bg1"/>
                </a:solidFill>
              </a:rPr>
              <a:t>more </a:t>
            </a:r>
            <a:r>
              <a:rPr lang="en-GB" sz="6000" dirty="0">
                <a:solidFill>
                  <a:schemeClr val="bg1"/>
                </a:solidFill>
              </a:rPr>
              <a:t>than </a:t>
            </a:r>
            <a:r>
              <a:rPr lang="en-GB" sz="6000" dirty="0" smtClean="0">
                <a:solidFill>
                  <a:schemeClr val="bg1"/>
                </a:solidFill>
              </a:rPr>
              <a:t/>
            </a:r>
            <a:br>
              <a:rPr lang="en-GB" sz="6000" dirty="0" smtClean="0">
                <a:solidFill>
                  <a:schemeClr val="bg1"/>
                </a:solidFill>
              </a:rPr>
            </a:br>
            <a:r>
              <a:rPr lang="en-GB" sz="6000" dirty="0" smtClean="0">
                <a:solidFill>
                  <a:schemeClr val="bg1"/>
                </a:solidFill>
              </a:rPr>
              <a:t>9 </a:t>
            </a:r>
            <a:r>
              <a:rPr lang="en-GB" sz="6000" dirty="0">
                <a:solidFill>
                  <a:schemeClr val="bg1"/>
                </a:solidFill>
              </a:rPr>
              <a:t>million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08686" y="1267097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5F9C"/>
                </a:solidFill>
              </a:rPr>
              <a:t>CRC - 09</a:t>
            </a:r>
            <a:endParaRPr lang="en-GB" b="1" dirty="0">
              <a:solidFill>
                <a:srgbClr val="005F9C"/>
              </a:solidFill>
            </a:endParaRPr>
          </a:p>
        </p:txBody>
      </p:sp>
      <p:pic>
        <p:nvPicPr>
          <p:cNvPr id="8" name="Picture 9" descr="AngelF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153" y="5673098"/>
            <a:ext cx="6504214" cy="58067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71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PROJECT AWARE 1">
      <a:dk1>
        <a:srgbClr val="00A7E1"/>
      </a:dk1>
      <a:lt1>
        <a:srgbClr val="FFFFFF"/>
      </a:lt1>
      <a:dk2>
        <a:srgbClr val="00A7E1"/>
      </a:dk2>
      <a:lt2>
        <a:srgbClr val="005F9C"/>
      </a:lt2>
      <a:accent1>
        <a:srgbClr val="F3C300"/>
      </a:accent1>
      <a:accent2>
        <a:srgbClr val="BABABA"/>
      </a:accent2>
      <a:accent3>
        <a:srgbClr val="0099A7"/>
      </a:accent3>
      <a:accent4>
        <a:srgbClr val="FB5373"/>
      </a:accent4>
      <a:accent5>
        <a:srgbClr val="FF8300"/>
      </a:accent5>
      <a:accent6>
        <a:srgbClr val="F30028"/>
      </a:accent6>
      <a:hlink>
        <a:srgbClr val="F3C300"/>
      </a:hlink>
      <a:folHlink>
        <a:srgbClr val="93D5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PROJECT AWARE 1">
      <a:dk1>
        <a:srgbClr val="00A7E1"/>
      </a:dk1>
      <a:lt1>
        <a:srgbClr val="FFFFFF"/>
      </a:lt1>
      <a:dk2>
        <a:srgbClr val="00A7E1"/>
      </a:dk2>
      <a:lt2>
        <a:srgbClr val="005F9C"/>
      </a:lt2>
      <a:accent1>
        <a:srgbClr val="F3C300"/>
      </a:accent1>
      <a:accent2>
        <a:srgbClr val="BABABA"/>
      </a:accent2>
      <a:accent3>
        <a:srgbClr val="0099A7"/>
      </a:accent3>
      <a:accent4>
        <a:srgbClr val="FB5373"/>
      </a:accent4>
      <a:accent5>
        <a:srgbClr val="FF8300"/>
      </a:accent5>
      <a:accent6>
        <a:srgbClr val="F30028"/>
      </a:accent6>
      <a:hlink>
        <a:srgbClr val="F3C300"/>
      </a:hlink>
      <a:folHlink>
        <a:srgbClr val="93D5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PROJECT AWARE 1">
      <a:dk1>
        <a:srgbClr val="00A7E1"/>
      </a:dk1>
      <a:lt1>
        <a:srgbClr val="FFFFFF"/>
      </a:lt1>
      <a:dk2>
        <a:srgbClr val="00A7E1"/>
      </a:dk2>
      <a:lt2>
        <a:srgbClr val="005F9C"/>
      </a:lt2>
      <a:accent1>
        <a:srgbClr val="F3C300"/>
      </a:accent1>
      <a:accent2>
        <a:srgbClr val="BABABA"/>
      </a:accent2>
      <a:accent3>
        <a:srgbClr val="0099A7"/>
      </a:accent3>
      <a:accent4>
        <a:srgbClr val="FB5373"/>
      </a:accent4>
      <a:accent5>
        <a:srgbClr val="FF8300"/>
      </a:accent5>
      <a:accent6>
        <a:srgbClr val="F30028"/>
      </a:accent6>
      <a:hlink>
        <a:srgbClr val="F3C300"/>
      </a:hlink>
      <a:folHlink>
        <a:srgbClr val="93D5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1641</Words>
  <Application>Microsoft Office PowerPoint</Application>
  <PresentationFormat>Custom</PresentationFormat>
  <Paragraphs>389</Paragraphs>
  <Slides>45</Slides>
  <Notes>44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MS PGothic</vt:lpstr>
      <vt:lpstr>游ゴシック Light</vt:lpstr>
      <vt:lpstr>Arial</vt:lpstr>
      <vt:lpstr>Bookman Old Style</vt:lpstr>
      <vt:lpstr>Calibri</vt:lpstr>
      <vt:lpstr>Calibri Light</vt:lpstr>
      <vt:lpstr>DINOT</vt:lpstr>
      <vt:lpstr>HermesFB Black</vt:lpstr>
      <vt:lpstr>Lato Black</vt:lpstr>
      <vt:lpstr>Times</vt:lpstr>
      <vt:lpstr>Custom Design</vt:lpstr>
      <vt:lpstr>1_Custom Design</vt:lpstr>
      <vt:lpstr>2_Custom Design</vt:lpstr>
      <vt:lpstr>PowerPoint Presentation</vt:lpstr>
      <vt:lpstr>We’ll look at. . .</vt:lpstr>
      <vt:lpstr>Project AWARE</vt:lpstr>
      <vt:lpstr>Project AWARE</vt:lpstr>
      <vt:lpstr>Project AWARE</vt:lpstr>
      <vt:lpstr>Project AWARE</vt:lpstr>
      <vt:lpstr>Project AWARE</vt:lpstr>
      <vt:lpstr>Importance of Coral Reefs</vt:lpstr>
      <vt:lpstr>Importance of Coral Reefs</vt:lpstr>
      <vt:lpstr>Importance of Coral Reefs</vt:lpstr>
      <vt:lpstr>Importance of Coral Reefs</vt:lpstr>
      <vt:lpstr>Importance of Coral Reefs</vt:lpstr>
      <vt:lpstr>Importance of Coral Reefs</vt:lpstr>
      <vt:lpstr>Understanding Coral</vt:lpstr>
      <vt:lpstr>Understanding Coral</vt:lpstr>
      <vt:lpstr>Understanding Coral</vt:lpstr>
      <vt:lpstr>Understanding Coral</vt:lpstr>
      <vt:lpstr>Understanding Coral</vt:lpstr>
      <vt:lpstr>Complex Nature of Life on the Coral Reef</vt:lpstr>
      <vt:lpstr>Complex Nature of Life on the Coral Reef</vt:lpstr>
      <vt:lpstr>PowerPoint Presentation</vt:lpstr>
      <vt:lpstr>Complex Nature of Life on the Coral Reef</vt:lpstr>
      <vt:lpstr>Complex Nature of Life on the Coral Reef</vt:lpstr>
      <vt:lpstr>Complex Nature of Life on the Coral Reef</vt:lpstr>
      <vt:lpstr>Complex Nature of Life on the Coral Reef</vt:lpstr>
      <vt:lpstr>Complex Nature of Life on the Coral Reef</vt:lpstr>
      <vt:lpstr>Complex Nature of Life on the Coral Reef</vt:lpstr>
      <vt:lpstr>Complex Nature of Life on the Coral Reef</vt:lpstr>
      <vt:lpstr>Complex Nature of Life on the Coral Reef</vt:lpstr>
      <vt:lpstr>Complex Nature of Life on the Coral Reef</vt:lpstr>
      <vt:lpstr>Coral Reefs in Peril</vt:lpstr>
      <vt:lpstr>Coral Reefs in Peril</vt:lpstr>
      <vt:lpstr>Coral Reefs in Peril</vt:lpstr>
      <vt:lpstr>Coral Reefs in Peril</vt:lpstr>
      <vt:lpstr>Coral Reefs in Peril</vt:lpstr>
      <vt:lpstr>Protect the Living Reef</vt:lpstr>
      <vt:lpstr>Protect the Living Reef</vt:lpstr>
      <vt:lpstr>Protect the Living Reef</vt:lpstr>
      <vt:lpstr>Protect the Living Reef</vt:lpstr>
      <vt:lpstr>Protect the Living Reef</vt:lpstr>
      <vt:lpstr>Protect the Living Reef</vt:lpstr>
      <vt:lpstr>Protect the Living Reef</vt:lpstr>
      <vt:lpstr>Protect the Living Reef</vt:lpstr>
      <vt:lpstr>Protect the Living Reef</vt:lpstr>
      <vt:lpstr>We’ve discussed. . .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Presentations</dc:title>
  <dc:subject/>
  <dc:creator>Rocketo Graphics</dc:creator>
  <cp:keywords/>
  <dc:description/>
  <cp:lastModifiedBy>Peta Day</cp:lastModifiedBy>
  <cp:revision>4062</cp:revision>
  <dcterms:created xsi:type="dcterms:W3CDTF">2014-11-12T21:47:38Z</dcterms:created>
  <dcterms:modified xsi:type="dcterms:W3CDTF">2021-01-13T10:25:33Z</dcterms:modified>
  <cp:category/>
</cp:coreProperties>
</file>